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6" r:id="rId3"/>
    <p:sldId id="257" r:id="rId4"/>
    <p:sldId id="283" r:id="rId5"/>
    <p:sldId id="261" r:id="rId6"/>
    <p:sldId id="284" r:id="rId7"/>
    <p:sldId id="258" r:id="rId8"/>
    <p:sldId id="260" r:id="rId9"/>
    <p:sldId id="268" r:id="rId10"/>
    <p:sldId id="285" r:id="rId11"/>
    <p:sldId id="270" r:id="rId12"/>
    <p:sldId id="286" r:id="rId13"/>
    <p:sldId id="287" r:id="rId14"/>
    <p:sldId id="267" r:id="rId15"/>
    <p:sldId id="259" r:id="rId16"/>
    <p:sldId id="262" r:id="rId17"/>
    <p:sldId id="263" r:id="rId18"/>
    <p:sldId id="264" r:id="rId19"/>
    <p:sldId id="272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73" r:id="rId28"/>
    <p:sldId id="277" r:id="rId29"/>
    <p:sldId id="288" r:id="rId30"/>
    <p:sldId id="290" r:id="rId31"/>
    <p:sldId id="291" r:id="rId32"/>
    <p:sldId id="289" r:id="rId33"/>
    <p:sldId id="299" r:id="rId34"/>
    <p:sldId id="300" r:id="rId35"/>
    <p:sldId id="278" r:id="rId36"/>
    <p:sldId id="279" r:id="rId37"/>
    <p:sldId id="301" r:id="rId38"/>
    <p:sldId id="302" r:id="rId39"/>
    <p:sldId id="303" r:id="rId40"/>
    <p:sldId id="280" r:id="rId41"/>
    <p:sldId id="304" r:id="rId42"/>
    <p:sldId id="269" r:id="rId43"/>
    <p:sldId id="305" r:id="rId44"/>
    <p:sldId id="30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NWCLM04054317:Users:jim.myers:Desktop:UWR%20Modeling:Juvenile%20Passage%20Massey%20(version%201).xlsb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25-75mm Chinook</c:v>
                </c:pt>
              </c:strCache>
            </c:strRef>
          </c:tx>
          <c:invertIfNegative val="0"/>
          <c:cat>
            <c:strRef>
              <c:f>Sheet1!$A$2:$A$19</c:f>
              <c:strCache>
                <c:ptCount val="18"/>
                <c:pt idx="0">
                  <c:v>June</c:v>
                </c:pt>
                <c:pt idx="1">
                  <c:v>July</c:v>
                </c:pt>
                <c:pt idx="2">
                  <c:v>Aug</c:v>
                </c:pt>
                <c:pt idx="3">
                  <c:v>Sept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April</c:v>
                </c:pt>
                <c:pt idx="11">
                  <c:v>May</c:v>
                </c:pt>
                <c:pt idx="12">
                  <c:v>June</c:v>
                </c:pt>
                <c:pt idx="13">
                  <c:v>July</c:v>
                </c:pt>
                <c:pt idx="14">
                  <c:v>Aug</c:v>
                </c:pt>
                <c:pt idx="15">
                  <c:v>Sept</c:v>
                </c:pt>
                <c:pt idx="16">
                  <c:v>Oct</c:v>
                </c:pt>
                <c:pt idx="17">
                  <c:v>Nov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21.0</c:v>
                </c:pt>
                <c:pt idx="1">
                  <c:v>11.0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174.0</c:v>
                </c:pt>
                <c:pt idx="8">
                  <c:v>122.0</c:v>
                </c:pt>
                <c:pt idx="9">
                  <c:v>435.0</c:v>
                </c:pt>
                <c:pt idx="10">
                  <c:v>349.0</c:v>
                </c:pt>
                <c:pt idx="11">
                  <c:v>21228.0</c:v>
                </c:pt>
                <c:pt idx="12">
                  <c:v>625.0</c:v>
                </c:pt>
                <c:pt idx="13">
                  <c:v>7.0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75-150mm Chinook</c:v>
                </c:pt>
              </c:strCache>
            </c:strRef>
          </c:tx>
          <c:invertIfNegative val="0"/>
          <c:cat>
            <c:strRef>
              <c:f>Sheet1!$A$2:$A$19</c:f>
              <c:strCache>
                <c:ptCount val="18"/>
                <c:pt idx="0">
                  <c:v>June</c:v>
                </c:pt>
                <c:pt idx="1">
                  <c:v>July</c:v>
                </c:pt>
                <c:pt idx="2">
                  <c:v>Aug</c:v>
                </c:pt>
                <c:pt idx="3">
                  <c:v>Sept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April</c:v>
                </c:pt>
                <c:pt idx="11">
                  <c:v>May</c:v>
                </c:pt>
                <c:pt idx="12">
                  <c:v>June</c:v>
                </c:pt>
                <c:pt idx="13">
                  <c:v>July</c:v>
                </c:pt>
                <c:pt idx="14">
                  <c:v>Aug</c:v>
                </c:pt>
                <c:pt idx="15">
                  <c:v>Sept</c:v>
                </c:pt>
                <c:pt idx="16">
                  <c:v>Oct</c:v>
                </c:pt>
                <c:pt idx="17">
                  <c:v>Nov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48340.0</c:v>
                </c:pt>
                <c:pt idx="1">
                  <c:v>44976.0</c:v>
                </c:pt>
                <c:pt idx="3">
                  <c:v>19.0</c:v>
                </c:pt>
                <c:pt idx="4">
                  <c:v>452.0</c:v>
                </c:pt>
                <c:pt idx="5">
                  <c:v>87.0</c:v>
                </c:pt>
                <c:pt idx="6">
                  <c:v>821.0</c:v>
                </c:pt>
                <c:pt idx="7">
                  <c:v>701.0</c:v>
                </c:pt>
                <c:pt idx="8">
                  <c:v>1489.0</c:v>
                </c:pt>
                <c:pt idx="9">
                  <c:v>3898.0</c:v>
                </c:pt>
                <c:pt idx="10">
                  <c:v>7591.0</c:v>
                </c:pt>
                <c:pt idx="11">
                  <c:v>11137.0</c:v>
                </c:pt>
                <c:pt idx="12">
                  <c:v>58179.0</c:v>
                </c:pt>
                <c:pt idx="13">
                  <c:v>12353.0</c:v>
                </c:pt>
                <c:pt idx="14">
                  <c:v>607.0</c:v>
                </c:pt>
                <c:pt idx="15">
                  <c:v>3678.0</c:v>
                </c:pt>
                <c:pt idx="16">
                  <c:v>1503.0</c:v>
                </c:pt>
                <c:pt idx="17">
                  <c:v>347.0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&gt;150mm  Chinook</c:v>
                </c:pt>
              </c:strCache>
            </c:strRef>
          </c:tx>
          <c:invertIfNegative val="0"/>
          <c:cat>
            <c:strRef>
              <c:f>Sheet1!$A$2:$A$19</c:f>
              <c:strCache>
                <c:ptCount val="18"/>
                <c:pt idx="0">
                  <c:v>June</c:v>
                </c:pt>
                <c:pt idx="1">
                  <c:v>July</c:v>
                </c:pt>
                <c:pt idx="2">
                  <c:v>Aug</c:v>
                </c:pt>
                <c:pt idx="3">
                  <c:v>Sept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April</c:v>
                </c:pt>
                <c:pt idx="11">
                  <c:v>May</c:v>
                </c:pt>
                <c:pt idx="12">
                  <c:v>June</c:v>
                </c:pt>
                <c:pt idx="13">
                  <c:v>July</c:v>
                </c:pt>
                <c:pt idx="14">
                  <c:v>Aug</c:v>
                </c:pt>
                <c:pt idx="15">
                  <c:v>Sept</c:v>
                </c:pt>
                <c:pt idx="16">
                  <c:v>Oct</c:v>
                </c:pt>
                <c:pt idx="17">
                  <c:v>Nov</c:v>
                </c:pt>
              </c:strCache>
            </c:str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268.0</c:v>
                </c:pt>
                <c:pt idx="1">
                  <c:v>44.0</c:v>
                </c:pt>
                <c:pt idx="3">
                  <c:v>1.0</c:v>
                </c:pt>
                <c:pt idx="4">
                  <c:v>145.0</c:v>
                </c:pt>
                <c:pt idx="5">
                  <c:v>64.0</c:v>
                </c:pt>
                <c:pt idx="6">
                  <c:v>565.0</c:v>
                </c:pt>
                <c:pt idx="7">
                  <c:v>209.0</c:v>
                </c:pt>
                <c:pt idx="8">
                  <c:v>311.0</c:v>
                </c:pt>
                <c:pt idx="9">
                  <c:v>347.0</c:v>
                </c:pt>
                <c:pt idx="10">
                  <c:v>1308.0</c:v>
                </c:pt>
                <c:pt idx="11">
                  <c:v>130.0</c:v>
                </c:pt>
                <c:pt idx="12">
                  <c:v>418.0</c:v>
                </c:pt>
                <c:pt idx="13">
                  <c:v>227.0</c:v>
                </c:pt>
                <c:pt idx="14">
                  <c:v>164.0</c:v>
                </c:pt>
                <c:pt idx="15">
                  <c:v>682.0</c:v>
                </c:pt>
                <c:pt idx="16">
                  <c:v>234.0</c:v>
                </c:pt>
                <c:pt idx="17">
                  <c:v>215.0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2726472"/>
        <c:axId val="-2112306136"/>
      </c:barChart>
      <c:catAx>
        <c:axId val="-213272647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2306136"/>
        <c:crosses val="autoZero"/>
        <c:auto val="1"/>
        <c:lblAlgn val="ctr"/>
        <c:lblOffset val="100"/>
        <c:noMultiLvlLbl val="0"/>
      </c:catAx>
      <c:valAx>
        <c:axId val="-2112306136"/>
        <c:scaling>
          <c:logBase val="10.0"/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Juveniles Observed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-2132726472"/>
        <c:crosses val="autoZero"/>
        <c:crossBetween val="between"/>
      </c:valAx>
    </c:plotArea>
    <c:legend>
      <c:legendPos val="b"/>
      <c:layout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UWR Spring Chinook Populations (circa 2002)</a:t>
            </a:r>
          </a:p>
        </c:rich>
      </c:tx>
      <c:layout>
        <c:manualLayout>
          <c:xMode val="edge"/>
          <c:yMode val="edge"/>
          <c:x val="0.207547592385218"/>
          <c:y val="0.0415443322749213"/>
        </c:manualLayout>
      </c:layout>
      <c:overlay val="0"/>
      <c:spPr>
        <a:noFill/>
        <a:ln w="1819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1717227654236"/>
          <c:y val="0.192015421499013"/>
          <c:w val="0.855395171757376"/>
          <c:h val="0.580281690140845"/>
        </c:manualLayout>
      </c:layout>
      <c:scatterChart>
        <c:scatterStyle val="lineMarker"/>
        <c:varyColors val="0"/>
        <c:ser>
          <c:idx val="0"/>
          <c:order val="0"/>
          <c:tx>
            <c:v>McKenzie</c:v>
          </c:tx>
          <c:spPr>
            <a:ln w="20466">
              <a:noFill/>
            </a:ln>
          </c:spPr>
          <c:marker>
            <c:symbol val="diamond"/>
            <c:size val="7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xVal>
            <c:numRef>
              <c:f>Sheet1!$B$3</c:f>
              <c:numCache>
                <c:formatCode>General</c:formatCode>
                <c:ptCount val="1"/>
                <c:pt idx="0">
                  <c:v>15.0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42.46</c:v>
                </c:pt>
              </c:numCache>
            </c:numRef>
          </c:yVal>
          <c:smooth val="0"/>
        </c:ser>
        <c:ser>
          <c:idx val="1"/>
          <c:order val="1"/>
          <c:tx>
            <c:v>Clackamas</c:v>
          </c:tx>
          <c:spPr>
            <a:ln w="20466">
              <a:noFill/>
            </a:ln>
          </c:spPr>
          <c:marker>
            <c:symbol val="diamond"/>
            <c:size val="7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xVal>
            <c:numRef>
              <c:f>Sheet1!$B$4</c:f>
              <c:numCache>
                <c:formatCode>General</c:formatCode>
                <c:ptCount val="1"/>
                <c:pt idx="0">
                  <c:v>0.0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0.0</c:v>
                </c:pt>
              </c:numCache>
            </c:numRef>
          </c:yVal>
          <c:smooth val="0"/>
        </c:ser>
        <c:ser>
          <c:idx val="2"/>
          <c:order val="2"/>
          <c:tx>
            <c:v>North Santiam</c:v>
          </c:tx>
          <c:spPr>
            <a:ln w="20466">
              <a:noFill/>
            </a:ln>
          </c:spPr>
          <c:marker>
            <c:symbol val="diamond"/>
            <c:size val="7"/>
            <c:spPr>
              <a:solidFill>
                <a:srgbClr val="FFFF99"/>
              </a:solidFill>
              <a:ln>
                <a:solidFill>
                  <a:schemeClr val="accent6"/>
                </a:solidFill>
                <a:prstDash val="solid"/>
              </a:ln>
            </c:spPr>
          </c:marker>
          <c:xVal>
            <c:numRef>
              <c:f>Sheet1!$B$5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73.27</c:v>
                </c:pt>
              </c:numCache>
            </c:numRef>
          </c:yVal>
          <c:smooth val="0"/>
        </c:ser>
        <c:ser>
          <c:idx val="3"/>
          <c:order val="3"/>
          <c:tx>
            <c:v>South Santiam</c:v>
          </c:tx>
          <c:spPr>
            <a:ln w="20466">
              <a:noFill/>
            </a:ln>
          </c:spPr>
          <c:marker>
            <c:symbol val="diamond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Sheet1!$B$6</c:f>
              <c:numCache>
                <c:formatCode>General</c:formatCode>
                <c:ptCount val="1"/>
                <c:pt idx="0">
                  <c:v>10.0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60.0</c:v>
                </c:pt>
              </c:numCache>
            </c:numRef>
          </c:yVal>
          <c:smooth val="0"/>
        </c:ser>
        <c:ser>
          <c:idx val="4"/>
          <c:order val="4"/>
          <c:tx>
            <c:v>M.F. Willamette</c:v>
          </c:tx>
          <c:spPr>
            <a:ln w="20466">
              <a:noFill/>
            </a:ln>
          </c:spPr>
          <c:marker>
            <c:symbol val="diamond"/>
            <c:size val="7"/>
            <c:spPr>
              <a:solidFill>
                <a:srgbClr val="A2BD90"/>
              </a:solidFill>
              <a:ln>
                <a:solidFill>
                  <a:srgbClr val="A2BD90"/>
                </a:solidFill>
                <a:prstDash val="solid"/>
              </a:ln>
            </c:spPr>
          </c:marker>
          <c:xVal>
            <c:numRef>
              <c:f>Sheet1!$B$7</c:f>
              <c:numCache>
                <c:formatCode>General</c:formatCode>
                <c:ptCount val="1"/>
                <c:pt idx="0">
                  <c:v>3.3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68.2</c:v>
                </c:pt>
              </c:numCache>
            </c:numRef>
          </c:yVal>
          <c:smooth val="0"/>
        </c:ser>
        <c:ser>
          <c:idx val="5"/>
          <c:order val="5"/>
          <c:tx>
            <c:v>Mollala</c:v>
          </c:tx>
          <c:spPr>
            <a:ln w="20466">
              <a:noFill/>
            </a:ln>
          </c:spPr>
          <c:marker>
            <c:symbol val="diamond"/>
            <c:size val="7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Sheet1!$B$8</c:f>
              <c:numCache>
                <c:formatCode>General</c:formatCode>
                <c:ptCount val="1"/>
                <c:pt idx="0">
                  <c:v>0.0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559144"/>
        <c:axId val="-2133777672"/>
      </c:scatterChart>
      <c:valAx>
        <c:axId val="-2133559144"/>
        <c:scaling>
          <c:orientation val="minMax"/>
          <c:max val="100.0"/>
        </c:scaling>
        <c:delete val="0"/>
        <c:axPos val="b"/>
        <c:title>
          <c:tx>
            <c:rich>
              <a:bodyPr/>
              <a:lstStyle/>
              <a:p>
                <a:pPr>
                  <a:defRPr sz="967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pNOB (percent Natural Origin Broodstock)</a:t>
                </a:r>
              </a:p>
            </c:rich>
          </c:tx>
          <c:layout>
            <c:manualLayout>
              <c:xMode val="edge"/>
              <c:yMode val="edge"/>
              <c:x val="0.410939679572528"/>
              <c:y val="0.842253420854039"/>
            </c:manualLayout>
          </c:layout>
          <c:overlay val="0"/>
          <c:spPr>
            <a:noFill/>
            <a:ln w="181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2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67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133777672"/>
        <c:crosses val="autoZero"/>
        <c:crossBetween val="midCat"/>
      </c:valAx>
      <c:valAx>
        <c:axId val="-2133777672"/>
        <c:scaling>
          <c:orientation val="minMax"/>
          <c:max val="100.0"/>
        </c:scaling>
        <c:delete val="0"/>
        <c:axPos val="l"/>
        <c:majorGridlines>
          <c:spPr>
            <a:ln w="227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67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pHOS (percent Hatchery Origin Spawner)</a:t>
                </a:r>
              </a:p>
            </c:rich>
          </c:tx>
          <c:layout>
            <c:manualLayout>
              <c:xMode val="edge"/>
              <c:yMode val="edge"/>
              <c:x val="0.00566805689042509"/>
              <c:y val="0.0593883043100625"/>
            </c:manualLayout>
          </c:layout>
          <c:overlay val="0"/>
          <c:spPr>
            <a:noFill/>
            <a:ln w="1819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2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2133559144"/>
        <c:crosses val="autoZero"/>
        <c:crossBetween val="midCat"/>
      </c:valAx>
      <c:spPr>
        <a:noFill/>
        <a:ln w="9096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0788009981395104"/>
          <c:y val="0.929577536985093"/>
          <c:w val="0.854585534031091"/>
          <c:h val="0.0619717788441002"/>
        </c:manualLayout>
      </c:layout>
      <c:overlay val="0"/>
      <c:spPr>
        <a:solidFill>
          <a:srgbClr val="FFFFFF"/>
        </a:solidFill>
        <a:ln w="2274">
          <a:solidFill>
            <a:srgbClr val="000000"/>
          </a:solidFill>
          <a:prstDash val="solid"/>
        </a:ln>
      </c:spPr>
      <c:txPr>
        <a:bodyPr/>
        <a:lstStyle/>
        <a:p>
          <a:pPr>
            <a:defRPr sz="774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rgbClr val="000000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967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0.08802</cdr:x>
      <cdr:y>0.18503</cdr:y>
    </cdr:from>
    <cdr:to>
      <cdr:x>0.96252</cdr:x>
      <cdr:y>0.77253</cdr:y>
    </cdr:to>
    <cdr:sp macro="" textlink="">
      <cdr:nvSpPr>
        <cdr:cNvPr id="1031" name="AutoShape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flipH="1">
          <a:off x="509332" y="643867"/>
          <a:ext cx="5060331" cy="2044383"/>
        </a:xfrm>
        <a:prstGeom xmlns:a="http://schemas.openxmlformats.org/drawingml/2006/main" prst="rtTriangle">
          <a:avLst/>
        </a:prstGeom>
        <a:gradFill xmlns:a="http://schemas.openxmlformats.org/drawingml/2006/main" rotWithShape="0">
          <a:gsLst>
            <a:gs pos="0">
              <a:srgbClr val="1FB714">
                <a:alpha val="73000"/>
              </a:srgbClr>
            </a:gs>
            <a:gs pos="100000">
              <a:srgbClr val="FFF58C">
                <a:alpha val="39999"/>
              </a:srgbClr>
            </a:gs>
          </a:gsLst>
          <a:path path="rect">
            <a:fillToRect l="100000" t="100000"/>
          </a:path>
        </a:gradFill>
        <a:ln xmlns:a="http://schemas.openxmlformats.org/drawingml/2006/main" w="9525">
          <a:solidFill>
            <a:srgbClr val="FCF305"/>
          </a:solidFill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B4B86-D511-7C43-82C2-6DBCF77978C8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9E902-14D4-7A49-9FEF-D39F5B4E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1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9E902-14D4-7A49-9FEF-D39F5B4EB4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1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9E902-14D4-7A49-9FEF-D39F5B4EB4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1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9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6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1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46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7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6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5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12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0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BA16E-D521-C144-B50A-0F9B32D9B59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F5CBF-D0DE-904C-A4CF-6B5F3435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000766"/>
              </p:ext>
            </p:extLst>
          </p:nvPr>
        </p:nvGraphicFramePr>
        <p:xfrm>
          <a:off x="1587500" y="323850"/>
          <a:ext cx="5969000" cy="621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3" imgW="5969000" imgH="6210300" progId="Word.Document.12">
                  <p:embed/>
                </p:oleObj>
              </mc:Choice>
              <mc:Fallback>
                <p:oleObj name="Document" r:id="rId3" imgW="5969000" imgH="6210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500" y="323850"/>
                        <a:ext cx="5969000" cy="621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02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621311"/>
              </p:ext>
            </p:extLst>
          </p:nvPr>
        </p:nvGraphicFramePr>
        <p:xfrm>
          <a:off x="1053467" y="1122285"/>
          <a:ext cx="6673931" cy="430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6294553" y="6207561"/>
            <a:ext cx="2799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From UWTRT (2007</a:t>
            </a:r>
            <a:r>
              <a:rPr lang="en-US" sz="2400" dirty="0" smtClean="0"/>
              <a:t>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10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 Santiam River Accessibility - will_santiam_north_binder_0202.pdf"/>
          <p:cNvPicPr>
            <a:picLocks noChangeAspect="1"/>
          </p:cNvPicPr>
          <p:nvPr/>
        </p:nvPicPr>
        <p:blipFill>
          <a:blip r:embed="rId2" cstate="print"/>
          <a:srcRect l="2103" t="1555" r="2740" b="42474"/>
          <a:stretch>
            <a:fillRect/>
          </a:stretch>
        </p:blipFill>
        <p:spPr bwMode="auto">
          <a:xfrm>
            <a:off x="1409752" y="168530"/>
            <a:ext cx="6700448" cy="508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09752" y="5981095"/>
            <a:ext cx="7590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Maher, M., M.B. Sheer, E.A. Steel, and P. </a:t>
            </a:r>
            <a:r>
              <a:rPr lang="en-US" dirty="0" err="1"/>
              <a:t>McElhany</a:t>
            </a:r>
            <a:r>
              <a:rPr lang="en-US" dirty="0"/>
              <a:t>. 2005. </a:t>
            </a:r>
            <a:r>
              <a:rPr lang="en-US" dirty="0" smtClean="0"/>
              <a:t>Report </a:t>
            </a:r>
            <a:r>
              <a:rPr lang="en-US" dirty="0"/>
              <a:t>for the Willamette-Lower Columbia Technical Recovery Team. </a:t>
            </a:r>
          </a:p>
        </p:txBody>
      </p:sp>
    </p:spTree>
    <p:extLst>
      <p:ext uri="{BB962C8B-B14F-4D97-AF65-F5344CB8AC3E}">
        <p14:creationId xmlns:p14="http://schemas.microsoft.com/office/powerpoint/2010/main" val="393328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203" b="8002"/>
          <a:stretch>
            <a:fillRect/>
          </a:stretch>
        </p:blipFill>
        <p:spPr bwMode="auto">
          <a:xfrm>
            <a:off x="447838" y="432082"/>
            <a:ext cx="8289398" cy="4334256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590183" y="6030358"/>
            <a:ext cx="3147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from Sheer and Steel 2006 </a:t>
            </a:r>
          </a:p>
        </p:txBody>
      </p:sp>
    </p:spTree>
    <p:extLst>
      <p:ext uri="{BB962C8B-B14F-4D97-AF65-F5344CB8AC3E}">
        <p14:creationId xmlns:p14="http://schemas.microsoft.com/office/powerpoint/2010/main" val="99318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019" y="843834"/>
            <a:ext cx="7156527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Higher </a:t>
            </a:r>
            <a:r>
              <a:rPr lang="en-US" sz="4000" u="sng" dirty="0" smtClean="0"/>
              <a:t>Total</a:t>
            </a:r>
            <a:r>
              <a:rPr lang="en-US" sz="4000" dirty="0" smtClean="0"/>
              <a:t> VSP scores means –  </a:t>
            </a:r>
          </a:p>
          <a:p>
            <a:r>
              <a:rPr lang="en-US" sz="4000" dirty="0" smtClean="0"/>
              <a:t>Properly functioning population</a:t>
            </a:r>
          </a:p>
          <a:p>
            <a:r>
              <a:rPr lang="en-US" sz="3200" dirty="0" smtClean="0"/>
              <a:t>	</a:t>
            </a:r>
          </a:p>
          <a:p>
            <a:r>
              <a:rPr lang="en-US" sz="3200" dirty="0" smtClean="0"/>
              <a:t>	+ Life history diversity</a:t>
            </a:r>
          </a:p>
          <a:p>
            <a:r>
              <a:rPr lang="en-US" sz="3200" dirty="0" smtClean="0"/>
              <a:t>	+ Lower Hatchery influence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+ Greater utilization of diverse habitats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+ Greater </a:t>
            </a:r>
            <a:r>
              <a:rPr lang="en-US" sz="3200" dirty="0"/>
              <a:t>resilience to </a:t>
            </a:r>
            <a:r>
              <a:rPr lang="en-US" sz="3200" dirty="0" smtClean="0"/>
              <a:t>stressors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such </a:t>
            </a:r>
            <a:r>
              <a:rPr lang="en-US" sz="3200" dirty="0"/>
              <a:t>as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00159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p6.jpg"/>
          <p:cNvPicPr>
            <a:picLocks noChangeAspect="1"/>
          </p:cNvPicPr>
          <p:nvPr/>
        </p:nvPicPr>
        <p:blipFill>
          <a:blip r:embed="rId2" cstate="print"/>
          <a:srcRect b="53947"/>
          <a:stretch>
            <a:fillRect/>
          </a:stretch>
        </p:blipFill>
        <p:spPr bwMode="auto">
          <a:xfrm>
            <a:off x="645953" y="935409"/>
            <a:ext cx="7834277" cy="467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2233" y="157513"/>
            <a:ext cx="7444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McKenzie River Spring Chinook Alternatives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024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p1.jpg"/>
          <p:cNvPicPr>
            <a:picLocks noChangeAspect="1"/>
          </p:cNvPicPr>
          <p:nvPr/>
        </p:nvPicPr>
        <p:blipFill>
          <a:blip r:embed="rId2" cstate="print"/>
          <a:srcRect t="908" b="53604"/>
          <a:stretch>
            <a:fillRect/>
          </a:stretch>
        </p:blipFill>
        <p:spPr bwMode="auto">
          <a:xfrm>
            <a:off x="1143000" y="1371600"/>
            <a:ext cx="6858000" cy="407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4"/>
            <a:ext cx="9144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Calculating Uncertainty about Abundance and Productivity VSP scores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565" y="1026367"/>
            <a:ext cx="308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McKenzie River Spring Chinook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0037" y="5475371"/>
            <a:ext cx="735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1) Isoclines of extinction probability versus Productivity and Abundance</a:t>
            </a:r>
          </a:p>
          <a:p>
            <a:r>
              <a:rPr lang="en-US" dirty="0" smtClean="0"/>
              <a:t>	based on logistic regression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p2.jpg"/>
          <p:cNvPicPr>
            <a:picLocks noChangeAspect="1"/>
          </p:cNvPicPr>
          <p:nvPr/>
        </p:nvPicPr>
        <p:blipFill>
          <a:blip r:embed="rId2" cstate="print"/>
          <a:srcRect t="1817" b="53604"/>
          <a:stretch>
            <a:fillRect/>
          </a:stretch>
        </p:blipFill>
        <p:spPr bwMode="auto">
          <a:xfrm>
            <a:off x="1143000" y="1371600"/>
            <a:ext cx="6858000" cy="387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4"/>
            <a:ext cx="9144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Calculating Uncertainty about Abundance and Productivity VSP scores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565" y="1026367"/>
            <a:ext cx="308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McKenzie River Spring Chinook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0037" y="5475371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2) Convert extinction probability to VSP scores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2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p3.jpg"/>
          <p:cNvPicPr>
            <a:picLocks noChangeAspect="1"/>
          </p:cNvPicPr>
          <p:nvPr/>
        </p:nvPicPr>
        <p:blipFill>
          <a:blip r:embed="rId2" cstate="print"/>
          <a:srcRect t="1817" b="53604"/>
          <a:stretch>
            <a:fillRect/>
          </a:stretch>
        </p:blipFill>
        <p:spPr bwMode="auto">
          <a:xfrm>
            <a:off x="1143000" y="1371600"/>
            <a:ext cx="6858000" cy="38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4"/>
            <a:ext cx="9144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Calculating Uncertainty about Abundance and Productivity VSP scores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565" y="1026367"/>
            <a:ext cx="308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McKenzie River Spring Chinook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0037" y="5475371"/>
            <a:ext cx="6815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3) Plot results for all model runs for a given Alternative (baseline).</a:t>
            </a:r>
          </a:p>
          <a:p>
            <a:r>
              <a:rPr lang="en-US" dirty="0"/>
              <a:t>	</a:t>
            </a:r>
            <a:r>
              <a:rPr lang="en-US" dirty="0" smtClean="0"/>
              <a:t>Red dot is the mean.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3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p4.jpg"/>
          <p:cNvPicPr>
            <a:picLocks noChangeAspect="1"/>
          </p:cNvPicPr>
          <p:nvPr/>
        </p:nvPicPr>
        <p:blipFill>
          <a:blip r:embed="rId2" cstate="print"/>
          <a:srcRect t="1817" b="53604"/>
          <a:stretch>
            <a:fillRect/>
          </a:stretch>
        </p:blipFill>
        <p:spPr bwMode="auto">
          <a:xfrm>
            <a:off x="1143000" y="1371600"/>
            <a:ext cx="6858000" cy="395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4"/>
            <a:ext cx="9144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Calculating Uncertainty about Abundance and Productivity VSP scores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565" y="1026367"/>
            <a:ext cx="308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McKenzie River Spring Chinook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0037" y="5475371"/>
            <a:ext cx="619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4) Distribution of VSP scores of individual runs with 95% C.I.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60097" y="3800277"/>
            <a:ext cx="2690074" cy="0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61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994908"/>
              </p:ext>
            </p:extLst>
          </p:nvPr>
        </p:nvGraphicFramePr>
        <p:xfrm>
          <a:off x="422088" y="1618674"/>
          <a:ext cx="5969000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Document" r:id="rId3" imgW="5969000" imgH="4127500" progId="Word.Document.12">
                  <p:embed/>
                </p:oleObj>
              </mc:Choice>
              <mc:Fallback>
                <p:oleObj name="Document" r:id="rId3" imgW="5969000" imgH="412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088" y="1618674"/>
                        <a:ext cx="5969000" cy="412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30976" y="2412981"/>
            <a:ext cx="138376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ODFW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NWFSC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NOAA RO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USACOE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BPA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USFWS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NWPCC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088" y="216581"/>
            <a:ext cx="6699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Expert opinion process for </a:t>
            </a:r>
            <a:r>
              <a:rPr lang="en-US" sz="2800" u="sng" dirty="0" smtClean="0"/>
              <a:t>Reservoir Survival </a:t>
            </a:r>
          </a:p>
          <a:p>
            <a:r>
              <a:rPr lang="en-US" sz="2800" dirty="0" smtClean="0"/>
              <a:t>and </a:t>
            </a:r>
            <a:r>
              <a:rPr lang="en-US" sz="2800" u="sng" dirty="0" smtClean="0"/>
              <a:t>Passage </a:t>
            </a:r>
            <a:r>
              <a:rPr lang="en-US" sz="2800" u="sng" dirty="0"/>
              <a:t>P</a:t>
            </a:r>
            <a:r>
              <a:rPr lang="en-US" sz="2800" u="sng" dirty="0" smtClean="0"/>
              <a:t>robabilities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324000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01836"/>
            <a:ext cx="7772400" cy="147002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02682" y="2645779"/>
            <a:ext cx="6400800" cy="275891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Status of Models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Modeling Background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Model Runs for the COP analysis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Sensitivity Analyses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Future Directions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1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3605363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398704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9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66"/>
          <a:stretch>
            <a:fillRect/>
          </a:stretch>
        </p:blipFill>
        <p:spPr bwMode="auto">
          <a:xfrm>
            <a:off x="914400" y="1828800"/>
            <a:ext cx="7315200" cy="3398703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0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89"/>
          <a:stretch>
            <a:fillRect/>
          </a:stretch>
        </p:blipFill>
        <p:spPr bwMode="auto">
          <a:xfrm>
            <a:off x="914400" y="1828800"/>
            <a:ext cx="7315200" cy="3598101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8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7"/>
          <a:stretch>
            <a:fillRect/>
          </a:stretch>
        </p:blipFill>
        <p:spPr bwMode="auto">
          <a:xfrm>
            <a:off x="914400" y="1828800"/>
            <a:ext cx="7315200" cy="3560022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6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3539198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6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>
            <a:fillRect/>
          </a:stretch>
        </p:blipFill>
        <p:spPr bwMode="auto">
          <a:xfrm>
            <a:off x="914400" y="1828800"/>
            <a:ext cx="7315200" cy="3822782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Middle Fork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3599047"/>
          </a:xfrm>
          <a:prstGeom prst="rect">
            <a:avLst/>
          </a:prstGeom>
          <a:noFill/>
          <a:ln w="38100" cmpd="sng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McKenzie River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45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4197178"/>
          </a:xfrm>
          <a:prstGeom prst="rect">
            <a:avLst/>
          </a:prstGeom>
          <a:noFill/>
          <a:ln w="38100" cmpd="sng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McKenzie River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12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3608950"/>
          </a:xfrm>
          <a:prstGeom prst="rect">
            <a:avLst/>
          </a:prstGeom>
          <a:noFill/>
          <a:ln w="38100" cmpd="sng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North Santiam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3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342" y="49485"/>
            <a:ext cx="5654039" cy="6812280"/>
          </a:xfrm>
          <a:prstGeom prst="rect">
            <a:avLst/>
          </a:prstGeom>
          <a:noFill/>
          <a:ln w="57150" cmpd="sng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7265973" y="2480833"/>
            <a:ext cx="1407905" cy="433163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803234" y="3219184"/>
            <a:ext cx="1388215" cy="364251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34891" y="4311938"/>
            <a:ext cx="1191304" cy="39378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39526" y="5444068"/>
            <a:ext cx="1634352" cy="423318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094" y="2618700"/>
            <a:ext cx="3330159" cy="1077218"/>
          </a:xfrm>
          <a:prstGeom prst="rect">
            <a:avLst/>
          </a:prstGeom>
          <a:noFill/>
          <a:ln w="28575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Spring Chinook</a:t>
            </a:r>
          </a:p>
          <a:p>
            <a:r>
              <a:rPr lang="en-US" sz="3200" dirty="0" smtClean="0"/>
              <a:t>Population Models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335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3696677"/>
          </a:xfrm>
          <a:prstGeom prst="rect">
            <a:avLst/>
          </a:prstGeom>
          <a:noFill/>
          <a:ln w="38100" cmpd="sng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North Santiam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54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b="6703"/>
          <a:stretch>
            <a:fillRect/>
          </a:stretch>
        </p:blipFill>
        <p:spPr bwMode="auto">
          <a:xfrm>
            <a:off x="914400" y="1828800"/>
            <a:ext cx="7315200" cy="3455545"/>
          </a:xfrm>
          <a:prstGeom prst="rect">
            <a:avLst/>
          </a:prstGeom>
          <a:noFill/>
          <a:ln w="38100" cmpd="sng">
            <a:solidFill>
              <a:srgbClr val="1F497D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North Santiam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9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4402589"/>
          </a:xfrm>
          <a:prstGeom prst="rect">
            <a:avLst/>
          </a:prstGeom>
          <a:noFill/>
          <a:ln w="38100" cmpd="sng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North Santiam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0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396935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South Santiam Spring Chinook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12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398682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North Santiam Winter Steelhead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75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398961"/>
          </a:xfrm>
          <a:prstGeom prst="rect">
            <a:avLst/>
          </a:prstGeom>
          <a:noFill/>
          <a:ln w="38100" cmpd="sng">
            <a:solidFill>
              <a:srgbClr val="1F497D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FF00"/>
                </a:solidFill>
              </a:rPr>
              <a:t>RESULTS: South Santiam Winter Steelhead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7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0" y="713170"/>
            <a:ext cx="6540500" cy="5943600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53469" y="0"/>
            <a:ext cx="7068411" cy="5232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Sensitivity Analysis: McKenzie R Spring Chinook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2456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0" y="713170"/>
            <a:ext cx="6540500" cy="5943600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53469" y="0"/>
            <a:ext cx="7068411" cy="5232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Sensitivity Analysis: McKenzie R Spring Chinook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496514" y="1092751"/>
            <a:ext cx="5818685" cy="1230576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79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0" y="713170"/>
            <a:ext cx="6540500" cy="5943600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53469" y="0"/>
            <a:ext cx="7068411" cy="5232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Sensitivity Analysis: McKenzie R Spring Chinook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644196" y="2589130"/>
            <a:ext cx="5818685" cy="1230576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36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0" y="713170"/>
            <a:ext cx="6540500" cy="5943600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53469" y="0"/>
            <a:ext cx="7068411" cy="5232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Sensitivity Analysis: McKenzie R Spring Chinook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496514" y="1998455"/>
            <a:ext cx="5818685" cy="856481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3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342" y="49485"/>
            <a:ext cx="5654039" cy="6812280"/>
          </a:xfrm>
          <a:prstGeom prst="rect">
            <a:avLst/>
          </a:prstGeom>
          <a:noFill/>
          <a:ln w="57150" cmpd="sng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7265973" y="2480833"/>
            <a:ext cx="1407905" cy="433163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803234" y="3219184"/>
            <a:ext cx="1388215" cy="364251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094" y="2618700"/>
            <a:ext cx="3330159" cy="1077218"/>
          </a:xfrm>
          <a:prstGeom prst="rect">
            <a:avLst/>
          </a:prstGeom>
          <a:noFill/>
          <a:ln w="28575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Winter Steelhead</a:t>
            </a:r>
          </a:p>
          <a:p>
            <a:r>
              <a:rPr lang="en-US" sz="3200" dirty="0" smtClean="0"/>
              <a:t>Population Models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767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stedGraphic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7315200" cy="3605890"/>
          </a:xfrm>
          <a:prstGeom prst="rect">
            <a:avLst/>
          </a:prstGeom>
          <a:ln w="38100" cmpd="sng">
            <a:solidFill>
              <a:srgbClr val="1F497D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89759" y="513375"/>
            <a:ext cx="6432320" cy="5232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Sensitivity Analysis: Capacity above Cougar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320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dirty="0" smtClean="0"/>
              <a:t>         </a:t>
            </a:r>
            <a:r>
              <a:rPr lang="en-US" sz="3200" dirty="0" smtClean="0">
                <a:solidFill>
                  <a:srgbClr val="FFFF00"/>
                </a:solidFill>
              </a:rPr>
              <a:t>FUTURE DIRECTIONS: Conversion to R code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029" y="1600117"/>
            <a:ext cx="6830841" cy="3288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R: Free Statistical Software Package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All 6 models currently implemented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Computationally must faster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Sensitivity Analyses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Calibration Routine – Under Development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2360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200" y="927247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3999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dirty="0" smtClean="0"/>
              <a:t>         </a:t>
            </a:r>
            <a:r>
              <a:rPr lang="en-US" sz="3200" dirty="0" smtClean="0">
                <a:solidFill>
                  <a:srgbClr val="FFFF00"/>
                </a:solidFill>
              </a:rPr>
              <a:t>FUTURE DIRECTIONS: Ocean Survival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9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dirty="0" smtClean="0"/>
              <a:t>         </a:t>
            </a:r>
            <a:r>
              <a:rPr lang="en-US" sz="3200" dirty="0" smtClean="0">
                <a:solidFill>
                  <a:srgbClr val="FFFF00"/>
                </a:solidFill>
              </a:rPr>
              <a:t>FUTURE DIRECTIONS: New Data/Analyses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029" y="1600117"/>
            <a:ext cx="7515674" cy="3288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Pre-Spawn Mortality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Reproductive Success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800" dirty="0" smtClean="0"/>
              <a:t>Habitat Analyses – Upstream and Downstream</a:t>
            </a:r>
          </a:p>
          <a:p>
            <a:pPr marL="457200" indent="-457200">
              <a:lnSpc>
                <a:spcPct val="150000"/>
              </a:lnSpc>
              <a:buFont typeface="Wingdings" charset="0"/>
              <a:buChar char=""/>
            </a:pPr>
            <a:r>
              <a:rPr lang="en-US" sz="2800" dirty="0" smtClean="0"/>
              <a:t>Reservoir Survival Algorithms</a:t>
            </a:r>
          </a:p>
          <a:p>
            <a:pPr marL="457200" indent="-457200">
              <a:lnSpc>
                <a:spcPct val="150000"/>
              </a:lnSpc>
              <a:buFont typeface="Wingdings" charset="0"/>
              <a:buChar char=""/>
            </a:pPr>
            <a:r>
              <a:rPr lang="en-US" sz="2800" dirty="0" smtClean="0"/>
              <a:t>Climate 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3997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5182"/>
            <a:ext cx="575945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0038" y="3280237"/>
            <a:ext cx="63188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Thanks!</a:t>
            </a:r>
          </a:p>
          <a:p>
            <a:endParaRPr lang="en-US" sz="2400" dirty="0"/>
          </a:p>
          <a:p>
            <a:r>
              <a:rPr lang="en-US" sz="2400" dirty="0" smtClean="0"/>
              <a:t>FUNDING: ACOE</a:t>
            </a:r>
          </a:p>
          <a:p>
            <a:endParaRPr lang="en-US" sz="2400" dirty="0" smtClean="0"/>
          </a:p>
          <a:p>
            <a:r>
              <a:rPr lang="en-US" sz="2400" dirty="0" smtClean="0"/>
              <a:t>Collaborators:</a:t>
            </a:r>
            <a:endParaRPr lang="en-US" sz="2400" dirty="0"/>
          </a:p>
          <a:p>
            <a:r>
              <a:rPr lang="en-US" sz="2400" dirty="0" smtClean="0"/>
              <a:t>ODFW, NOAA RO, USACOE, BPA, USFWS, NWPCC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7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635" t="671" b="671"/>
          <a:stretch>
            <a:fillRect/>
          </a:stretch>
        </p:blipFill>
        <p:spPr bwMode="auto">
          <a:xfrm>
            <a:off x="1828800" y="1188720"/>
            <a:ext cx="5666881" cy="5321808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637226" y="1264930"/>
            <a:ext cx="1132232" cy="556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18319" y="758030"/>
            <a:ext cx="508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UWR Spring Chinook Population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420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655" t="671" r="655" b="671"/>
          <a:stretch>
            <a:fillRect/>
          </a:stretch>
        </p:blipFill>
        <p:spPr bwMode="auto">
          <a:xfrm>
            <a:off x="1828355" y="1188720"/>
            <a:ext cx="5510701" cy="538581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80489" y="758030"/>
            <a:ext cx="538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UWR Winter Steelhead Population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447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bel.ISAB.Willamette.5.14.jpg"/>
          <p:cNvPicPr>
            <a:picLocks noChangeAspect="1"/>
          </p:cNvPicPr>
          <p:nvPr/>
        </p:nvPicPr>
        <p:blipFill>
          <a:blip r:embed="rId3" cstate="print"/>
          <a:srcRect t="3201" b="320"/>
          <a:stretch>
            <a:fillRect/>
          </a:stretch>
        </p:blipFill>
        <p:spPr bwMode="auto">
          <a:xfrm>
            <a:off x="1079905" y="189544"/>
            <a:ext cx="7016694" cy="448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829797"/>
              </p:ext>
            </p:extLst>
          </p:nvPr>
        </p:nvGraphicFramePr>
        <p:xfrm>
          <a:off x="1795950" y="5092859"/>
          <a:ext cx="5496980" cy="1099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1968500" imgH="393700" progId="Equation.3">
                  <p:embed/>
                </p:oleObj>
              </mc:Choice>
              <mc:Fallback>
                <p:oleObj name="Equation" r:id="rId4" imgW="1968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950" y="5092859"/>
                        <a:ext cx="5496980" cy="1099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5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inct.jpg"/>
          <p:cNvPicPr>
            <a:picLocks noChangeAspect="1"/>
          </p:cNvPicPr>
          <p:nvPr/>
        </p:nvPicPr>
        <p:blipFill>
          <a:blip r:embed="rId2" cstate="print"/>
          <a:srcRect t="2725" b="54512"/>
          <a:stretch>
            <a:fillRect/>
          </a:stretch>
        </p:blipFill>
        <p:spPr bwMode="auto">
          <a:xfrm>
            <a:off x="1029167" y="642375"/>
            <a:ext cx="760046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103500" y="6099270"/>
            <a:ext cx="418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McElhany</a:t>
            </a:r>
            <a:r>
              <a:rPr lang="en-US" dirty="0"/>
              <a:t> et al. (2000</a:t>
            </a:r>
            <a:r>
              <a:rPr lang="en-US" dirty="0" smtClean="0"/>
              <a:t>).  NOAA Tech Memo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2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767692"/>
              </p:ext>
            </p:extLst>
          </p:nvPr>
        </p:nvGraphicFramePr>
        <p:xfrm>
          <a:off x="1319296" y="1722807"/>
          <a:ext cx="6138779" cy="399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763386" y="456960"/>
            <a:ext cx="6557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Size and time of passage for juvenile Chinook salmon at Willamette Falls 1965-</a:t>
            </a:r>
            <a:r>
              <a:rPr lang="en-US" sz="2400" dirty="0" smtClean="0"/>
              <a:t>1966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765953" y="6099271"/>
            <a:ext cx="255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(Data from Massey 1967)</a:t>
            </a:r>
          </a:p>
        </p:txBody>
      </p:sp>
    </p:spTree>
    <p:extLst>
      <p:ext uri="{BB962C8B-B14F-4D97-AF65-F5344CB8AC3E}">
        <p14:creationId xmlns:p14="http://schemas.microsoft.com/office/powerpoint/2010/main" val="355371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503</Words>
  <Application>Microsoft Macintosh PowerPoint</Application>
  <PresentationFormat>On-screen Show (4:3)</PresentationFormat>
  <Paragraphs>99</Paragraphs>
  <Slides>44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Office Theme</vt:lpstr>
      <vt:lpstr>Document</vt:lpstr>
      <vt:lpstr>Equation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NMFS/Northwest Fisheries Science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Zabel</dc:creator>
  <cp:lastModifiedBy>Rich Zabel</cp:lastModifiedBy>
  <cp:revision>33</cp:revision>
  <dcterms:created xsi:type="dcterms:W3CDTF">2015-02-09T21:26:50Z</dcterms:created>
  <dcterms:modified xsi:type="dcterms:W3CDTF">2015-02-10T17:36:12Z</dcterms:modified>
</cp:coreProperties>
</file>