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540" r:id="rId3"/>
    <p:sldId id="575" r:id="rId4"/>
    <p:sldId id="577" r:id="rId5"/>
    <p:sldId id="578" r:id="rId6"/>
    <p:sldId id="609" r:id="rId7"/>
    <p:sldId id="583" r:id="rId8"/>
    <p:sldId id="611" r:id="rId9"/>
    <p:sldId id="582" r:id="rId10"/>
    <p:sldId id="612" r:id="rId11"/>
    <p:sldId id="580" r:id="rId12"/>
    <p:sldId id="604" r:id="rId13"/>
    <p:sldId id="579" r:id="rId14"/>
    <p:sldId id="613" r:id="rId15"/>
    <p:sldId id="588" r:id="rId16"/>
    <p:sldId id="584" r:id="rId17"/>
    <p:sldId id="594" r:id="rId18"/>
    <p:sldId id="601" r:id="rId19"/>
    <p:sldId id="595" r:id="rId20"/>
    <p:sldId id="585" r:id="rId21"/>
    <p:sldId id="610" r:id="rId22"/>
    <p:sldId id="606" r:id="rId23"/>
    <p:sldId id="607" r:id="rId24"/>
    <p:sldId id="586" r:id="rId25"/>
    <p:sldId id="596" r:id="rId26"/>
    <p:sldId id="597" r:id="rId27"/>
    <p:sldId id="608" r:id="rId28"/>
    <p:sldId id="598" r:id="rId29"/>
    <p:sldId id="603" r:id="rId30"/>
    <p:sldId id="589" r:id="rId31"/>
    <p:sldId id="6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Wright" initials="SW" lastIdx="1" clrIdx="0"/>
  <p:cmAuthor id="1" name="Troy Brandt" initials="TB" lastIdx="1" clrIdx="1">
    <p:extLst>
      <p:ext uri="{19B8F6BF-5375-455C-9EA6-DF929625EA0E}">
        <p15:presenceInfo xmlns:p15="http://schemas.microsoft.com/office/powerpoint/2012/main" userId="S-1-5-21-2576278989-3716537736-2735257295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89C3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434" autoAdjust="0"/>
  </p:normalViewPr>
  <p:slideViewPr>
    <p:cSldViewPr>
      <p:cViewPr varScale="1">
        <p:scale>
          <a:sx n="67" d="100"/>
          <a:sy n="67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D53E-D2E3-4DB3-B95F-ED0003C45CE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20AD-761C-4C60-9950-72B3B4A39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1500-2200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System for Environmental</a:t>
            </a:r>
            <a:r>
              <a:rPr lang="en-US" b="1" baseline="0" dirty="0" smtClean="0"/>
              <a:t> Flow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error in Q relates the difference between measured</a:t>
            </a:r>
            <a:r>
              <a:rPr lang="en-US" baseline="0" dirty="0" smtClean="0"/>
              <a:t> and predicted discharge when using  Hydraulic roughness relationship.  Utilizes Manning’s roughness equation and channel shape ( hydraulic radius ) to determine discharge. Validated by stage / discharge rating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 refers to substrate- classified by dominant and subdominant particle size along</a:t>
            </a:r>
            <a:r>
              <a:rPr lang="en-US" baseline="0" dirty="0" smtClean="0"/>
              <a:t> with percentage of dominant. Starting at 30 is small gravel, 80 is boulder. Smaller or larger is unsuitable.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Equal weighting for transects</a:t>
            </a:r>
            <a:r>
              <a:rPr lang="en-US" baseline="0" dirty="0" smtClean="0"/>
              <a:t> because all assumed to be  known spawning habitat. Can weight different transects heavier or lighter if wanted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1800-3000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350-650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1500-2200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20AD-761C-4C60-9950-72B3B4A39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" t="2907" r="138" b="383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noFill/>
          <a:ln w="11000" cap="rnd" cmpd="sng" algn="ctr">
            <a:noFill/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ctr">
              <a:defRPr sz="4400"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u="sng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6280"/>
          </a:xfrm>
        </p:spPr>
        <p:txBody>
          <a:bodyPr/>
          <a:lstStyle>
            <a:lvl1pPr>
              <a:spcAft>
                <a:spcPts val="60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 sz="3000" baseline="0">
                <a:latin typeface="Calibri" pitchFamily="34" charset="0"/>
                <a:cs typeface="Calibri" pitchFamily="34" charset="0"/>
              </a:defRPr>
            </a:lvl1pPr>
            <a:lvl2pPr marL="640080" indent="-228600">
              <a:buClr>
                <a:srgbClr val="FFFF00"/>
              </a:buClr>
              <a:buFont typeface="Calibri" panose="020F0502020204030204" pitchFamily="34" charset="0"/>
              <a:buChar char="‐"/>
              <a:defRPr>
                <a:latin typeface="Calibri" pitchFamily="34" charset="0"/>
                <a:cs typeface="Calibri" pitchFamily="34" charset="0"/>
              </a:defRPr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tx1"/>
          </a:solidFill>
          <a:ln w="28575" cap="rnd" cmpd="sng" algn="ctr">
            <a:solidFill>
              <a:schemeClr val="tx1"/>
            </a:solidFill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buSzPct val="120000"/>
              <a:buFont typeface="Arial" pitchFamily="34" charset="0"/>
              <a:buChar char="•"/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50000"/>
                <a:lumMod val="50000"/>
                <a:lumOff val="50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" t="2907" r="138" b="383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noFill/>
          <a:ln w="11000" cap="rnd" cmpd="sng" algn="ctr">
            <a:noFill/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D9B1D9-00C9-4AB5-934A-E855CF8D878F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6F72428-0F40-4CBE-95F0-88BB8CE05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l" rtl="0" eaLnBrk="1" latinLnBrk="0" hangingPunct="1">
        <a:spcBef>
          <a:spcPct val="0"/>
        </a:spcBef>
        <a:buNone/>
        <a:defRPr kumimoji="0" sz="4400" u="sng" kern="1200" baseline="0">
          <a:solidFill>
            <a:schemeClr val="tx1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41313" indent="-230188" algn="l" rtl="0" eaLnBrk="1" latinLnBrk="0" hangingPunct="1">
        <a:spcBef>
          <a:spcPts val="0"/>
        </a:spcBef>
        <a:buClr>
          <a:schemeClr val="tx1"/>
        </a:buClr>
        <a:buSzPct val="80000"/>
        <a:buFont typeface="Arial" pitchFamily="34" charset="0"/>
        <a:buChar char="•"/>
        <a:defRPr kumimoji="0" sz="3200" b="0" i="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tx1"/>
        </a:buClr>
        <a:buSzPct val="80000"/>
        <a:buFontTx/>
        <a:buChar char="•"/>
        <a:defRPr kumimoji="0" sz="2800" kern="1200">
          <a:solidFill>
            <a:srgbClr val="FFFFFF"/>
          </a:solidFill>
          <a:latin typeface="Calibri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305800" cy="2706778"/>
          </a:xfrm>
        </p:spPr>
        <p:txBody>
          <a:bodyPr>
            <a:noAutofit/>
          </a:bodyPr>
          <a:lstStyle/>
          <a:p>
            <a:pPr algn="l"/>
            <a:r>
              <a:rPr lang="en-US" sz="3600" u="none" dirty="0"/>
              <a:t>Evaluation of Habitat and Flow Relationships for Spring Chinook Salmon Spawning and Incubation in the Middle Fork Willamette and McKenzie Rivers, Oregon 	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32582" y="3291608"/>
            <a:ext cx="5700713" cy="2346139"/>
            <a:chOff x="3395662" y="3316429"/>
            <a:chExt cx="5700713" cy="2346139"/>
          </a:xfrm>
        </p:grpSpPr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3400425" y="3316429"/>
              <a:ext cx="5695950" cy="1408861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Troy Brandt and </a:t>
              </a:r>
              <a:r>
                <a:rPr lang="en-US" sz="2800" dirty="0" smtClean="0">
                  <a:latin typeface="Calibri" pitchFamily="34" charset="0"/>
                </a:rPr>
                <a:t>Pete </a:t>
              </a:r>
              <a:r>
                <a:rPr lang="en-US" sz="2800" dirty="0" err="1" smtClean="0">
                  <a:latin typeface="Calibri" pitchFamily="34" charset="0"/>
                </a:rPr>
                <a:t>Gruendike</a:t>
              </a:r>
              <a:endParaRPr lang="en-US" sz="2800" dirty="0" smtClean="0">
                <a:latin typeface="Calibri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River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 Design Group, Inc.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lang="en-US" sz="2400" baseline="0" dirty="0" smtClean="0">
                  <a:latin typeface="Calibri" pitchFamily="34" charset="0"/>
                </a:rPr>
                <a:t>Corvallis,</a:t>
              </a:r>
              <a:r>
                <a:rPr lang="en-US" sz="2400" dirty="0" smtClean="0">
                  <a:latin typeface="Calibri" pitchFamily="34" charset="0"/>
                </a:rPr>
                <a:t> Oregon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95662" y="4781338"/>
              <a:ext cx="5695950" cy="881230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Jarvis</a:t>
              </a:r>
              <a:r>
                <a:rPr kumimoji="0" lang="en-US" sz="28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 Caldwell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lang="en-US" sz="2400" baseline="0" dirty="0" smtClean="0">
                  <a:latin typeface="Calibri" pitchFamily="34" charset="0"/>
                </a:rPr>
                <a:t>HDR Engineering, Inc.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</a:rPr>
                <a:t>Sacramento, California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5562600"/>
            <a:ext cx="4313344" cy="1163944"/>
            <a:chOff x="428625" y="4236282"/>
            <a:chExt cx="4999144" cy="13511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4236282"/>
              <a:ext cx="4176712" cy="13511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4236283"/>
              <a:ext cx="1727307" cy="135113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107006" y="6430343"/>
            <a:ext cx="2689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743200" algn="ctr"/>
                <a:tab pos="5486400" algn="r"/>
              </a:tabLst>
            </a:pPr>
            <a:r>
              <a:rPr lang="en-US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CONTRACT NO. </a:t>
            </a:r>
            <a:r>
              <a:rPr lang="en-US" sz="1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W9127N-12-D-0006-03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– McKenzie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t="46097" r="12363" b="19666"/>
          <a:stretch/>
        </p:blipFill>
        <p:spPr>
          <a:xfrm>
            <a:off x="1790700" y="1295400"/>
            <a:ext cx="5562600" cy="537368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29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Overview – Habitat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0" y="1143000"/>
            <a:ext cx="3352800" cy="2057400"/>
          </a:xfrm>
        </p:spPr>
        <p:txBody>
          <a:bodyPr/>
          <a:lstStyle/>
          <a:p>
            <a:r>
              <a:rPr lang="en-US" dirty="0" smtClean="0"/>
              <a:t>McKenzie River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7462" y="6347915"/>
            <a:ext cx="1471613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libri" panose="020F0502020204030204" pitchFamily="34" charset="0"/>
              </a:rPr>
              <a:t>Mainstem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610927"/>
            <a:ext cx="1843771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Side Channel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1" b="9090"/>
          <a:stretch/>
        </p:blipFill>
        <p:spPr>
          <a:xfrm>
            <a:off x="152400" y="1181927"/>
            <a:ext cx="50292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8282"/>
          <a:stretch/>
        </p:blipFill>
        <p:spPr>
          <a:xfrm>
            <a:off x="4029075" y="3340575"/>
            <a:ext cx="5029200" cy="34594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51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– </a:t>
            </a:r>
            <a:r>
              <a:rPr lang="en-US" dirty="0" smtClean="0"/>
              <a:t>SF McKenzie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13469" r="8369" b="17503"/>
          <a:stretch/>
        </p:blipFill>
        <p:spPr>
          <a:xfrm>
            <a:off x="2781300" y="1128712"/>
            <a:ext cx="3581400" cy="5647594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45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Overview – Habitat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0" y="1143000"/>
            <a:ext cx="3352800" cy="2057400"/>
          </a:xfrm>
        </p:spPr>
        <p:txBody>
          <a:bodyPr/>
          <a:lstStyle/>
          <a:p>
            <a:r>
              <a:rPr lang="en-US" dirty="0" smtClean="0"/>
              <a:t>SF McKenzie River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7462" y="6347915"/>
            <a:ext cx="1471613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libri" panose="020F0502020204030204" pitchFamily="34" charset="0"/>
              </a:rPr>
              <a:t>Mainstem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57287"/>
            <a:ext cx="5029200" cy="34418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52400" y="4610927"/>
            <a:ext cx="1843771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Side Channel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335605"/>
            <a:ext cx="5029200" cy="34739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42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Workflow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31203"/>
            <a:ext cx="160734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Data Collection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531203"/>
            <a:ext cx="1612107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Data Processing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83803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Velocity Calibration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986" y="3283803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Hydraulic Calibration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44" y="3276600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Habitat Modeling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265" y="1524000"/>
            <a:ext cx="160734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Transect Selection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115" y="2354997"/>
            <a:ext cx="164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Agency </a:t>
            </a:r>
          </a:p>
          <a:p>
            <a:pPr algn="ctr"/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3912" y="2286000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June and </a:t>
            </a:r>
          </a:p>
          <a:p>
            <a:pPr algn="ctr"/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2330" y="2354997"/>
            <a:ext cx="16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Excel, QA/QC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6973" y="4150126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ODFW Review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9" idx="3"/>
            <a:endCxn id="4" idx="1"/>
          </p:cNvCxnSpPr>
          <p:nvPr/>
        </p:nvCxnSpPr>
        <p:spPr>
          <a:xfrm>
            <a:off x="2216609" y="1939499"/>
            <a:ext cx="1364791" cy="7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5188744" y="1946702"/>
            <a:ext cx="1212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7" idx="3"/>
          </p:cNvCxnSpPr>
          <p:nvPr/>
        </p:nvCxnSpPr>
        <p:spPr>
          <a:xfrm flipH="1">
            <a:off x="8001000" y="1946702"/>
            <a:ext cx="11907" cy="1752600"/>
          </a:xfrm>
          <a:prstGeom prst="bentConnector3">
            <a:avLst>
              <a:gd name="adj1" fmla="val -191987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  <a:endCxn id="6" idx="3"/>
          </p:cNvCxnSpPr>
          <p:nvPr/>
        </p:nvCxnSpPr>
        <p:spPr>
          <a:xfrm flipH="1">
            <a:off x="5205414" y="3699302"/>
            <a:ext cx="11715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8" idx="3"/>
          </p:cNvCxnSpPr>
          <p:nvPr/>
        </p:nvCxnSpPr>
        <p:spPr>
          <a:xfrm flipH="1" flipV="1">
            <a:off x="2235758" y="3692099"/>
            <a:ext cx="1345642" cy="7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929" y="4876800"/>
            <a:ext cx="1624014" cy="832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Results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670" y="415012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HSC - Santiam</a:t>
            </a:r>
            <a:endParaRPr lang="en-US" dirty="0"/>
          </a:p>
        </p:txBody>
      </p:sp>
      <p:cxnSp>
        <p:nvCxnSpPr>
          <p:cNvPr id="34" name="Elbow Connector 33"/>
          <p:cNvCxnSpPr>
            <a:stCxn id="8" idx="1"/>
            <a:endCxn id="28" idx="1"/>
          </p:cNvCxnSpPr>
          <p:nvPr/>
        </p:nvCxnSpPr>
        <p:spPr>
          <a:xfrm rot="10800000" flipV="1">
            <a:off x="600930" y="3692098"/>
            <a:ext cx="10815" cy="1600753"/>
          </a:xfrm>
          <a:prstGeom prst="bentConnector3">
            <a:avLst>
              <a:gd name="adj1" fmla="val 221373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625" y="5707797"/>
            <a:ext cx="199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AWS – By Reach, </a:t>
            </a:r>
          </a:p>
          <a:p>
            <a:pPr algn="ctr"/>
            <a:r>
              <a:rPr lang="en-US" dirty="0" smtClean="0"/>
              <a:t>By Transect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73065" y="4876800"/>
            <a:ext cx="1624014" cy="832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Reporting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>
            <a:stCxn id="28" idx="3"/>
            <a:endCxn id="37" idx="1"/>
          </p:cNvCxnSpPr>
          <p:nvPr/>
        </p:nvCxnSpPr>
        <p:spPr>
          <a:xfrm>
            <a:off x="2224943" y="5292852"/>
            <a:ext cx="134812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11820" y="5707797"/>
            <a:ext cx="176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3124200"/>
            <a:ext cx="8229600" cy="3229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SEFA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98650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559486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System for Environmental Flow Analysis (SEFA)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Instream Flow Incremental Methodology software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2014 - Repackaged PHABSIM/RHABSIM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Also Includes Water Temp, DO, Riparian, Sediment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4500" y="63685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http://sefa.co.nz/</a:t>
            </a:r>
          </a:p>
        </p:txBody>
      </p:sp>
    </p:spTree>
    <p:extLst>
      <p:ext uri="{BB962C8B-B14F-4D97-AF65-F5344CB8AC3E}">
        <p14:creationId xmlns:p14="http://schemas.microsoft.com/office/powerpoint/2010/main" val="35900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in the modeling process is the hydraulic calibration.</a:t>
            </a:r>
          </a:p>
          <a:p>
            <a:r>
              <a:rPr lang="en-US" dirty="0" smtClean="0"/>
              <a:t>Develop stage-discharge relationship for each transect using measured stage and discharge at the low, mid, and high flow</a:t>
            </a:r>
          </a:p>
          <a:p>
            <a:endParaRPr lang="en-US" dirty="0" smtClean="0"/>
          </a:p>
          <a:p>
            <a:pPr marL="111125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27" y="3724275"/>
            <a:ext cx="402718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733800"/>
            <a:ext cx="4648200" cy="284988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230188" algn="l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 kumimoji="0" sz="3000" b="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rgbClr val="FFFF00"/>
              </a:buClr>
              <a:buSzPct val="80000"/>
              <a:buFont typeface="Calibri" panose="020F0502020204030204" pitchFamily="34" charset="0"/>
              <a:buChar char="‐"/>
              <a:defRPr kumimoji="0" sz="2800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To reduce mean error between measured and modeled discharges, we made small adjustments to observed stage</a:t>
            </a:r>
          </a:p>
          <a:p>
            <a:endParaRPr lang="en-US" dirty="0" smtClean="0"/>
          </a:p>
          <a:p>
            <a:pPr marL="111125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Velocity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Second step in the modeling process is the velocity calibration</a:t>
            </a:r>
          </a:p>
          <a:p>
            <a:r>
              <a:rPr lang="en-US" dirty="0" smtClean="0"/>
              <a:t>Velocity measured at one flow (mid) per transect</a:t>
            </a:r>
          </a:p>
          <a:p>
            <a:r>
              <a:rPr lang="en-US" dirty="0" smtClean="0"/>
              <a:t>Compare pattern of measured velocities vs. modeled velocities</a:t>
            </a:r>
          </a:p>
          <a:p>
            <a:r>
              <a:rPr lang="en-US" dirty="0" smtClean="0"/>
              <a:t>Correct anomalous velocities with roughness </a:t>
            </a:r>
            <a:r>
              <a:rPr lang="en-US" dirty="0" smtClean="0"/>
              <a:t>adjustment</a:t>
            </a:r>
          </a:p>
          <a:p>
            <a:r>
              <a:rPr lang="en-US" dirty="0" smtClean="0"/>
              <a:t>We made minimal                                          adjustments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5102921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Calibration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452628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/>
              <a:t>Predicted discharge vs. Measured discharge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Goal =  Mean Error &lt;5%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Fewer calibration adjustments are better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91000" y="1166812"/>
            <a:ext cx="4819650" cy="5645468"/>
            <a:chOff x="223838" y="1676401"/>
            <a:chExt cx="4286250" cy="49091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969" b="62193"/>
            <a:stretch/>
          </p:blipFill>
          <p:spPr bwMode="auto">
            <a:xfrm>
              <a:off x="228601" y="1676401"/>
              <a:ext cx="42672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223838" y="3581401"/>
              <a:ext cx="4286250" cy="3004184"/>
              <a:chOff x="4724400" y="3225166"/>
              <a:chExt cx="4286250" cy="30041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t="58448"/>
              <a:stretch/>
            </p:blipFill>
            <p:spPr bwMode="auto">
              <a:xfrm>
                <a:off x="4724400" y="4495800"/>
                <a:ext cx="4286250" cy="173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800600" y="5334000"/>
                <a:ext cx="4191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b="69543"/>
              <a:stretch/>
            </p:blipFill>
            <p:spPr bwMode="auto">
              <a:xfrm>
                <a:off x="4724400" y="3225166"/>
                <a:ext cx="4286250" cy="1270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869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Suitability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Chinook Spawning – Santiam, 2013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12" y="1776889"/>
            <a:ext cx="5468720" cy="484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>
          <a:xfrm>
            <a:off x="1907768" y="1774422"/>
            <a:ext cx="5486400" cy="4846320"/>
            <a:chOff x="2267316" y="2514600"/>
            <a:chExt cx="4057284" cy="32289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316" y="2514600"/>
              <a:ext cx="4057284" cy="3228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48000" y="315277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5316" y="315277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87845" y="1771955"/>
            <a:ext cx="5486400" cy="4846320"/>
            <a:chOff x="1887845" y="1771955"/>
            <a:chExt cx="5486400" cy="484632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845" y="1771955"/>
              <a:ext cx="5486400" cy="4846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63436" y="2270455"/>
              <a:ext cx="1306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SILT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2737" y="2250724"/>
              <a:ext cx="149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BOULDER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6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need</a:t>
            </a:r>
          </a:p>
          <a:p>
            <a:r>
              <a:rPr lang="en-US" dirty="0" smtClean="0"/>
              <a:t>Transect selection and data collection</a:t>
            </a:r>
          </a:p>
          <a:p>
            <a:r>
              <a:rPr lang="en-US" dirty="0" smtClean="0"/>
              <a:t>SEFA – System for Environmental Flow Analysis</a:t>
            </a:r>
          </a:p>
          <a:p>
            <a:r>
              <a:rPr lang="en-US" dirty="0" smtClean="0"/>
              <a:t>Analysis and preliminary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 Modeling -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hydraulic model and habitat suitability criteria to determine </a:t>
            </a:r>
            <a:r>
              <a:rPr lang="en-US" u="sng" dirty="0" smtClean="0"/>
              <a:t>Area Weighted Suitability </a:t>
            </a:r>
            <a:r>
              <a:rPr lang="en-US" dirty="0" smtClean="0"/>
              <a:t>(AWS) by transect</a:t>
            </a:r>
          </a:p>
          <a:p>
            <a:pPr marL="111125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5"/>
          <a:stretch/>
        </p:blipFill>
        <p:spPr bwMode="auto">
          <a:xfrm>
            <a:off x="96012" y="2609851"/>
            <a:ext cx="8951976" cy="24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992" y="5304294"/>
            <a:ext cx="5722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 – 0.0 Poor Spawning Habitat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Yellow – 0.5 Moderate Spawning Habitat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Blue – 1.0 Optimal Spawning Habitat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 Modeling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 normalized </a:t>
            </a:r>
            <a:r>
              <a:rPr lang="en-US" dirty="0"/>
              <a:t>to 1,000 linear feet of </a:t>
            </a:r>
            <a:r>
              <a:rPr lang="en-US" dirty="0" smtClean="0"/>
              <a:t>stream</a:t>
            </a:r>
          </a:p>
          <a:p>
            <a:r>
              <a:rPr lang="en-US" dirty="0" smtClean="0"/>
              <a:t>Habitat comparison units – square </a:t>
            </a:r>
            <a:r>
              <a:rPr lang="en-US" dirty="0" err="1" smtClean="0"/>
              <a:t>ft</a:t>
            </a:r>
            <a:r>
              <a:rPr lang="en-US" dirty="0" smtClean="0"/>
              <a:t>/1,000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/>
              <a:t>Equal Transect Weighting – 10 transects at 10%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Can vary transect contributions – </a:t>
            </a:r>
            <a:r>
              <a:rPr lang="en-US" dirty="0" err="1"/>
              <a:t>mainstem</a:t>
            </a:r>
            <a:r>
              <a:rPr lang="en-US" dirty="0"/>
              <a:t> vs. side channel, habitat units % of total reach</a:t>
            </a:r>
          </a:p>
          <a:p>
            <a:pPr marL="111125" indent="0">
              <a:buNone/>
            </a:pPr>
            <a:endParaRPr lang="en-US" dirty="0"/>
          </a:p>
          <a:p>
            <a:r>
              <a:rPr lang="en-US" dirty="0" smtClean="0"/>
              <a:t>Assess individual and combined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-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MF Willamette River – Individual Transect Results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FM All XS Individu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24" y="1752600"/>
            <a:ext cx="8731794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MF Willamette River – </a:t>
            </a:r>
            <a:r>
              <a:rPr lang="en-US" dirty="0" smtClean="0"/>
              <a:t>Combined Transect </a:t>
            </a:r>
            <a:r>
              <a:rPr lang="en-US" dirty="0"/>
              <a:t>Results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FM All XS Combined.bmp"/>
          <p:cNvPicPr>
            <a:picLocks noChangeAspect="1"/>
          </p:cNvPicPr>
          <p:nvPr/>
        </p:nvPicPr>
        <p:blipFill rotWithShape="1">
          <a:blip r:embed="rId3" cstate="print"/>
          <a:srcRect t="1475" r="24078" b="-1"/>
          <a:stretch/>
        </p:blipFill>
        <p:spPr>
          <a:xfrm>
            <a:off x="914401" y="1752600"/>
            <a:ext cx="7772399" cy="4964326"/>
          </a:xfrm>
          <a:prstGeom prst="rect">
            <a:avLst/>
          </a:prstGeom>
        </p:spPr>
      </p:pic>
      <p:pic>
        <p:nvPicPr>
          <p:cNvPr id="5" name="Picture 4" descr="SFM All XS Combined.bmp"/>
          <p:cNvPicPr>
            <a:picLocks noChangeAspect="1"/>
          </p:cNvPicPr>
          <p:nvPr/>
        </p:nvPicPr>
        <p:blipFill rotWithShape="1">
          <a:blip r:embed="rId3" cstate="print"/>
          <a:srcRect l="74177" t="44225" r="3036" b="46909"/>
          <a:stretch/>
        </p:blipFill>
        <p:spPr>
          <a:xfrm>
            <a:off x="1905000" y="4983480"/>
            <a:ext cx="3581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 McKenzie River - </a:t>
            </a:r>
            <a:r>
              <a:rPr lang="en-US" dirty="0" smtClean="0"/>
              <a:t>Individual Transect </a:t>
            </a:r>
            <a:r>
              <a:rPr lang="en-US" dirty="0"/>
              <a:t>Results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FM All XS Individu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23" y="1752600"/>
            <a:ext cx="8731794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 </a:t>
            </a:r>
            <a:r>
              <a:rPr lang="en-US" dirty="0"/>
              <a:t>McKenzie River - Combined </a:t>
            </a:r>
            <a:r>
              <a:rPr lang="en-US" dirty="0" smtClean="0"/>
              <a:t>Transect </a:t>
            </a:r>
            <a:r>
              <a:rPr lang="en-US" dirty="0"/>
              <a:t>Results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FM All XS Combined.bmp"/>
          <p:cNvPicPr>
            <a:picLocks noChangeAspect="1"/>
          </p:cNvPicPr>
          <p:nvPr/>
        </p:nvPicPr>
        <p:blipFill rotWithShape="1">
          <a:blip r:embed="rId3" cstate="print"/>
          <a:srcRect r="24078" b="4553"/>
          <a:stretch/>
        </p:blipFill>
        <p:spPr>
          <a:xfrm>
            <a:off x="762000" y="1752600"/>
            <a:ext cx="7924800" cy="4903541"/>
          </a:xfrm>
          <a:prstGeom prst="rect">
            <a:avLst/>
          </a:prstGeom>
        </p:spPr>
      </p:pic>
      <p:pic>
        <p:nvPicPr>
          <p:cNvPr id="5" name="Picture 4" descr="SFM All XS Combined.bmp"/>
          <p:cNvPicPr>
            <a:picLocks noChangeAspect="1"/>
          </p:cNvPicPr>
          <p:nvPr/>
        </p:nvPicPr>
        <p:blipFill rotWithShape="1">
          <a:blip r:embed="rId4" cstate="print"/>
          <a:srcRect l="74177" t="44225" r="3036" b="46909"/>
          <a:stretch/>
        </p:blipFill>
        <p:spPr>
          <a:xfrm>
            <a:off x="1752600" y="5134010"/>
            <a:ext cx="3581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McKenzie River </a:t>
            </a:r>
            <a:r>
              <a:rPr lang="en-US" dirty="0" smtClean="0"/>
              <a:t>– Individual Transect </a:t>
            </a:r>
            <a:r>
              <a:rPr lang="en-US" dirty="0"/>
              <a:t>Results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FM All XS Individu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23" y="1828800"/>
            <a:ext cx="8731796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McKenzie River – Categorized Transect Results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4" y="1981200"/>
            <a:ext cx="8891404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Mainstem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3366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Channel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09662"/>
            <a:ext cx="8229600" cy="4526280"/>
          </a:xfrm>
        </p:spPr>
        <p:txBody>
          <a:bodyPr/>
          <a:lstStyle/>
          <a:p>
            <a:r>
              <a:rPr lang="en-US" dirty="0"/>
              <a:t>McKenzie River – </a:t>
            </a:r>
            <a:r>
              <a:rPr lang="en-US" dirty="0" smtClean="0"/>
              <a:t>Combined Transect </a:t>
            </a:r>
            <a:r>
              <a:rPr lang="en-US" dirty="0"/>
              <a:t>Results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FM All XS Combined.bmp"/>
          <p:cNvPicPr>
            <a:picLocks noChangeAspect="1"/>
          </p:cNvPicPr>
          <p:nvPr/>
        </p:nvPicPr>
        <p:blipFill rotWithShape="1">
          <a:blip r:embed="rId3" cstate="print"/>
          <a:srcRect r="24078" b="2819"/>
          <a:stretch/>
        </p:blipFill>
        <p:spPr>
          <a:xfrm>
            <a:off x="828675" y="1845947"/>
            <a:ext cx="7619999" cy="4800600"/>
          </a:xfrm>
          <a:prstGeom prst="rect">
            <a:avLst/>
          </a:prstGeom>
        </p:spPr>
      </p:pic>
      <p:pic>
        <p:nvPicPr>
          <p:cNvPr id="5" name="Picture 4" descr="SFM All XS Combined.bmp"/>
          <p:cNvPicPr>
            <a:picLocks noChangeAspect="1"/>
          </p:cNvPicPr>
          <p:nvPr/>
        </p:nvPicPr>
        <p:blipFill rotWithShape="1">
          <a:blip r:embed="rId4" cstate="print"/>
          <a:srcRect l="74177" t="44225" r="3036" b="46909"/>
          <a:stretch/>
        </p:blipFill>
        <p:spPr>
          <a:xfrm>
            <a:off x="1905000" y="5105400"/>
            <a:ext cx="3581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1167"/>
              </p:ext>
            </p:extLst>
          </p:nvPr>
        </p:nvGraphicFramePr>
        <p:xfrm>
          <a:off x="304800" y="1166812"/>
          <a:ext cx="8610602" cy="50825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171702"/>
                <a:gridCol w="2152650"/>
                <a:gridCol w="2152650"/>
              </a:tblGrid>
              <a:tr h="16525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Reach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 Range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(Preliminary)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 Flow Range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(Preliminary)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 Target Flow (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703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Willamette River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3,500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 – 3,000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703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McKenzie River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Coincident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SF McKenzie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 – 2,200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925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 McKenzie River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300 - 580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350 - 650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2008 </a:t>
            </a:r>
            <a:r>
              <a:rPr lang="en-US" dirty="0" err="1"/>
              <a:t>BiOp</a:t>
            </a:r>
            <a:r>
              <a:rPr lang="en-US" dirty="0"/>
              <a:t> included a reasonable and prudent alternative </a:t>
            </a:r>
            <a:r>
              <a:rPr lang="en-US" dirty="0" smtClean="0"/>
              <a:t>to </a:t>
            </a:r>
            <a:r>
              <a:rPr lang="en-US" dirty="0"/>
              <a:t>further investigate how flow volumes relate to fish habitat for the target ESA-listed species (natural origin spring Chinook and winter steelhead) by life stages.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Project Goal - </a:t>
            </a:r>
            <a:r>
              <a:rPr lang="en-US" dirty="0" smtClean="0"/>
              <a:t>Determine how UWR spring Chinook salmon spawning/incubation habitat is influenced by changes in flow in the MF Willamette River, McKenzie River, and SF McKenzie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6280"/>
          </a:xfrm>
        </p:spPr>
        <p:txBody>
          <a:bodyPr/>
          <a:lstStyle/>
          <a:p>
            <a:r>
              <a:rPr lang="en-US" dirty="0" smtClean="0"/>
              <a:t>Preliminary optimal flows overlap with </a:t>
            </a:r>
            <a:r>
              <a:rPr lang="en-US" dirty="0" err="1" smtClean="0"/>
              <a:t>BiOp</a:t>
            </a:r>
            <a:r>
              <a:rPr lang="en-US" dirty="0" smtClean="0"/>
              <a:t> flows</a:t>
            </a:r>
          </a:p>
          <a:p>
            <a:r>
              <a:rPr lang="en-US" dirty="0" smtClean="0"/>
              <a:t>Currently preparing analysis and tech team review</a:t>
            </a:r>
          </a:p>
          <a:p>
            <a:r>
              <a:rPr lang="en-US" dirty="0" smtClean="0"/>
              <a:t>Report due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USACE </a:t>
            </a:r>
          </a:p>
          <a:p>
            <a:pPr lvl="1"/>
            <a:r>
              <a:rPr lang="en-US" dirty="0" smtClean="0"/>
              <a:t>Dave </a:t>
            </a:r>
            <a:r>
              <a:rPr lang="en-US" dirty="0" err="1" smtClean="0"/>
              <a:t>Leonhardt</a:t>
            </a:r>
            <a:endParaRPr lang="en-US" dirty="0" smtClean="0"/>
          </a:p>
          <a:p>
            <a:pPr lvl="1"/>
            <a:r>
              <a:rPr lang="en-US" dirty="0" smtClean="0"/>
              <a:t>Tim Kuhn</a:t>
            </a:r>
          </a:p>
          <a:p>
            <a:pPr lvl="1"/>
            <a:r>
              <a:rPr lang="en-US" dirty="0" smtClean="0"/>
              <a:t>Mary Karen Scullion</a:t>
            </a:r>
          </a:p>
          <a:p>
            <a:pPr lvl="1"/>
            <a:r>
              <a:rPr lang="en-US" dirty="0" smtClean="0"/>
              <a:t>Greg Taylor</a:t>
            </a:r>
          </a:p>
          <a:p>
            <a:pPr lvl="1"/>
            <a:endParaRPr lang="en-US" dirty="0"/>
          </a:p>
          <a:p>
            <a:r>
              <a:rPr lang="en-US" dirty="0" smtClean="0"/>
              <a:t>ODFW</a:t>
            </a:r>
          </a:p>
          <a:p>
            <a:pPr lvl="1"/>
            <a:r>
              <a:rPr lang="en-US" dirty="0" smtClean="0"/>
              <a:t>Tim Hardin</a:t>
            </a:r>
          </a:p>
          <a:p>
            <a:pPr lvl="1"/>
            <a:r>
              <a:rPr lang="en-US" dirty="0" smtClean="0"/>
              <a:t>Paul Olmstead</a:t>
            </a:r>
          </a:p>
          <a:p>
            <a:pPr lvl="1"/>
            <a:r>
              <a:rPr lang="en-US" dirty="0" smtClean="0"/>
              <a:t>Cameron Sharpe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Hogansen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0075" y="1143000"/>
            <a:ext cx="42672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230188" algn="l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defRPr kumimoji="0" sz="3000" b="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rgbClr val="FFFF00"/>
              </a:buClr>
              <a:buSzPct val="80000"/>
              <a:buFont typeface="Calibri" panose="020F0502020204030204" pitchFamily="34" charset="0"/>
              <a:buChar char="‐"/>
              <a:defRPr kumimoji="0" sz="2800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OWRD </a:t>
            </a:r>
          </a:p>
          <a:p>
            <a:pPr lvl="1"/>
            <a:r>
              <a:rPr lang="en-US" dirty="0" smtClean="0"/>
              <a:t>Rachel </a:t>
            </a:r>
            <a:r>
              <a:rPr lang="en-US" dirty="0" err="1" smtClean="0"/>
              <a:t>LovellFord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NOAA-Fisheries</a:t>
            </a:r>
          </a:p>
          <a:p>
            <a:pPr lvl="1"/>
            <a:r>
              <a:rPr lang="en-US" dirty="0" smtClean="0"/>
              <a:t>Rich </a:t>
            </a:r>
            <a:r>
              <a:rPr lang="en-US" dirty="0" err="1" smtClean="0"/>
              <a:t>Domingue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2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143000"/>
            <a:ext cx="8753474" cy="5645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Overview -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Overview -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Willamette </a:t>
            </a:r>
            <a:r>
              <a:rPr lang="en-US" dirty="0" err="1" smtClean="0"/>
              <a:t>BiOp</a:t>
            </a:r>
            <a:r>
              <a:rPr lang="en-US" dirty="0" smtClean="0"/>
              <a:t> flow targets for September-October spawning period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Actual flows during post-</a:t>
            </a:r>
            <a:r>
              <a:rPr lang="en-US" dirty="0" err="1" smtClean="0"/>
              <a:t>BiOp</a:t>
            </a:r>
            <a:r>
              <a:rPr lang="en-US" dirty="0" smtClean="0"/>
              <a:t> (2009-2012)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4576272"/>
            <a:ext cx="8795244" cy="2026550"/>
            <a:chOff x="174378" y="4724400"/>
            <a:chExt cx="8795244" cy="2026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21797"/>
            <a:stretch/>
          </p:blipFill>
          <p:spPr>
            <a:xfrm>
              <a:off x="174378" y="4724400"/>
              <a:ext cx="8795244" cy="20265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38400" y="6343137"/>
              <a:ext cx="2971800" cy="31432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5629275"/>
              <a:ext cx="2971800" cy="314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71600" y="2212914"/>
            <a:ext cx="6834187" cy="1589283"/>
            <a:chOff x="1371600" y="2212914"/>
            <a:chExt cx="6834187" cy="15892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t="20202"/>
            <a:stretch/>
          </p:blipFill>
          <p:spPr>
            <a:xfrm>
              <a:off x="1371600" y="2212914"/>
              <a:ext cx="6834187" cy="15892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181600" y="3393318"/>
              <a:ext cx="1469231" cy="32934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2811412"/>
              <a:ext cx="1469231" cy="328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7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Workflow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31203"/>
            <a:ext cx="160734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Data Collection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531203"/>
            <a:ext cx="1612107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Data Processing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83803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Velocity Calibration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986" y="3283803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Hydraulic Calibration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44" y="3276600"/>
            <a:ext cx="162401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Habitat Modeling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265" y="1524000"/>
            <a:ext cx="160734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Transect Selection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115" y="2354997"/>
            <a:ext cx="164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Agency </a:t>
            </a:r>
          </a:p>
          <a:p>
            <a:pPr algn="ctr"/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3912" y="2286000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June and </a:t>
            </a:r>
          </a:p>
          <a:p>
            <a:pPr algn="ctr"/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2330" y="2354997"/>
            <a:ext cx="16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Excel, QA/QC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6973" y="4150126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ODFW Review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9" idx="3"/>
            <a:endCxn id="4" idx="1"/>
          </p:cNvCxnSpPr>
          <p:nvPr/>
        </p:nvCxnSpPr>
        <p:spPr>
          <a:xfrm>
            <a:off x="2216609" y="1939499"/>
            <a:ext cx="1364791" cy="7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5188744" y="1946702"/>
            <a:ext cx="1212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7" idx="3"/>
          </p:cNvCxnSpPr>
          <p:nvPr/>
        </p:nvCxnSpPr>
        <p:spPr>
          <a:xfrm flipH="1">
            <a:off x="8001000" y="1946702"/>
            <a:ext cx="11907" cy="1752600"/>
          </a:xfrm>
          <a:prstGeom prst="bentConnector3">
            <a:avLst>
              <a:gd name="adj1" fmla="val -191987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  <a:endCxn id="6" idx="3"/>
          </p:cNvCxnSpPr>
          <p:nvPr/>
        </p:nvCxnSpPr>
        <p:spPr>
          <a:xfrm flipH="1">
            <a:off x="5205414" y="3699302"/>
            <a:ext cx="11715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8" idx="3"/>
          </p:cNvCxnSpPr>
          <p:nvPr/>
        </p:nvCxnSpPr>
        <p:spPr>
          <a:xfrm flipH="1" flipV="1">
            <a:off x="2235758" y="3692099"/>
            <a:ext cx="1345642" cy="7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929" y="4876800"/>
            <a:ext cx="1624014" cy="832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Results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670" y="415012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HSC - Santiam</a:t>
            </a:r>
            <a:endParaRPr lang="en-US" dirty="0"/>
          </a:p>
        </p:txBody>
      </p:sp>
      <p:cxnSp>
        <p:nvCxnSpPr>
          <p:cNvPr id="34" name="Elbow Connector 33"/>
          <p:cNvCxnSpPr>
            <a:stCxn id="8" idx="1"/>
            <a:endCxn id="28" idx="1"/>
          </p:cNvCxnSpPr>
          <p:nvPr/>
        </p:nvCxnSpPr>
        <p:spPr>
          <a:xfrm rot="10800000" flipV="1">
            <a:off x="600930" y="3692098"/>
            <a:ext cx="10815" cy="1600753"/>
          </a:xfrm>
          <a:prstGeom prst="bentConnector3">
            <a:avLst>
              <a:gd name="adj1" fmla="val 221373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625" y="5707797"/>
            <a:ext cx="199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AWS – By Reach, </a:t>
            </a:r>
          </a:p>
          <a:p>
            <a:pPr algn="ctr"/>
            <a:r>
              <a:rPr lang="en-US" dirty="0" smtClean="0"/>
              <a:t>By Transect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73065" y="4876800"/>
            <a:ext cx="1624014" cy="832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Reporting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>
            <a:stCxn id="28" idx="3"/>
            <a:endCxn id="37" idx="1"/>
          </p:cNvCxnSpPr>
          <p:nvPr/>
        </p:nvCxnSpPr>
        <p:spPr>
          <a:xfrm>
            <a:off x="2224943" y="5292852"/>
            <a:ext cx="134812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11820" y="5707797"/>
            <a:ext cx="176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8607" y="1195054"/>
            <a:ext cx="8229600" cy="185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reaches</a:t>
            </a:r>
          </a:p>
          <a:p>
            <a:r>
              <a:rPr lang="en-US" dirty="0" smtClean="0"/>
              <a:t>10 XS/reach focused on </a:t>
            </a:r>
            <a:r>
              <a:rPr lang="en-US" u="sng" dirty="0" smtClean="0"/>
              <a:t>known spawning areas</a:t>
            </a:r>
          </a:p>
          <a:p>
            <a:r>
              <a:rPr lang="en-US" dirty="0" smtClean="0"/>
              <a:t>Transects primarily located in </a:t>
            </a:r>
            <a:r>
              <a:rPr lang="en-US" dirty="0" err="1" smtClean="0"/>
              <a:t>mainstem</a:t>
            </a:r>
            <a:r>
              <a:rPr lang="en-US" dirty="0" smtClean="0"/>
              <a:t> riffles and side channel habitats </a:t>
            </a:r>
          </a:p>
          <a:p>
            <a:r>
              <a:rPr lang="en-US" dirty="0" smtClean="0"/>
              <a:t>Measured stage and </a:t>
            </a:r>
            <a:r>
              <a:rPr lang="en-US" dirty="0" smtClean="0"/>
              <a:t>discharge </a:t>
            </a:r>
            <a:r>
              <a:rPr lang="en-US" dirty="0" smtClean="0"/>
              <a:t>at 3 flows</a:t>
            </a:r>
          </a:p>
          <a:p>
            <a:r>
              <a:rPr lang="en-US" dirty="0" smtClean="0"/>
              <a:t>Measured channel XS, </a:t>
            </a:r>
            <a:r>
              <a:rPr lang="en-US" dirty="0" smtClean="0"/>
              <a:t>velocity, bed </a:t>
            </a:r>
            <a:r>
              <a:rPr lang="en-US" dirty="0" smtClean="0"/>
              <a:t>material, and cover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5275" y="4716780"/>
            <a:ext cx="8271525" cy="1905000"/>
            <a:chOff x="470512" y="2247900"/>
            <a:chExt cx="8271525" cy="190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512" y="2247900"/>
              <a:ext cx="8271525" cy="1905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60837" y="3463290"/>
              <a:ext cx="16764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6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Study Design – </a:t>
            </a:r>
            <a:r>
              <a:rPr lang="en-US" dirty="0" smtClean="0"/>
              <a:t>MF Willamette </a:t>
            </a:r>
            <a:r>
              <a:rPr lang="en-US" dirty="0"/>
              <a:t>Sections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56751" r="13573" b="10769"/>
          <a:stretch/>
        </p:blipFill>
        <p:spPr>
          <a:xfrm>
            <a:off x="1828800" y="1295400"/>
            <a:ext cx="5562600" cy="5365590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503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Overview – Habitat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76837" y="1157287"/>
            <a:ext cx="3724275" cy="2057400"/>
          </a:xfrm>
        </p:spPr>
        <p:txBody>
          <a:bodyPr/>
          <a:lstStyle/>
          <a:p>
            <a:r>
              <a:rPr lang="en-US" dirty="0" smtClean="0"/>
              <a:t>MF Willamette River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7462" y="6347915"/>
            <a:ext cx="1471613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Mainstem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610927"/>
            <a:ext cx="1843771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Side Channel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t="3002" b="7077"/>
          <a:stretch/>
        </p:blipFill>
        <p:spPr>
          <a:xfrm>
            <a:off x="152400" y="1219200"/>
            <a:ext cx="5029200" cy="33917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29075" y="3037680"/>
            <a:ext cx="5029200" cy="37719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25423</TotalTime>
  <Words>875</Words>
  <Application>Microsoft Office PowerPoint</Application>
  <PresentationFormat>On-screen Show (4:3)</PresentationFormat>
  <Paragraphs>212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Rockwell</vt:lpstr>
      <vt:lpstr>Times New Roman</vt:lpstr>
      <vt:lpstr>Wingdings 2</vt:lpstr>
      <vt:lpstr>Foundry</vt:lpstr>
      <vt:lpstr>Evaluation of Habitat and Flow Relationships for Spring Chinook Salmon Spawning and Incubation in the Middle Fork Willamette and McKenzie Rivers, Oregon  </vt:lpstr>
      <vt:lpstr>Outline</vt:lpstr>
      <vt:lpstr>Project Need</vt:lpstr>
      <vt:lpstr>Reach Overview - Geography</vt:lpstr>
      <vt:lpstr>Reach Overview - Flows</vt:lpstr>
      <vt:lpstr>Project Workflow </vt:lpstr>
      <vt:lpstr>Study Design</vt:lpstr>
      <vt:lpstr>Study Design – MF Willamette Sections</vt:lpstr>
      <vt:lpstr>Reach Overview – Habitat Conditions</vt:lpstr>
      <vt:lpstr>Study Design – McKenzie Sections</vt:lpstr>
      <vt:lpstr>Reach Overview – Habitat Conditions</vt:lpstr>
      <vt:lpstr>Study Design – SF McKenzie Sections</vt:lpstr>
      <vt:lpstr>Reach Overview – Habitat Conditions</vt:lpstr>
      <vt:lpstr>Project Workflow </vt:lpstr>
      <vt:lpstr>SEFA</vt:lpstr>
      <vt:lpstr>Hydraulic Calibration</vt:lpstr>
      <vt:lpstr>Velocity Calibration</vt:lpstr>
      <vt:lpstr>Model Calibration Results</vt:lpstr>
      <vt:lpstr>Habitat Suitability Curves</vt:lpstr>
      <vt:lpstr>Habitat Modeling - AWS</vt:lpstr>
      <vt:lpstr>Habitat Modeling - AWS</vt:lpstr>
      <vt:lpstr>Preliminary Results - AWS</vt:lpstr>
      <vt:lpstr>Preliminary Results - AWS</vt:lpstr>
      <vt:lpstr>Preliminary Results - AWS</vt:lpstr>
      <vt:lpstr>Preliminary Results - AWS</vt:lpstr>
      <vt:lpstr>Preliminary Results - AWS</vt:lpstr>
      <vt:lpstr>Preliminary Results - AWS</vt:lpstr>
      <vt:lpstr>Preliminary Results - AWS</vt:lpstr>
      <vt:lpstr>Preliminary Results</vt:lpstr>
      <vt:lpstr>Summary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Troy Brandt</dc:creator>
  <cp:lastModifiedBy>tbrandt</cp:lastModifiedBy>
  <cp:revision>691</cp:revision>
  <dcterms:created xsi:type="dcterms:W3CDTF">2009-10-20T11:22:57Z</dcterms:created>
  <dcterms:modified xsi:type="dcterms:W3CDTF">2015-02-12T18:47:07Z</dcterms:modified>
</cp:coreProperties>
</file>