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320" r:id="rId4"/>
    <p:sldId id="318" r:id="rId5"/>
    <p:sldId id="321" r:id="rId6"/>
    <p:sldId id="304" r:id="rId7"/>
    <p:sldId id="266" r:id="rId8"/>
    <p:sldId id="281" r:id="rId9"/>
    <p:sldId id="283" r:id="rId10"/>
    <p:sldId id="282" r:id="rId11"/>
    <p:sldId id="305" r:id="rId12"/>
    <p:sldId id="306" r:id="rId13"/>
    <p:sldId id="285" r:id="rId14"/>
    <p:sldId id="267" r:id="rId15"/>
    <p:sldId id="322" r:id="rId16"/>
    <p:sldId id="314" r:id="rId17"/>
    <p:sldId id="319" r:id="rId18"/>
    <p:sldId id="29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82854" autoAdjust="0"/>
  </p:normalViewPr>
  <p:slideViewPr>
    <p:cSldViewPr snapToGrid="0">
      <p:cViewPr varScale="1">
        <p:scale>
          <a:sx n="60" d="100"/>
          <a:sy n="60" d="100"/>
        </p:scale>
        <p:origin x="-109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F89CA-C561-48E7-9DCE-B1A18F4C7798}" type="datetimeFigureOut">
              <a:rPr lang="en-US" smtClean="0"/>
              <a:pPr/>
              <a:t>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EF6AF-722A-4B9F-968A-91B51C9ADC0C}" type="slidenum">
              <a:rPr lang="en-US" smtClean="0"/>
              <a:pPr/>
              <a:t>‹#›</a:t>
            </a:fld>
            <a:endParaRPr lang="en-US"/>
          </a:p>
        </p:txBody>
      </p:sp>
    </p:spTree>
    <p:extLst>
      <p:ext uri="{BB962C8B-B14F-4D97-AF65-F5344CB8AC3E}">
        <p14:creationId xmlns:p14="http://schemas.microsoft.com/office/powerpoint/2010/main" xmlns="" val="365712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and thank you for sticking around for the final talk of the symposium.</a:t>
            </a:r>
            <a:r>
              <a:rPr lang="en-US" baseline="0" dirty="0" smtClean="0"/>
              <a:t> Again, my name is Melissa Evans and I am a researcher at Hatfield Marine Sciences Center where I work with the Fisheries Genetic group. Our work is </a:t>
            </a:r>
            <a:r>
              <a:rPr lang="en-US" baseline="0" dirty="0" err="1" smtClean="0"/>
              <a:t>priomarily</a:t>
            </a:r>
            <a:r>
              <a:rPr lang="en-US" baseline="0" dirty="0" smtClean="0"/>
              <a:t> focused on monitoring the demographic viability of salmon reintroductions above dams using genetic estimates of fitness for reintroduced salmon. </a:t>
            </a:r>
          </a:p>
          <a:p>
            <a:endParaRPr lang="en-US" baseline="0" dirty="0" smtClean="0"/>
          </a:p>
          <a:p>
            <a:r>
              <a:rPr lang="en-US" baseline="0" dirty="0" smtClean="0"/>
              <a:t>However, we are also taking advantage of the extensive number of samples that have been collected over the years from reintroduced individuals to examine patterns of genetic diversity within restored populations.</a:t>
            </a:r>
          </a:p>
          <a:p>
            <a:endParaRPr lang="en-US" baseline="0" dirty="0" smtClean="0"/>
          </a:p>
          <a:p>
            <a:r>
              <a:rPr lang="en-US" baseline="0" dirty="0" smtClean="0"/>
              <a:t>As Nick discussed yesterday, genetics tools can be used in a comparable way to ecological monitoring and can be  harnessed to provide insight into the ability of populations to adapt to novel or changing environments. This is obviously relevant  which is relevant in reintroduction/restoration contexts and the long-term potential for these projects to restore self-sustaining populations. </a:t>
            </a:r>
          </a:p>
          <a:p>
            <a:endParaRPr lang="en-US" baseline="0" dirty="0" smtClean="0"/>
          </a:p>
          <a:p>
            <a:r>
              <a:rPr lang="en-US" baseline="0" dirty="0" smtClean="0"/>
              <a:t>Today I am going to talk about some of the work we have initiated looking at functional gene diversity in reintroduced Chinook salmon from the South Fork McKenzie and South Santiam Rivers.</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a:t>
            </a:fld>
            <a:endParaRPr lang="en-US"/>
          </a:p>
        </p:txBody>
      </p:sp>
    </p:spTree>
    <p:extLst>
      <p:ext uri="{BB962C8B-B14F-4D97-AF65-F5344CB8AC3E}">
        <p14:creationId xmlns:p14="http://schemas.microsoft.com/office/powerpoint/2010/main" xmlns="" val="256512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Sam observed a total</a:t>
            </a:r>
            <a:r>
              <a:rPr lang="en-US" baseline="0" dirty="0" smtClean="0"/>
              <a:t> of five alleles (genetic variants) at the </a:t>
            </a:r>
            <a:r>
              <a:rPr lang="en-US" baseline="0" dirty="0" err="1" smtClean="0"/>
              <a:t>Otsclock</a:t>
            </a:r>
            <a:r>
              <a:rPr lang="en-US" baseline="0" dirty="0" smtClean="0"/>
              <a:t> 1b gene and four alleles at the Omyfbxw11 gene. </a:t>
            </a:r>
          </a:p>
          <a:p>
            <a:endParaRPr lang="en-US" baseline="0" dirty="0" smtClean="0"/>
          </a:p>
          <a:p>
            <a:r>
              <a:rPr lang="en-US" baseline="0" dirty="0" smtClean="0"/>
              <a:t>This table shows the frequency of each of the alleles broken down by population and year of study. </a:t>
            </a:r>
          </a:p>
          <a:p>
            <a:endParaRPr lang="en-US" baseline="0" dirty="0" smtClean="0"/>
          </a:p>
          <a:p>
            <a:r>
              <a:rPr lang="en-US" baseline="0" dirty="0" smtClean="0"/>
              <a:t>You can seen for instance, that Clock1b alleles 335 and 359 were the most frequent, representing about 40% and 60% of alleles observed for instance in South Santiam salmon in 2012.</a:t>
            </a:r>
          </a:p>
          <a:p>
            <a:endParaRPr lang="en-US" baseline="0" dirty="0" smtClean="0"/>
          </a:p>
          <a:p>
            <a:r>
              <a:rPr lang="en-US" baseline="0" dirty="0" smtClean="0"/>
              <a:t>Allele 176 was most common in all four populations in all years at OmyFbxw11</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27EF6AF-722A-4B9F-968A-91B51C9ADC0C}" type="slidenum">
              <a:rPr lang="en-US" smtClean="0"/>
              <a:pPr/>
              <a:t>10</a:t>
            </a:fld>
            <a:endParaRPr lang="en-US"/>
          </a:p>
        </p:txBody>
      </p:sp>
    </p:spTree>
    <p:extLst>
      <p:ext uri="{BB962C8B-B14F-4D97-AF65-F5344CB8AC3E}">
        <p14:creationId xmlns:p14="http://schemas.microsoft.com/office/powerpoint/2010/main" xmlns="" val="113483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OtsClock1b,</a:t>
            </a:r>
            <a:r>
              <a:rPr lang="en-US" baseline="0" dirty="0" smtClean="0"/>
              <a:t> t</a:t>
            </a:r>
            <a:r>
              <a:rPr lang="en-US" dirty="0" smtClean="0"/>
              <a:t>hese levels of diversity are similar to what has been observed in a previous study of 42</a:t>
            </a:r>
            <a:r>
              <a:rPr lang="en-US" baseline="0" dirty="0" smtClean="0"/>
              <a:t> Chinook salmon populations in North America, wherein 2 common alleles are typically found along with 1-2 rare alleles.</a:t>
            </a:r>
          </a:p>
          <a:p>
            <a:endParaRPr lang="en-US" baseline="0" dirty="0" smtClean="0"/>
          </a:p>
          <a:p>
            <a:r>
              <a:rPr lang="en-US" baseline="0" dirty="0" smtClean="0"/>
              <a:t>This comparative approach suggests that genetic diversity at circadian-associated genes has likely been maintained through the use of captive-rearing programs and reintroduction operations over time.</a:t>
            </a:r>
            <a:endParaRPr lang="en-US" dirty="0" smtClean="0"/>
          </a:p>
          <a:p>
            <a:endParaRPr lang="en-US" dirty="0" smtClean="0"/>
          </a:p>
          <a:p>
            <a:r>
              <a:rPr lang="en-US" dirty="0" smtClean="0"/>
              <a:t>We can’t say for certain</a:t>
            </a:r>
            <a:r>
              <a:rPr lang="en-US" baseline="0" dirty="0" smtClean="0"/>
              <a:t> whether these patterns reflect levels of historical diversity present pre-dam, because we don’t currently have historical samples. We would be interested to know however, if any of you are aware of scale samples that may have been collected in the past.</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11</a:t>
            </a:fld>
            <a:endParaRPr lang="en-US"/>
          </a:p>
        </p:txBody>
      </p:sp>
    </p:spTree>
    <p:extLst>
      <p:ext uri="{BB962C8B-B14F-4D97-AF65-F5344CB8AC3E}">
        <p14:creationId xmlns:p14="http://schemas.microsoft.com/office/powerpoint/2010/main" xmlns="" val="283710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documenting allelic</a:t>
            </a:r>
            <a:r>
              <a:rPr lang="en-US" baseline="0" dirty="0" smtClean="0"/>
              <a:t> diversity, a</a:t>
            </a:r>
            <a:r>
              <a:rPr lang="en-US" dirty="0" smtClean="0"/>
              <a:t>n important finding of this study was</a:t>
            </a:r>
            <a:r>
              <a:rPr lang="en-US" baseline="0" dirty="0" smtClean="0"/>
              <a:t> our observation of spatial and temporal structure to allele frequencies.</a:t>
            </a:r>
          </a:p>
          <a:p>
            <a:endParaRPr lang="en-US" baseline="0" dirty="0" smtClean="0"/>
          </a:p>
          <a:p>
            <a:r>
              <a:rPr lang="en-US" baseline="0" dirty="0" smtClean="0"/>
              <a:t>For instance, at both genes, we observed some alleles that were unique to either the South Fork </a:t>
            </a:r>
            <a:r>
              <a:rPr lang="en-US" baseline="0" dirty="0" err="1" smtClean="0"/>
              <a:t>McKEnzie</a:t>
            </a:r>
            <a:r>
              <a:rPr lang="en-US" baseline="0" dirty="0" smtClean="0"/>
              <a:t> or South Santiam population; e.g. allele 293 was unique to SF </a:t>
            </a:r>
            <a:r>
              <a:rPr lang="en-US" baseline="0" dirty="0" err="1" smtClean="0"/>
              <a:t>Mck</a:t>
            </a:r>
            <a:r>
              <a:rPr lang="en-US" baseline="0" dirty="0" smtClean="0"/>
              <a:t>, whereas alleles 329 and 338 were unique to South Santiam. Interestingly alleles 329 and 338 were only observed in South Santiam salmon in 2013, and not in 2012.</a:t>
            </a:r>
          </a:p>
          <a:p>
            <a:endParaRPr lang="en-US" baseline="0" dirty="0" smtClean="0"/>
          </a:p>
          <a:p>
            <a:r>
              <a:rPr lang="en-US" baseline="0" dirty="0" smtClean="0"/>
              <a:t>I think temporal variation in allele frequencies/diversity suggests that it is important to consider multiple years in reintroduction plans if we hope to capture all of the diversity likely to be present in the source/”donor” population.</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12</a:t>
            </a:fld>
            <a:endParaRPr lang="en-US"/>
          </a:p>
        </p:txBody>
      </p:sp>
    </p:spTree>
    <p:extLst>
      <p:ext uri="{BB962C8B-B14F-4D97-AF65-F5344CB8AC3E}">
        <p14:creationId xmlns:p14="http://schemas.microsoft.com/office/powerpoint/2010/main" xmlns="" val="316257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trap-and transport facilities provided us with a really unique opportunity</a:t>
            </a:r>
            <a:r>
              <a:rPr lang="en-US" baseline="0" dirty="0" smtClean="0"/>
              <a:t> to link the </a:t>
            </a:r>
            <a:r>
              <a:rPr lang="en-US" dirty="0" smtClean="0"/>
              <a:t>genetic variation we observed within individuals</a:t>
            </a:r>
            <a:r>
              <a:rPr lang="en-US" baseline="0" dirty="0" smtClean="0"/>
              <a:t> at these circadian clock associated genes to a putative function, that is its influence on timing of arrival to the spawning grounds.</a:t>
            </a:r>
          </a:p>
          <a:p>
            <a:endParaRPr lang="en-US" baseline="0" dirty="0" smtClean="0"/>
          </a:p>
          <a:p>
            <a:r>
              <a:rPr lang="en-US" baseline="0" dirty="0" smtClean="0"/>
              <a:t>The figure on the left shows Otsclock1b mean allele length of all genotyped individuals plotted against return date, shown here as Julian date during the year on the y axis. For those of you interested, we calculated mean allele length here because the location of the Otsclock1b in the genome as an individual’s alleles are predicted to have an additive effect directly related to length of allele on migratory phenotype. </a:t>
            </a:r>
            <a:r>
              <a:rPr lang="en-US" baseline="0" dirty="0" err="1" smtClean="0"/>
              <a:t>Howeverm</a:t>
            </a:r>
            <a:r>
              <a:rPr lang="en-US" baseline="0" dirty="0" smtClean="0"/>
              <a:t> as you can see that there was no relationship between allele length at this genes and return time.</a:t>
            </a:r>
          </a:p>
          <a:p>
            <a:endParaRPr lang="en-US" baseline="0" dirty="0" smtClean="0"/>
          </a:p>
          <a:p>
            <a:r>
              <a:rPr lang="en-US" baseline="0" dirty="0" smtClean="0"/>
              <a:t>In contrast, we saw that genotype at the OmyFbxw11 genes was significantly predictive of return time. Specifically, salmon of genotype 176-178 returned significantly later than salmon of genotype 174-176, or 176-176. This finding indicates that genetic variation at OmyFbxw11 is likely functional and plays a role in determining an individuals return time to the spawning grounds. </a:t>
            </a:r>
          </a:p>
          <a:p>
            <a:endParaRPr lang="en-US" baseline="0" dirty="0" smtClean="0"/>
          </a:p>
          <a:p>
            <a:r>
              <a:rPr lang="en-US" baseline="0" dirty="0" smtClean="0"/>
              <a:t>Importantly, the fact that there is genetic variation present underlying this trait suggests that salmon will be able to adapt to environmental change that favors </a:t>
            </a:r>
            <a:r>
              <a:rPr lang="en-US" baseline="0" dirty="0" err="1" smtClean="0"/>
              <a:t>indivdiausl</a:t>
            </a:r>
            <a:r>
              <a:rPr lang="en-US" baseline="0" dirty="0" smtClean="0"/>
              <a:t> that return later or earlier during the spawning migration.</a:t>
            </a:r>
          </a:p>
        </p:txBody>
      </p:sp>
      <p:sp>
        <p:nvSpPr>
          <p:cNvPr id="4" name="Slide Number Placeholder 3"/>
          <p:cNvSpPr>
            <a:spLocks noGrp="1"/>
          </p:cNvSpPr>
          <p:nvPr>
            <p:ph type="sldNum" sz="quarter" idx="10"/>
          </p:nvPr>
        </p:nvSpPr>
        <p:spPr/>
        <p:txBody>
          <a:bodyPr/>
          <a:lstStyle/>
          <a:p>
            <a:fld id="{127EF6AF-722A-4B9F-968A-91B51C9ADC0C}" type="slidenum">
              <a:rPr lang="en-US" smtClean="0"/>
              <a:pPr/>
              <a:t>13</a:t>
            </a:fld>
            <a:endParaRPr lang="en-US"/>
          </a:p>
        </p:txBody>
      </p:sp>
    </p:spTree>
    <p:extLst>
      <p:ext uri="{BB962C8B-B14F-4D97-AF65-F5344CB8AC3E}">
        <p14:creationId xmlns:p14="http://schemas.microsoft.com/office/powerpoint/2010/main" xmlns="" val="248732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also examining diversity at a gene that codes for part of the major histocompatibility complex (MHC). MHC are molecules that recognize and initiate the immune response against infectious agents.</a:t>
            </a:r>
          </a:p>
          <a:p>
            <a:endParaRPr lang="en-US" baseline="0" dirty="0" smtClean="0"/>
          </a:p>
          <a:p>
            <a:r>
              <a:rPr lang="en-US" baseline="0" dirty="0" smtClean="0"/>
              <a:t>The portion of the MHC molecule that is of particular interest to researchers is the peptide-binding region. This is the part of the molecule that directly interacts with parasites infecting the host and presents that parasite to t-cells, which will then mount the immune response against the infection.</a:t>
            </a:r>
          </a:p>
          <a:p>
            <a:endParaRPr lang="en-US" baseline="0" dirty="0" smtClean="0"/>
          </a:p>
          <a:p>
            <a:r>
              <a:rPr lang="en-US" baseline="0" dirty="0" smtClean="0"/>
              <a:t>Highly diverse genes encode for this PBR and importantly this diversity has been repeatedly linked to increased ability to recognize a diverse complement of infectious agents.</a:t>
            </a:r>
          </a:p>
          <a:p>
            <a:endParaRPr lang="en-US" baseline="0" dirty="0" smtClean="0"/>
          </a:p>
          <a:p>
            <a:r>
              <a:rPr lang="en-US" baseline="0" dirty="0" smtClean="0"/>
              <a:t>So, the MHC directly influences the fitness of individuals.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this known function, you can imagine that diversity at the MHC may be important to reintroduced salmon persisting in the face of novel above-dam environments, such as the increased copepod infestations that have been documented by Fred </a:t>
            </a:r>
            <a:r>
              <a:rPr lang="en-US" baseline="0" dirty="0" err="1" smtClean="0"/>
              <a:t>Monzyk</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14</a:t>
            </a:fld>
            <a:endParaRPr lang="en-US"/>
          </a:p>
        </p:txBody>
      </p:sp>
    </p:spTree>
    <p:extLst>
      <p:ext uri="{BB962C8B-B14F-4D97-AF65-F5344CB8AC3E}">
        <p14:creationId xmlns:p14="http://schemas.microsoft.com/office/powerpoint/2010/main" xmlns="" val="365841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this known function, you can imagine that diversity at the MHC may be important to reintroduced salmon persisting in the face of novel above-dam environments, such as the increased copepod infestations that have been documented by Fred </a:t>
            </a:r>
            <a:r>
              <a:rPr lang="en-US" baseline="0" dirty="0" err="1" smtClean="0"/>
              <a:t>Monzyk</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15</a:t>
            </a:fld>
            <a:endParaRPr lang="en-US"/>
          </a:p>
        </p:txBody>
      </p:sp>
    </p:spTree>
    <p:extLst>
      <p:ext uri="{BB962C8B-B14F-4D97-AF65-F5344CB8AC3E}">
        <p14:creationId xmlns:p14="http://schemas.microsoft.com/office/powerpoint/2010/main" xmlns="" val="258399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using an approach called next-generation sequencing to examined diversity at genes that code</a:t>
            </a:r>
            <a:r>
              <a:rPr lang="en-US" baseline="0" dirty="0" smtClean="0"/>
              <a:t> for the MHC PBR. We are looking at this diversity in salmon reintroduced above Foster dam during 2008 and 2009.</a:t>
            </a:r>
          </a:p>
          <a:p>
            <a:endParaRPr lang="en-US" baseline="0" dirty="0" smtClean="0"/>
          </a:p>
        </p:txBody>
      </p:sp>
      <p:sp>
        <p:nvSpPr>
          <p:cNvPr id="4" name="Slide Number Placeholder 3"/>
          <p:cNvSpPr>
            <a:spLocks noGrp="1"/>
          </p:cNvSpPr>
          <p:nvPr>
            <p:ph type="sldNum" sz="quarter" idx="10"/>
          </p:nvPr>
        </p:nvSpPr>
        <p:spPr/>
        <p:txBody>
          <a:bodyPr/>
          <a:lstStyle/>
          <a:p>
            <a:fld id="{127EF6AF-722A-4B9F-968A-91B51C9ADC0C}" type="slidenum">
              <a:rPr lang="en-US" smtClean="0"/>
              <a:pPr/>
              <a:t>16</a:t>
            </a:fld>
            <a:endParaRPr lang="en-US"/>
          </a:p>
        </p:txBody>
      </p:sp>
    </p:spTree>
    <p:extLst>
      <p:ext uri="{BB962C8B-B14F-4D97-AF65-F5344CB8AC3E}">
        <p14:creationId xmlns:p14="http://schemas.microsoft.com/office/powerpoint/2010/main" xmlns="" val="104625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analyses are still in progress as we have over 15GB of sequence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 example of what those data look like. We have thousands of “reads” i.e. pieces of sequence data from each individual, and we are developing methods of assembling those reads together to determine genotype.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all individual genotypes are determined we’ll be able to examine levels of diversity within the reintroduced populations and links to fitness estimates for the individuals, which have been derived from our pedigree work.</a:t>
            </a:r>
            <a:endParaRPr lang="en-US" dirty="0" smtClean="0"/>
          </a:p>
        </p:txBody>
      </p:sp>
      <p:sp>
        <p:nvSpPr>
          <p:cNvPr id="4" name="Slide Number Placeholder 3"/>
          <p:cNvSpPr>
            <a:spLocks noGrp="1"/>
          </p:cNvSpPr>
          <p:nvPr>
            <p:ph type="sldNum" sz="quarter" idx="10"/>
          </p:nvPr>
        </p:nvSpPr>
        <p:spPr/>
        <p:txBody>
          <a:bodyPr/>
          <a:lstStyle/>
          <a:p>
            <a:fld id="{127EF6AF-722A-4B9F-968A-91B51C9ADC0C}" type="slidenum">
              <a:rPr lang="en-US" smtClean="0"/>
              <a:pPr/>
              <a:t>17</a:t>
            </a:fld>
            <a:endParaRPr lang="en-US"/>
          </a:p>
        </p:txBody>
      </p:sp>
    </p:spTree>
    <p:extLst>
      <p:ext uri="{BB962C8B-B14F-4D97-AF65-F5344CB8AC3E}">
        <p14:creationId xmlns:p14="http://schemas.microsoft.com/office/powerpoint/2010/main" xmlns="" val="78641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Genetic diversity is required for adaptation</a:t>
            </a:r>
          </a:p>
          <a:p>
            <a:endParaRPr lang="en-US" dirty="0" smtClean="0"/>
          </a:p>
          <a:p>
            <a:r>
              <a:rPr lang="en-US" dirty="0" smtClean="0"/>
              <a:t>Reintroduced UWR spring Chinook salmon are diverse at genes linked to migration timing and we have documented a correlation</a:t>
            </a:r>
            <a:r>
              <a:rPr lang="en-US" baseline="0" dirty="0" smtClean="0"/>
              <a:t> between genotype at one of the examined genes, OmyFbxw11 and arrival time to the spawning grounds.</a:t>
            </a:r>
            <a:endParaRPr lang="en-US" dirty="0" smtClean="0"/>
          </a:p>
          <a:p>
            <a:endParaRPr lang="en-US" dirty="0" smtClean="0"/>
          </a:p>
          <a:p>
            <a:r>
              <a:rPr lang="en-US" dirty="0" smtClean="0"/>
              <a:t>These findings suggest that the reintroduced population</a:t>
            </a:r>
            <a:r>
              <a:rPr lang="en-US" baseline="0" dirty="0" smtClean="0"/>
              <a:t> </a:t>
            </a:r>
            <a:r>
              <a:rPr lang="en-US" dirty="0" smtClean="0"/>
              <a:t>may be capable of an adaptive response to ecological shifts that alter relationships between migration timing and fitness. </a:t>
            </a:r>
          </a:p>
          <a:p>
            <a:endParaRPr lang="en-US" dirty="0" smtClean="0"/>
          </a:p>
          <a:p>
            <a:r>
              <a:rPr lang="en-US" dirty="0" smtClean="0"/>
              <a:t>Immunity genes are currently being examined for diversity and associations with fitness of reintroduced salmon.</a:t>
            </a:r>
            <a:r>
              <a:rPr lang="en-US" baseline="0" dirty="0" smtClean="0"/>
              <a:t> Our finding </a:t>
            </a:r>
            <a:r>
              <a:rPr lang="en-US" dirty="0" smtClean="0"/>
              <a:t>will also have implications for understanding whether an evolutionary response may be expected or occurring of these populations</a:t>
            </a:r>
            <a:r>
              <a:rPr lang="en-US" baseline="0" dirty="0" smtClean="0"/>
              <a:t> in response to novel parasites, such as those found during altered life </a:t>
            </a:r>
            <a:r>
              <a:rPr lang="en-US" baseline="0" dirty="0" err="1" smtClean="0"/>
              <a:t>hisotries</a:t>
            </a:r>
            <a:r>
              <a:rPr lang="en-US" baseline="0" dirty="0" smtClean="0"/>
              <a:t> spent in reservoirs.</a:t>
            </a:r>
            <a:endParaRPr lang="en-US" dirty="0" smtClean="0"/>
          </a:p>
          <a:p>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18</a:t>
            </a:fld>
            <a:endParaRPr lang="en-US"/>
          </a:p>
        </p:txBody>
      </p:sp>
    </p:spTree>
    <p:extLst>
      <p:ext uri="{BB962C8B-B14F-4D97-AF65-F5344CB8AC3E}">
        <p14:creationId xmlns:p14="http://schemas.microsoft.com/office/powerpoint/2010/main" xmlns="" val="42568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may</a:t>
            </a:r>
            <a:r>
              <a:rPr lang="en-US" baseline="0" dirty="0" smtClean="0"/>
              <a:t> be wondering what “functional” genes are and why they are important. </a:t>
            </a:r>
          </a:p>
          <a:p>
            <a:endParaRPr lang="en-US" baseline="0" dirty="0" smtClean="0"/>
          </a:p>
          <a:p>
            <a:r>
              <a:rPr lang="en-US" baseline="0" dirty="0" smtClean="0"/>
              <a:t>Functional genes are regions of DNA that are actually transcribed into RNA and eventually translated into proteins. You probably learned about this in high school biology. </a:t>
            </a:r>
            <a:r>
              <a:rPr lang="en-US" dirty="0" smtClean="0"/>
              <a:t>Not all DNA is “functional” </a:t>
            </a:r>
            <a:r>
              <a:rPr lang="en-US" baseline="0" dirty="0" smtClean="0"/>
              <a:t>– for instance, most of the markers we use in our pedigree work are likely non-functional, part of the reason they have accumulated so many variants (i.e. not influenced by selection).</a:t>
            </a:r>
          </a:p>
          <a:p>
            <a:endParaRPr lang="en-US" baseline="0" dirty="0" smtClean="0"/>
          </a:p>
          <a:p>
            <a:r>
              <a:rPr lang="en-US" baseline="0" dirty="0" smtClean="0"/>
              <a:t>Functional genes are of interest to researchers because they influence phenotype, or the traits that we see in organisms, e.g. such as skin, hair or eye </a:t>
            </a:r>
            <a:r>
              <a:rPr lang="en-US" baseline="0" dirty="0" err="1" smtClean="0"/>
              <a:t>colour</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2</a:t>
            </a:fld>
            <a:endParaRPr lang="en-US"/>
          </a:p>
        </p:txBody>
      </p:sp>
    </p:spTree>
    <p:extLst>
      <p:ext uri="{BB962C8B-B14F-4D97-AF65-F5344CB8AC3E}">
        <p14:creationId xmlns:p14="http://schemas.microsoft.com/office/powerpoint/2010/main" xmlns="" val="308394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functional genes influence phenotype, they play important roles in individual fitness, which is defined as an individual’s ability to survive and reproduce</a:t>
            </a:r>
          </a:p>
          <a:p>
            <a:endParaRPr lang="en-US" baseline="0" dirty="0" smtClean="0"/>
          </a:p>
          <a:p>
            <a:r>
              <a:rPr lang="en-US" baseline="0" dirty="0" smtClean="0"/>
              <a:t>A nice example of this is found in lizard species from the White Sands of New Mexico. These species exhibit a “white” skin phenotype that has diverged from the ancestral brown </a:t>
            </a:r>
            <a:r>
              <a:rPr lang="en-US" baseline="0" dirty="0" err="1" smtClean="0"/>
              <a:t>colouration</a:t>
            </a:r>
            <a:r>
              <a:rPr lang="en-US" baseline="0" dirty="0" smtClean="0"/>
              <a:t>, shown here on the upper left of the picture, found in populations that reside surrounding the white sands. The white sands lizards have lost the ability to accumulate melanin in their skin cells, which leads to this white/blanched coloration. </a:t>
            </a:r>
          </a:p>
          <a:p>
            <a:endParaRPr lang="en-US" baseline="0" dirty="0" smtClean="0"/>
          </a:p>
          <a:p>
            <a:r>
              <a:rPr lang="en-US" baseline="0" dirty="0" smtClean="0"/>
              <a:t>Research has shown that this pronounced phenotypic change can be attributed to a mutation at one gene, called MC1R, which is involved in the accumulation of melanin in melanocytes. This mutation would have evolved randomly in the genome of the lizards and then, over time, increased in frequency due to natural selection, likely driven by the survival advantage these white lizards experience in the white sands environment.</a:t>
            </a:r>
          </a:p>
          <a:p>
            <a:endParaRPr lang="en-US" baseline="0" dirty="0" smtClean="0"/>
          </a:p>
          <a:p>
            <a:r>
              <a:rPr lang="en-US" baseline="0" dirty="0" smtClean="0"/>
              <a:t>This is a classic example of genetic adaptation to a novel environment.</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3</a:t>
            </a:fld>
            <a:endParaRPr lang="en-US"/>
          </a:p>
        </p:txBody>
      </p:sp>
    </p:spTree>
    <p:extLst>
      <p:ext uri="{BB962C8B-B14F-4D97-AF65-F5344CB8AC3E}">
        <p14:creationId xmlns:p14="http://schemas.microsoft.com/office/powerpoint/2010/main" xmlns="" val="428242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Processes like we have observed</a:t>
            </a:r>
            <a:r>
              <a:rPr lang="en-US" baseline="0" dirty="0" smtClean="0"/>
              <a:t> in the White Sands lizards demonstrate how adaptation is a mechanism of persistence in the face of novel or changing environments</a:t>
            </a:r>
          </a:p>
          <a:p>
            <a:endParaRPr lang="en-US" baseline="0" dirty="0" smtClean="0"/>
          </a:p>
          <a:p>
            <a:r>
              <a:rPr lang="en-US" baseline="0" dirty="0" smtClean="0"/>
              <a:t>Genetic diversity underlying functional traits, such as skin </a:t>
            </a:r>
            <a:r>
              <a:rPr lang="en-US" baseline="0" dirty="0" err="1" smtClean="0"/>
              <a:t>colour</a:t>
            </a:r>
            <a:r>
              <a:rPr lang="en-US" baseline="0" dirty="0" smtClean="0"/>
              <a:t>, facilitates adaptation when environments change. The abilities of organisms to adapt is a particularly relevant issue for the persistence of wild populations as the climate changes and globally, organisms are faced with changing conditions. On the right of the slide here you can see observed changes in average surface temperature across the globe, showing that essentially all regions of the planet are facing the effects of climate change.</a:t>
            </a:r>
          </a:p>
          <a:p>
            <a:endParaRPr lang="en-US" baseline="0" dirty="0" smtClean="0"/>
          </a:p>
          <a:p>
            <a:r>
              <a:rPr lang="en-US" baseline="0" dirty="0" smtClean="0"/>
              <a:t>Moreover, one can imagine how adaptation and the genetic diversity associated with functional traits can be critical to the long-term success of population restoration efforts.</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4</a:t>
            </a:fld>
            <a:endParaRPr lang="en-US"/>
          </a:p>
        </p:txBody>
      </p:sp>
    </p:spTree>
    <p:extLst>
      <p:ext uri="{BB962C8B-B14F-4D97-AF65-F5344CB8AC3E}">
        <p14:creationId xmlns:p14="http://schemas.microsoft.com/office/powerpoint/2010/main" xmlns="" val="329806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our lab we have been working in collaboration</a:t>
            </a:r>
            <a:r>
              <a:rPr lang="en-US" baseline="0" dirty="0" smtClean="0"/>
              <a:t> with the Army Corps of engineers to use genetic monitoring of demographic processes in Chinook salmon populations that are currently undergoing restoration to historical habitats located above dams.</a:t>
            </a:r>
          </a:p>
          <a:p>
            <a:endParaRPr lang="en-US" baseline="0" dirty="0" smtClean="0"/>
          </a:p>
          <a:p>
            <a:r>
              <a:rPr lang="en-US" baseline="0" dirty="0" smtClean="0"/>
              <a:t>As outlined in my previous talk today, we use genetic methods to reconstruct pedigrees, or relationships among individuals in a population. The pedigree are then used to identify the offspring of salmon that have been reintroduced above Foster and Cougar dams, in previous years. These parent-offspring assignments provide insight into the fitness/reproductive success of reintroduced salmon and also enable us to estimate the overall contribution of the reintroduction program to wild adult recruitment back to the system.</a:t>
            </a:r>
          </a:p>
          <a:p>
            <a:endParaRPr lang="en-US" baseline="0" dirty="0" smtClean="0"/>
          </a:p>
          <a:p>
            <a:r>
              <a:rPr lang="en-US" baseline="0" dirty="0" smtClean="0"/>
              <a:t>As I mentioned at the beginning of the talk, we are taking advantage of this large database of genetic samples collected from reintroduced salmon over the years to examine genetic diversity within reintroduced populations.</a:t>
            </a:r>
          </a:p>
          <a:p>
            <a:endParaRPr lang="en-US" baseline="0" dirty="0" smtClean="0"/>
          </a:p>
          <a:p>
            <a:r>
              <a:rPr lang="en-US" baseline="0" dirty="0" smtClean="0"/>
              <a:t>We have recently initiated work looking at genetic diversity associated with functional traits which should provide insight into the ability of these populations to adapt to stochastic environments. </a:t>
            </a:r>
          </a:p>
          <a:p>
            <a:endParaRPr lang="en-US" baseline="0" dirty="0" smtClean="0"/>
          </a:p>
          <a:p>
            <a:r>
              <a:rPr lang="en-US" baseline="0" dirty="0" smtClean="0"/>
              <a:t>One of the projects I will talk about today is examining genes associated with migration timing</a:t>
            </a:r>
          </a:p>
          <a:p>
            <a:endParaRPr lang="en-US" baseline="0" dirty="0" smtClean="0"/>
          </a:p>
          <a:p>
            <a:r>
              <a:rPr lang="en-US" baseline="0" dirty="0" smtClean="0"/>
              <a:t>We are also investigating genetic diversity associated with immunity</a:t>
            </a:r>
            <a:endParaRPr lang="en-US" dirty="0" smtClean="0"/>
          </a:p>
        </p:txBody>
      </p:sp>
      <p:sp>
        <p:nvSpPr>
          <p:cNvPr id="4" name="Slide Number Placeholder 3"/>
          <p:cNvSpPr>
            <a:spLocks noGrp="1"/>
          </p:cNvSpPr>
          <p:nvPr>
            <p:ph type="sldNum" sz="quarter" idx="10"/>
          </p:nvPr>
        </p:nvSpPr>
        <p:spPr/>
        <p:txBody>
          <a:bodyPr/>
          <a:lstStyle/>
          <a:p>
            <a:fld id="{127EF6AF-722A-4B9F-968A-91B51C9ADC0C}" type="slidenum">
              <a:rPr lang="en-US" smtClean="0"/>
              <a:pPr/>
              <a:t>5</a:t>
            </a:fld>
            <a:endParaRPr lang="en-US"/>
          </a:p>
        </p:txBody>
      </p:sp>
    </p:spTree>
    <p:extLst>
      <p:ext uri="{BB962C8B-B14F-4D97-AF65-F5344CB8AC3E}">
        <p14:creationId xmlns:p14="http://schemas.microsoft.com/office/powerpoint/2010/main" xmlns="" val="32335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Migration</a:t>
            </a:r>
            <a:r>
              <a:rPr lang="en-US" baseline="0" dirty="0" smtClean="0"/>
              <a:t> timing to the spawning grounds is highly variable both within and across populations and species of </a:t>
            </a:r>
            <a:r>
              <a:rPr lang="en-US" baseline="0" dirty="0" err="1" smtClean="0"/>
              <a:t>salmonids</a:t>
            </a:r>
            <a:r>
              <a:rPr lang="en-US" baseline="0" dirty="0" smtClean="0"/>
              <a:t>. For instance, across the eastern Pacific range of Chinook salmon migration timing to the spawning grounds tends to begin earlier in northern compared to southern populations. </a:t>
            </a:r>
          </a:p>
          <a:p>
            <a:endParaRPr lang="en-US" baseline="0" dirty="0" smtClean="0"/>
          </a:p>
          <a:p>
            <a:r>
              <a:rPr lang="en-US" baseline="0" dirty="0" smtClean="0"/>
              <a:t>However there is also variation within populations, as is seen in spring Chinook salmon from the </a:t>
            </a:r>
            <a:r>
              <a:rPr lang="en-US" baseline="0" dirty="0" err="1" smtClean="0"/>
              <a:t>Willametter</a:t>
            </a:r>
            <a:r>
              <a:rPr lang="en-US" baseline="0" dirty="0" smtClean="0"/>
              <a:t> basin, wherein salmon begin arriving to the spawning grounds as early as May and continue to arrive through to October.</a:t>
            </a:r>
          </a:p>
          <a:p>
            <a:endParaRPr lang="en-US" baseline="0" dirty="0" smtClean="0"/>
          </a:p>
          <a:p>
            <a:r>
              <a:rPr lang="en-US" baseline="0" dirty="0" smtClean="0"/>
              <a:t>This variation, is to some extent, likely driven by differences in the genetics of individuals and populations. For instance, research has shown that migration timing is heritable, meaning that offspring migration timing resembles that of its parents. </a:t>
            </a:r>
          </a:p>
          <a:p>
            <a:endParaRPr lang="en-US" baseline="0" dirty="0" smtClean="0"/>
          </a:p>
        </p:txBody>
      </p:sp>
      <p:sp>
        <p:nvSpPr>
          <p:cNvPr id="4" name="Slide Number Placeholder 3"/>
          <p:cNvSpPr>
            <a:spLocks noGrp="1"/>
          </p:cNvSpPr>
          <p:nvPr>
            <p:ph type="sldNum" sz="quarter" idx="10"/>
          </p:nvPr>
        </p:nvSpPr>
        <p:spPr/>
        <p:txBody>
          <a:bodyPr/>
          <a:lstStyle/>
          <a:p>
            <a:fld id="{127EF6AF-722A-4B9F-968A-91B51C9ADC0C}" type="slidenum">
              <a:rPr lang="en-US" smtClean="0"/>
              <a:pPr/>
              <a:t>6</a:t>
            </a:fld>
            <a:endParaRPr lang="en-US"/>
          </a:p>
        </p:txBody>
      </p:sp>
    </p:spTree>
    <p:extLst>
      <p:ext uri="{BB962C8B-B14F-4D97-AF65-F5344CB8AC3E}">
        <p14:creationId xmlns:p14="http://schemas.microsoft.com/office/powerpoint/2010/main" xmlns="" val="41317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Several studies conducted in our lab have demonstrated links between migration timing and candidate gene that code for the circadian clock.</a:t>
            </a:r>
            <a:endParaRPr lang="en-US" dirty="0" smtClean="0"/>
          </a:p>
          <a:p>
            <a:endParaRPr lang="en-US" dirty="0" smtClean="0"/>
          </a:p>
          <a:p>
            <a:r>
              <a:rPr lang="en-US" dirty="0" smtClean="0"/>
              <a:t>The circadian clock regulates the timing of internal; biological processes such as an organisms</a:t>
            </a:r>
            <a:r>
              <a:rPr lang="en-US" baseline="0" dirty="0" smtClean="0"/>
              <a:t> physiology, i.e. when to sleep or wake.</a:t>
            </a:r>
          </a:p>
          <a:p>
            <a:endParaRPr lang="en-US" baseline="0" dirty="0" smtClean="0"/>
          </a:p>
          <a:p>
            <a:r>
              <a:rPr lang="en-US" baseline="0" dirty="0" smtClean="0"/>
              <a:t>This clock responds to light-dark cycles (photoperiod).</a:t>
            </a:r>
          </a:p>
          <a:p>
            <a:endParaRPr lang="en-US" baseline="0" dirty="0" smtClean="0"/>
          </a:p>
          <a:p>
            <a:r>
              <a:rPr lang="en-US" baseline="0" dirty="0" smtClean="0"/>
              <a:t>Photoperiod provides a cue of environmental changes, both daily, in terms of day and night, but also seasonally, because photoperiod changes with season.</a:t>
            </a:r>
          </a:p>
          <a:p>
            <a:endParaRPr lang="en-US" baseline="0" dirty="0" smtClean="0"/>
          </a:p>
          <a:p>
            <a:r>
              <a:rPr lang="en-US" baseline="0" dirty="0" smtClean="0"/>
              <a:t>Thus, the circadian clock has been hypothesized to be a mechanisms that </a:t>
            </a:r>
            <a:r>
              <a:rPr lang="en-US" baseline="0" dirty="0" err="1" smtClean="0"/>
              <a:t>salmonids</a:t>
            </a:r>
            <a:r>
              <a:rPr lang="en-US" baseline="0" dirty="0" smtClean="0"/>
              <a:t> and other </a:t>
            </a:r>
            <a:r>
              <a:rPr lang="en-US" baseline="0" dirty="0" err="1" smtClean="0"/>
              <a:t>organsims</a:t>
            </a:r>
            <a:r>
              <a:rPr lang="en-US" baseline="0" dirty="0" smtClean="0"/>
              <a:t> may use to accurately hone migration timing to optimal environmental conditions for their and their offspring’s survival.</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7</a:t>
            </a:fld>
            <a:endParaRPr lang="en-US"/>
          </a:p>
        </p:txBody>
      </p:sp>
    </p:spTree>
    <p:extLst>
      <p:ext uri="{BB962C8B-B14F-4D97-AF65-F5344CB8AC3E}">
        <p14:creationId xmlns:p14="http://schemas.microsoft.com/office/powerpoint/2010/main" xmlns="" val="179341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summer of 2014, we hosted an undergraduate student from the University of Arkansas, Sam </a:t>
            </a:r>
            <a:r>
              <a:rPr lang="en-US" baseline="0" dirty="0" err="1" smtClean="0"/>
              <a:t>Shry</a:t>
            </a:r>
            <a:r>
              <a:rPr lang="en-US" baseline="0" dirty="0" smtClean="0"/>
              <a:t>, to work on a project examining genes of the circadian clock in reintroduced spring Chinook salmon from the South Santiam and SF McKenzie rivers.</a:t>
            </a:r>
          </a:p>
          <a:p>
            <a:endParaRPr lang="en-US" baseline="0" dirty="0" smtClean="0"/>
          </a:p>
          <a:p>
            <a:r>
              <a:rPr lang="en-US" baseline="0" dirty="0" smtClean="0"/>
              <a:t>Sam and his project was funded by the National Science Foundation’s Research Experience for undergraduates program.</a:t>
            </a:r>
          </a:p>
          <a:p>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8</a:t>
            </a:fld>
            <a:endParaRPr lang="en-US"/>
          </a:p>
        </p:txBody>
      </p:sp>
    </p:spTree>
    <p:extLst>
      <p:ext uri="{BB962C8B-B14F-4D97-AF65-F5344CB8AC3E}">
        <p14:creationId xmlns:p14="http://schemas.microsoft.com/office/powerpoint/2010/main" xmlns="" val="117580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 genotyped</a:t>
            </a:r>
            <a:r>
              <a:rPr lang="en-US" baseline="0" dirty="0" smtClean="0"/>
              <a:t> reintroduced salmon at two genes with known links to the circadian clock mechanism, called </a:t>
            </a:r>
            <a:r>
              <a:rPr lang="en-US" baseline="0" dirty="0" err="1" smtClean="0"/>
              <a:t>OtsClock</a:t>
            </a:r>
            <a:r>
              <a:rPr lang="en-US" baseline="0" dirty="0" smtClean="0"/>
              <a:t> 1b and OmyFbxw11. Both genes are associated with production of proteins that are involved in the regulation of the circadian clock.</a:t>
            </a:r>
          </a:p>
          <a:p>
            <a:endParaRPr lang="en-US" baseline="0" dirty="0" smtClean="0"/>
          </a:p>
          <a:p>
            <a:r>
              <a:rPr lang="en-US" baseline="0" dirty="0" smtClean="0"/>
              <a:t>We genotyped 90 salmon that were reintroduced above Foster Dam and Cougar Dam in each of 2012-2013. We randomly selected salmon returning to each trap facility between May-October, and so have an estimate of arrival time to the spawning grounds per individual as well. </a:t>
            </a:r>
            <a:endParaRPr lang="en-US" dirty="0"/>
          </a:p>
        </p:txBody>
      </p:sp>
      <p:sp>
        <p:nvSpPr>
          <p:cNvPr id="4" name="Slide Number Placeholder 3"/>
          <p:cNvSpPr>
            <a:spLocks noGrp="1"/>
          </p:cNvSpPr>
          <p:nvPr>
            <p:ph type="sldNum" sz="quarter" idx="10"/>
          </p:nvPr>
        </p:nvSpPr>
        <p:spPr/>
        <p:txBody>
          <a:bodyPr/>
          <a:lstStyle/>
          <a:p>
            <a:fld id="{127EF6AF-722A-4B9F-968A-91B51C9ADC0C}" type="slidenum">
              <a:rPr lang="en-US" smtClean="0"/>
              <a:pPr/>
              <a:t>9</a:t>
            </a:fld>
            <a:endParaRPr lang="en-US"/>
          </a:p>
        </p:txBody>
      </p:sp>
    </p:spTree>
    <p:extLst>
      <p:ext uri="{BB962C8B-B14F-4D97-AF65-F5344CB8AC3E}">
        <p14:creationId xmlns:p14="http://schemas.microsoft.com/office/powerpoint/2010/main" xmlns="" val="25949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A0AA1-23C1-4B60-B895-2D47CE1DA6D4}"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123171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0AA1-23C1-4B60-B895-2D47CE1DA6D4}"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105003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0AA1-23C1-4B60-B895-2D47CE1DA6D4}"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277475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0AA1-23C1-4B60-B895-2D47CE1DA6D4}"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415221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A0AA1-23C1-4B60-B895-2D47CE1DA6D4}"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74136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A0AA1-23C1-4B60-B895-2D47CE1DA6D4}"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63685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A0AA1-23C1-4B60-B895-2D47CE1DA6D4}"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60729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A0AA1-23C1-4B60-B895-2D47CE1DA6D4}"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415745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A0AA1-23C1-4B60-B895-2D47CE1DA6D4}"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217645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A0AA1-23C1-4B60-B895-2D47CE1DA6D4}"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113381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A0AA1-23C1-4B60-B895-2D47CE1DA6D4}"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15860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0AA1-23C1-4B60-B895-2D47CE1DA6D4}" type="datetimeFigureOut">
              <a:rPr lang="en-US" smtClean="0"/>
              <a:pPr/>
              <a:t>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77966-5CAB-4751-963B-AF30C5BE0134}" type="slidenum">
              <a:rPr lang="en-US" smtClean="0"/>
              <a:pPr/>
              <a:t>‹#›</a:t>
            </a:fld>
            <a:endParaRPr lang="en-US"/>
          </a:p>
        </p:txBody>
      </p:sp>
    </p:spTree>
    <p:extLst>
      <p:ext uri="{BB962C8B-B14F-4D97-AF65-F5344CB8AC3E}">
        <p14:creationId xmlns:p14="http://schemas.microsoft.com/office/powerpoint/2010/main" xmlns="" val="104753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758" y="389300"/>
            <a:ext cx="11841933" cy="1807912"/>
          </a:xfrm>
          <a:solidFill>
            <a:schemeClr val="bg2">
              <a:lumMod val="75000"/>
            </a:schemeClr>
          </a:solidFill>
          <a:ln>
            <a:solidFill>
              <a:schemeClr val="tx1"/>
            </a:solidFill>
          </a:ln>
        </p:spPr>
        <p:txBody>
          <a:bodyPr anchor="ctr">
            <a:normAutofit/>
          </a:bodyPr>
          <a:lstStyle/>
          <a:p>
            <a:r>
              <a:rPr lang="en-US" sz="4800" b="1" dirty="0">
                <a:solidFill>
                  <a:srgbClr val="002060"/>
                </a:solidFill>
              </a:rPr>
              <a:t>Considering </a:t>
            </a:r>
            <a:r>
              <a:rPr lang="en-US" sz="4800" b="1" dirty="0" smtClean="0">
                <a:solidFill>
                  <a:srgbClr val="002060"/>
                </a:solidFill>
              </a:rPr>
              <a:t>Genetics </a:t>
            </a:r>
            <a:r>
              <a:rPr lang="en-US" sz="4800" b="1" dirty="0">
                <a:solidFill>
                  <a:srgbClr val="002060"/>
                </a:solidFill>
              </a:rPr>
              <a:t>in </a:t>
            </a:r>
            <a:r>
              <a:rPr lang="en-US" sz="4800" b="1" dirty="0" smtClean="0">
                <a:solidFill>
                  <a:srgbClr val="002060"/>
                </a:solidFill>
              </a:rPr>
              <a:t>Salmon Restoration</a:t>
            </a:r>
            <a:r>
              <a:rPr lang="en-US" sz="4800" b="1" dirty="0">
                <a:solidFill>
                  <a:srgbClr val="002060"/>
                </a:solidFill>
              </a:rPr>
              <a:t>: </a:t>
            </a:r>
            <a:r>
              <a:rPr lang="en-US" sz="4800" b="1" dirty="0" smtClean="0">
                <a:solidFill>
                  <a:srgbClr val="002060"/>
                </a:solidFill>
              </a:rPr>
              <a:t>Insights </a:t>
            </a:r>
            <a:r>
              <a:rPr lang="en-US" sz="4800" b="1" dirty="0">
                <a:solidFill>
                  <a:srgbClr val="002060"/>
                </a:solidFill>
              </a:rPr>
              <a:t>from </a:t>
            </a:r>
            <a:r>
              <a:rPr lang="en-US" sz="4800" b="1" dirty="0" smtClean="0">
                <a:solidFill>
                  <a:srgbClr val="002060"/>
                </a:solidFill>
              </a:rPr>
              <a:t>Functional Genes</a:t>
            </a:r>
            <a:endParaRPr lang="en-US" sz="4800" b="1" dirty="0">
              <a:solidFill>
                <a:srgbClr val="002060"/>
              </a:solidFill>
            </a:endParaRPr>
          </a:p>
        </p:txBody>
      </p:sp>
      <p:sp>
        <p:nvSpPr>
          <p:cNvPr id="3" name="Subtitle 2"/>
          <p:cNvSpPr>
            <a:spLocks noGrp="1"/>
          </p:cNvSpPr>
          <p:nvPr>
            <p:ph type="subTitle" idx="1"/>
          </p:nvPr>
        </p:nvSpPr>
        <p:spPr>
          <a:xfrm>
            <a:off x="482797" y="4146331"/>
            <a:ext cx="11089093" cy="2238704"/>
          </a:xfrm>
          <a:solidFill>
            <a:schemeClr val="bg2">
              <a:lumMod val="75000"/>
            </a:schemeClr>
          </a:solidFill>
          <a:ln>
            <a:solidFill>
              <a:schemeClr val="tx1"/>
            </a:solidFill>
          </a:ln>
        </p:spPr>
        <p:txBody>
          <a:bodyPr anchor="ctr">
            <a:noAutofit/>
          </a:bodyPr>
          <a:lstStyle/>
          <a:p>
            <a:r>
              <a:rPr lang="en-US" sz="3200" b="1" dirty="0"/>
              <a:t>Melissa </a:t>
            </a:r>
            <a:r>
              <a:rPr lang="en-US" sz="3200" b="1" dirty="0" smtClean="0"/>
              <a:t>Evans, Sam </a:t>
            </a:r>
            <a:r>
              <a:rPr lang="en-US" sz="3200" b="1" dirty="0" err="1" smtClean="0"/>
              <a:t>Shry</a:t>
            </a:r>
            <a:r>
              <a:rPr lang="en-US" sz="3200" b="1" dirty="0" smtClean="0"/>
              <a:t>, Nick </a:t>
            </a:r>
            <a:r>
              <a:rPr lang="en-US" sz="3200" b="1" dirty="0" err="1"/>
              <a:t>Sard</a:t>
            </a:r>
            <a:r>
              <a:rPr lang="en-US" sz="3200" b="1" dirty="0"/>
              <a:t>, Dave Jacobson, </a:t>
            </a:r>
            <a:endParaRPr lang="en-US" sz="3200" b="1" dirty="0" smtClean="0"/>
          </a:p>
          <a:p>
            <a:r>
              <a:rPr lang="en-US" sz="3200" b="1" dirty="0" smtClean="0"/>
              <a:t>&amp; </a:t>
            </a:r>
            <a:r>
              <a:rPr lang="en-US" sz="3200" b="1" dirty="0"/>
              <a:t>Kathleen </a:t>
            </a:r>
            <a:r>
              <a:rPr lang="en-US" sz="3200" b="1" dirty="0" smtClean="0"/>
              <a:t>O’Malley</a:t>
            </a:r>
          </a:p>
          <a:p>
            <a:r>
              <a:rPr lang="en-US" sz="3200" dirty="0" smtClean="0"/>
              <a:t>Fisheries Genetics Lab, Oregon State University</a:t>
            </a:r>
            <a:endParaRPr lang="en-US" sz="3200" dirty="0"/>
          </a:p>
        </p:txBody>
      </p:sp>
      <p:pic>
        <p:nvPicPr>
          <p:cNvPr id="7" name="Picture 6" descr="octopus- new.gif"/>
          <p:cNvPicPr>
            <a:picLocks noChangeAspect="1"/>
          </p:cNvPicPr>
          <p:nvPr/>
        </p:nvPicPr>
        <p:blipFill>
          <a:blip r:embed="rId4" cstate="print"/>
          <a:stretch>
            <a:fillRect/>
          </a:stretch>
        </p:blipFill>
        <p:spPr>
          <a:xfrm>
            <a:off x="10263352" y="4929352"/>
            <a:ext cx="1928648" cy="1928648"/>
          </a:xfrm>
          <a:prstGeom prst="rect">
            <a:avLst/>
          </a:prstGeom>
        </p:spPr>
      </p:pic>
    </p:spTree>
    <p:extLst>
      <p:ext uri="{BB962C8B-B14F-4D97-AF65-F5344CB8AC3E}">
        <p14:creationId xmlns:p14="http://schemas.microsoft.com/office/powerpoint/2010/main" xmlns="" val="3939311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4" y="8893"/>
            <a:ext cx="11702265" cy="1325563"/>
          </a:xfrm>
        </p:spPr>
        <p:txBody>
          <a:bodyPr/>
          <a:lstStyle/>
          <a:p>
            <a:pPr algn="ctr"/>
            <a:r>
              <a:rPr lang="en-US" dirty="0" smtClean="0">
                <a:solidFill>
                  <a:srgbClr val="0070C0"/>
                </a:solidFill>
                <a:latin typeface="+mn-lt"/>
              </a:rPr>
              <a:t>Circadian </a:t>
            </a:r>
            <a:r>
              <a:rPr lang="en-US" dirty="0">
                <a:solidFill>
                  <a:srgbClr val="0070C0"/>
                </a:solidFill>
                <a:latin typeface="+mn-lt"/>
              </a:rPr>
              <a:t>g</a:t>
            </a:r>
            <a:r>
              <a:rPr lang="en-US" dirty="0" smtClean="0">
                <a:solidFill>
                  <a:srgbClr val="0070C0"/>
                </a:solidFill>
                <a:latin typeface="+mn-lt"/>
              </a:rPr>
              <a:t>enes in reintroduced </a:t>
            </a:r>
            <a:r>
              <a:rPr lang="en-US" dirty="0">
                <a:solidFill>
                  <a:srgbClr val="0070C0"/>
                </a:solidFill>
                <a:latin typeface="+mn-lt"/>
              </a:rPr>
              <a:t>s</a:t>
            </a:r>
            <a:r>
              <a:rPr lang="en-US" dirty="0" smtClean="0">
                <a:solidFill>
                  <a:srgbClr val="0070C0"/>
                </a:solidFill>
                <a:latin typeface="+mn-lt"/>
              </a:rPr>
              <a:t>almon</a:t>
            </a:r>
            <a:endParaRPr lang="en-US" dirty="0">
              <a:solidFill>
                <a:srgbClr val="0070C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2974052485"/>
              </p:ext>
            </p:extLst>
          </p:nvPr>
        </p:nvGraphicFramePr>
        <p:xfrm>
          <a:off x="220716" y="1560786"/>
          <a:ext cx="7258871" cy="4756318"/>
        </p:xfrm>
        <a:graphic>
          <a:graphicData uri="http://schemas.openxmlformats.org/drawingml/2006/table">
            <a:tbl>
              <a:tblPr firstRow="1" firstCol="1" bandRow="1">
                <a:tableStyleId>{2D5ABB26-0587-4C30-8999-92F81FD0307C}</a:tableStyleId>
              </a:tblPr>
              <a:tblGrid>
                <a:gridCol w="1517481"/>
                <a:gridCol w="1063799"/>
                <a:gridCol w="1079444"/>
                <a:gridCol w="1110733"/>
                <a:gridCol w="1320713"/>
                <a:gridCol w="1166701"/>
              </a:tblGrid>
              <a:tr h="842789">
                <a:tc>
                  <a:txBody>
                    <a:bodyPr/>
                    <a:lstStyle/>
                    <a:p>
                      <a:pPr marL="0" marR="0">
                        <a:lnSpc>
                          <a:spcPct val="115000"/>
                        </a:lnSpc>
                        <a:spcBef>
                          <a:spcPts val="0"/>
                        </a:spcBef>
                        <a:spcAft>
                          <a:spcPts val="0"/>
                        </a:spcAft>
                      </a:pPr>
                      <a:r>
                        <a:rPr lang="en-US" sz="2000" b="1" dirty="0" smtClean="0">
                          <a:effectLst/>
                        </a:rPr>
                        <a:t>Gene</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effectLst/>
                        </a:rPr>
                        <a:t>Allele (</a:t>
                      </a:r>
                      <a:r>
                        <a:rPr lang="en-US" sz="2000" b="1" dirty="0" err="1">
                          <a:effectLst/>
                        </a:rPr>
                        <a:t>bp</a:t>
                      </a:r>
                      <a:r>
                        <a:rPr lang="en-US" sz="2000" b="1" dirty="0">
                          <a:effectLst/>
                        </a:rPr>
                        <a:t>)</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929">
                <a:tc>
                  <a:txBody>
                    <a:bodyPr/>
                    <a:lstStyle/>
                    <a:p>
                      <a:pPr marL="0" marR="0">
                        <a:lnSpc>
                          <a:spcPct val="115000"/>
                        </a:lnSpc>
                        <a:spcBef>
                          <a:spcPts val="0"/>
                        </a:spcBef>
                        <a:spcAft>
                          <a:spcPts val="0"/>
                        </a:spcAft>
                      </a:pPr>
                      <a:r>
                        <a:rPr lang="en-US" sz="2000" b="0" i="1" u="none" dirty="0">
                          <a:effectLst/>
                        </a:rPr>
                        <a:t>OtsClock1b</a:t>
                      </a:r>
                      <a:endParaRPr lang="en-US" sz="2000" b="0" i="1" u="none"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293</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0.017</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a:effectLst/>
                        </a:rPr>
                        <a:t>0.017</a:t>
                      </a:r>
                      <a:endParaRPr lang="en-US" sz="200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329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0.006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0.399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0.528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0.611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0.506</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359</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0.601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0.456</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0.372</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438471">
                <a:tc>
                  <a:txBody>
                    <a:bodyPr/>
                    <a:lstStyle/>
                    <a:p>
                      <a:pPr marL="0" marR="0">
                        <a:lnSpc>
                          <a:spcPct val="115000"/>
                        </a:lnSpc>
                        <a:spcBef>
                          <a:spcPts val="0"/>
                        </a:spcBef>
                        <a:spcAft>
                          <a:spcPts val="0"/>
                        </a:spcAft>
                      </a:pPr>
                      <a:r>
                        <a:rPr lang="en-US" sz="2000" i="1" dirty="0">
                          <a:effectLst/>
                        </a:rPr>
                        <a:t>OmyFbxw11</a:t>
                      </a:r>
                      <a:endParaRPr lang="en-US" sz="2000" i="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168</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0.006</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0.028</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0.872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0.897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0.861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0.972</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178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0.034</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0.067</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1780" y="2301411"/>
            <a:ext cx="4630220" cy="3345216"/>
          </a:xfrm>
          <a:prstGeom prst="rect">
            <a:avLst/>
          </a:prstGeom>
        </p:spPr>
      </p:pic>
      <p:sp>
        <p:nvSpPr>
          <p:cNvPr id="5" name="TextBox 4"/>
          <p:cNvSpPr txBox="1"/>
          <p:nvPr/>
        </p:nvSpPr>
        <p:spPr>
          <a:xfrm>
            <a:off x="8116337" y="6428916"/>
            <a:ext cx="3729932" cy="369332"/>
          </a:xfrm>
          <a:prstGeom prst="rect">
            <a:avLst/>
          </a:prstGeom>
          <a:noFill/>
        </p:spPr>
        <p:txBody>
          <a:bodyPr wrap="none" rtlCol="0">
            <a:spAutoFit/>
          </a:bodyPr>
          <a:lstStyle/>
          <a:p>
            <a:r>
              <a:rPr lang="en-US" dirty="0" smtClean="0"/>
              <a:t>Evans et al. (submitted), Cons. Genet.</a:t>
            </a:r>
            <a:endParaRPr lang="en-US" dirty="0"/>
          </a:p>
        </p:txBody>
      </p:sp>
    </p:spTree>
    <p:extLst>
      <p:ext uri="{BB962C8B-B14F-4D97-AF65-F5344CB8AC3E}">
        <p14:creationId xmlns:p14="http://schemas.microsoft.com/office/powerpoint/2010/main" xmlns="" val="4281444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4" y="8893"/>
            <a:ext cx="11702265" cy="1325563"/>
          </a:xfrm>
        </p:spPr>
        <p:txBody>
          <a:bodyPr/>
          <a:lstStyle/>
          <a:p>
            <a:pPr algn="ctr"/>
            <a:r>
              <a:rPr lang="en-US" dirty="0" smtClean="0">
                <a:solidFill>
                  <a:srgbClr val="0070C0"/>
                </a:solidFill>
                <a:latin typeface="+mn-lt"/>
              </a:rPr>
              <a:t>Circadian genes in reintroduced </a:t>
            </a:r>
            <a:r>
              <a:rPr lang="en-US" dirty="0">
                <a:solidFill>
                  <a:srgbClr val="0070C0"/>
                </a:solidFill>
                <a:latin typeface="+mn-lt"/>
              </a:rPr>
              <a:t>s</a:t>
            </a:r>
            <a:r>
              <a:rPr lang="en-US" dirty="0" smtClean="0">
                <a:solidFill>
                  <a:srgbClr val="0070C0"/>
                </a:solidFill>
                <a:latin typeface="+mn-lt"/>
              </a:rPr>
              <a:t>almon</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1780" y="2301411"/>
            <a:ext cx="4630220" cy="3345216"/>
          </a:xfrm>
          <a:prstGeom prst="rect">
            <a:avLst/>
          </a:prstGeom>
        </p:spPr>
      </p:pic>
      <p:sp>
        <p:nvSpPr>
          <p:cNvPr id="6" name="TextBox 5"/>
          <p:cNvSpPr txBox="1"/>
          <p:nvPr/>
        </p:nvSpPr>
        <p:spPr>
          <a:xfrm>
            <a:off x="8116337" y="6428916"/>
            <a:ext cx="3729932" cy="369332"/>
          </a:xfrm>
          <a:prstGeom prst="rect">
            <a:avLst/>
          </a:prstGeom>
          <a:noFill/>
        </p:spPr>
        <p:txBody>
          <a:bodyPr wrap="none" rtlCol="0">
            <a:spAutoFit/>
          </a:bodyPr>
          <a:lstStyle/>
          <a:p>
            <a:r>
              <a:rPr lang="en-US" dirty="0" smtClean="0"/>
              <a:t>Evans et al. (submitted), Cons. Genet.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974052485"/>
              </p:ext>
            </p:extLst>
          </p:nvPr>
        </p:nvGraphicFramePr>
        <p:xfrm>
          <a:off x="220716" y="1560786"/>
          <a:ext cx="7258871" cy="4756318"/>
        </p:xfrm>
        <a:graphic>
          <a:graphicData uri="http://schemas.openxmlformats.org/drawingml/2006/table">
            <a:tbl>
              <a:tblPr firstRow="1" firstCol="1" bandRow="1">
                <a:tableStyleId>{2D5ABB26-0587-4C30-8999-92F81FD0307C}</a:tableStyleId>
              </a:tblPr>
              <a:tblGrid>
                <a:gridCol w="1517481"/>
                <a:gridCol w="1063799"/>
                <a:gridCol w="1079444"/>
                <a:gridCol w="1110733"/>
                <a:gridCol w="1320713"/>
                <a:gridCol w="1166701"/>
              </a:tblGrid>
              <a:tr h="842789">
                <a:tc>
                  <a:txBody>
                    <a:bodyPr/>
                    <a:lstStyle/>
                    <a:p>
                      <a:pPr marL="0" marR="0">
                        <a:lnSpc>
                          <a:spcPct val="115000"/>
                        </a:lnSpc>
                        <a:spcBef>
                          <a:spcPts val="0"/>
                        </a:spcBef>
                        <a:spcAft>
                          <a:spcPts val="0"/>
                        </a:spcAft>
                      </a:pPr>
                      <a:r>
                        <a:rPr lang="en-US" sz="2000" b="1" dirty="0" smtClean="0">
                          <a:effectLst/>
                        </a:rPr>
                        <a:t>Gene</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effectLst/>
                        </a:rPr>
                        <a:t>Allele (</a:t>
                      </a:r>
                      <a:r>
                        <a:rPr lang="en-US" sz="2000" b="1" dirty="0" err="1">
                          <a:effectLst/>
                        </a:rPr>
                        <a:t>bp</a:t>
                      </a:r>
                      <a:r>
                        <a:rPr lang="en-US" sz="2000" b="1" dirty="0">
                          <a:effectLst/>
                        </a:rPr>
                        <a:t>)</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929">
                <a:tc>
                  <a:txBody>
                    <a:bodyPr/>
                    <a:lstStyle/>
                    <a:p>
                      <a:pPr marL="0" marR="0">
                        <a:lnSpc>
                          <a:spcPct val="115000"/>
                        </a:lnSpc>
                        <a:spcBef>
                          <a:spcPts val="0"/>
                        </a:spcBef>
                        <a:spcAft>
                          <a:spcPts val="0"/>
                        </a:spcAft>
                      </a:pPr>
                      <a:r>
                        <a:rPr lang="en-US" sz="2000" b="0" i="1" u="none" dirty="0">
                          <a:effectLst/>
                        </a:rPr>
                        <a:t>OtsClock1b</a:t>
                      </a:r>
                      <a:endParaRPr lang="en-US" sz="2000" b="0" i="1" u="none"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293</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0.017</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a:effectLst/>
                        </a:rPr>
                        <a:t>0.017</a:t>
                      </a:r>
                      <a:endParaRPr lang="en-US" sz="200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329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0.006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0.399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0.528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0.611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0.506</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359</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0.601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0.456</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0.372</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438471">
                <a:tc>
                  <a:txBody>
                    <a:bodyPr/>
                    <a:lstStyle/>
                    <a:p>
                      <a:pPr marL="0" marR="0">
                        <a:lnSpc>
                          <a:spcPct val="115000"/>
                        </a:lnSpc>
                        <a:spcBef>
                          <a:spcPts val="0"/>
                        </a:spcBef>
                        <a:spcAft>
                          <a:spcPts val="0"/>
                        </a:spcAft>
                      </a:pPr>
                      <a:r>
                        <a:rPr lang="en-US" sz="2000" i="1" dirty="0">
                          <a:effectLst/>
                        </a:rPr>
                        <a:t>OmyFbxw11</a:t>
                      </a:r>
                      <a:endParaRPr lang="en-US" sz="2000" i="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168</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0.006</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0.028</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0.872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0.897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0.861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0.972</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178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0.034</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0.067</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2033752" y="2754005"/>
            <a:ext cx="7805171" cy="1815882"/>
          </a:xfrm>
          <a:prstGeom prst="rect">
            <a:avLst/>
          </a:prstGeom>
          <a:solidFill>
            <a:srgbClr val="0070C0"/>
          </a:solidFill>
          <a:ln>
            <a:solidFill>
              <a:schemeClr val="tx1"/>
            </a:solidFill>
          </a:ln>
        </p:spPr>
        <p:txBody>
          <a:bodyPr wrap="square" rtlCol="0">
            <a:spAutoFit/>
          </a:bodyPr>
          <a:lstStyle/>
          <a:p>
            <a:pPr algn="ctr"/>
            <a:r>
              <a:rPr lang="en-US" sz="2800" dirty="0" smtClean="0">
                <a:solidFill>
                  <a:schemeClr val="bg1"/>
                </a:solidFill>
              </a:rPr>
              <a:t>Study of 42 Chinook salmon populations in North America found similar levels of diversity at </a:t>
            </a:r>
            <a:r>
              <a:rPr lang="en-US" sz="2800" i="1" dirty="0" smtClean="0">
                <a:solidFill>
                  <a:schemeClr val="bg1"/>
                </a:solidFill>
              </a:rPr>
              <a:t>OtsClock1b</a:t>
            </a:r>
            <a:r>
              <a:rPr lang="en-US" sz="2800" dirty="0" smtClean="0">
                <a:solidFill>
                  <a:schemeClr val="bg1"/>
                </a:solidFill>
              </a:rPr>
              <a:t>; typically 2 common and 1-2 rare alleles (O’Malley and Banks 2008, Proc. B)</a:t>
            </a:r>
            <a:endParaRPr lang="en-US" sz="2800" dirty="0">
              <a:solidFill>
                <a:schemeClr val="bg1"/>
              </a:solidFill>
            </a:endParaRPr>
          </a:p>
        </p:txBody>
      </p:sp>
    </p:spTree>
    <p:extLst>
      <p:ext uri="{BB962C8B-B14F-4D97-AF65-F5344CB8AC3E}">
        <p14:creationId xmlns:p14="http://schemas.microsoft.com/office/powerpoint/2010/main" xmlns="" val="291512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4" y="8893"/>
            <a:ext cx="11702265" cy="1325563"/>
          </a:xfrm>
        </p:spPr>
        <p:txBody>
          <a:bodyPr/>
          <a:lstStyle/>
          <a:p>
            <a:pPr algn="ctr"/>
            <a:r>
              <a:rPr lang="en-US" dirty="0" smtClean="0">
                <a:solidFill>
                  <a:srgbClr val="0070C0"/>
                </a:solidFill>
                <a:latin typeface="+mn-lt"/>
              </a:rPr>
              <a:t>Circadian genes in reintroduced </a:t>
            </a:r>
            <a:r>
              <a:rPr lang="en-US" dirty="0">
                <a:solidFill>
                  <a:srgbClr val="0070C0"/>
                </a:solidFill>
                <a:latin typeface="+mn-lt"/>
              </a:rPr>
              <a:t>s</a:t>
            </a:r>
            <a:r>
              <a:rPr lang="en-US" dirty="0" smtClean="0">
                <a:solidFill>
                  <a:srgbClr val="0070C0"/>
                </a:solidFill>
                <a:latin typeface="+mn-lt"/>
              </a:rPr>
              <a:t>almon</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1780" y="2301411"/>
            <a:ext cx="4630220" cy="3345216"/>
          </a:xfrm>
          <a:prstGeom prst="rect">
            <a:avLst/>
          </a:prstGeom>
        </p:spPr>
      </p:pic>
      <p:cxnSp>
        <p:nvCxnSpPr>
          <p:cNvPr id="5" name="Straight Arrow Connector 4"/>
          <p:cNvCxnSpPr/>
          <p:nvPr/>
        </p:nvCxnSpPr>
        <p:spPr>
          <a:xfrm>
            <a:off x="4326127" y="2566414"/>
            <a:ext cx="54453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76451" y="3011273"/>
            <a:ext cx="54453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451" y="3872590"/>
            <a:ext cx="54453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26127" y="4744181"/>
            <a:ext cx="54453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16337" y="6428916"/>
            <a:ext cx="3729932" cy="369332"/>
          </a:xfrm>
          <a:prstGeom prst="rect">
            <a:avLst/>
          </a:prstGeom>
          <a:noFill/>
        </p:spPr>
        <p:txBody>
          <a:bodyPr wrap="none" rtlCol="0">
            <a:spAutoFit/>
          </a:bodyPr>
          <a:lstStyle/>
          <a:p>
            <a:r>
              <a:rPr lang="en-US" dirty="0" smtClean="0"/>
              <a:t>Evans et al. (submitted), Cons. Genet.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xmlns="" val="2974052485"/>
              </p:ext>
            </p:extLst>
          </p:nvPr>
        </p:nvGraphicFramePr>
        <p:xfrm>
          <a:off x="220716" y="1560786"/>
          <a:ext cx="7258871" cy="4756318"/>
        </p:xfrm>
        <a:graphic>
          <a:graphicData uri="http://schemas.openxmlformats.org/drawingml/2006/table">
            <a:tbl>
              <a:tblPr firstRow="1" firstCol="1" bandRow="1">
                <a:tableStyleId>{2D5ABB26-0587-4C30-8999-92F81FD0307C}</a:tableStyleId>
              </a:tblPr>
              <a:tblGrid>
                <a:gridCol w="1517481"/>
                <a:gridCol w="1063799"/>
                <a:gridCol w="1079444"/>
                <a:gridCol w="1110733"/>
                <a:gridCol w="1320713"/>
                <a:gridCol w="1166701"/>
              </a:tblGrid>
              <a:tr h="842789">
                <a:tc>
                  <a:txBody>
                    <a:bodyPr/>
                    <a:lstStyle/>
                    <a:p>
                      <a:pPr marL="0" marR="0">
                        <a:lnSpc>
                          <a:spcPct val="115000"/>
                        </a:lnSpc>
                        <a:spcBef>
                          <a:spcPts val="0"/>
                        </a:spcBef>
                        <a:spcAft>
                          <a:spcPts val="0"/>
                        </a:spcAft>
                      </a:pPr>
                      <a:r>
                        <a:rPr lang="en-US" sz="2000" b="1" dirty="0" smtClean="0">
                          <a:effectLst/>
                        </a:rPr>
                        <a:t>Gene</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effectLst/>
                        </a:rPr>
                        <a:t>Allele (</a:t>
                      </a:r>
                      <a:r>
                        <a:rPr lang="en-US" sz="2000" b="1" dirty="0" err="1">
                          <a:effectLst/>
                        </a:rPr>
                        <a:t>bp</a:t>
                      </a:r>
                      <a:r>
                        <a:rPr lang="en-US" sz="2000" b="1" dirty="0">
                          <a:effectLst/>
                        </a:rPr>
                        <a:t>)</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Santiam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2012</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effectLst/>
                        </a:rPr>
                        <a:t>McKenzie </a:t>
                      </a:r>
                      <a:r>
                        <a:rPr lang="en-US" sz="2000" b="1" dirty="0">
                          <a:effectLst/>
                        </a:rPr>
                        <a:t>2013</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929">
                <a:tc>
                  <a:txBody>
                    <a:bodyPr/>
                    <a:lstStyle/>
                    <a:p>
                      <a:pPr marL="0" marR="0">
                        <a:lnSpc>
                          <a:spcPct val="115000"/>
                        </a:lnSpc>
                        <a:spcBef>
                          <a:spcPts val="0"/>
                        </a:spcBef>
                        <a:spcAft>
                          <a:spcPts val="0"/>
                        </a:spcAft>
                      </a:pPr>
                      <a:r>
                        <a:rPr lang="en-US" sz="2000" b="0" i="1" u="none" dirty="0">
                          <a:effectLst/>
                        </a:rPr>
                        <a:t>OtsClock1b</a:t>
                      </a:r>
                      <a:endParaRPr lang="en-US" sz="2000" b="0" i="1" u="none"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293</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0.017</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a:effectLst/>
                        </a:rPr>
                        <a:t>0.017</a:t>
                      </a:r>
                      <a:endParaRPr lang="en-US" sz="200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329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0.006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0.399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0.528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0.611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0.506</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338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31929">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359</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0.601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0.456</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0.372</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438471">
                <a:tc>
                  <a:txBody>
                    <a:bodyPr/>
                    <a:lstStyle/>
                    <a:p>
                      <a:pPr marL="0" marR="0">
                        <a:lnSpc>
                          <a:spcPct val="115000"/>
                        </a:lnSpc>
                        <a:spcBef>
                          <a:spcPts val="0"/>
                        </a:spcBef>
                        <a:spcAft>
                          <a:spcPts val="0"/>
                        </a:spcAft>
                      </a:pPr>
                      <a:r>
                        <a:rPr lang="en-US" sz="2000" i="1" dirty="0">
                          <a:effectLst/>
                        </a:rPr>
                        <a:t>OmyFbxw11</a:t>
                      </a:r>
                      <a:endParaRPr lang="en-US" sz="2000" i="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168</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rPr>
                        <a:t>0.006</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0.067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0.028</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176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0.872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0.897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0.861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0.972</a:t>
                      </a:r>
                      <a:endParaRPr lang="en-US" sz="2000">
                        <a:effectLst/>
                        <a:latin typeface="Times New Roman" panose="02020603050405020304" pitchFamily="18" charset="0"/>
                        <a:ea typeface="Times New Roman" panose="02020603050405020304" pitchFamily="18" charset="0"/>
                      </a:endParaRPr>
                    </a:p>
                  </a:txBody>
                  <a:tcPr marL="68580" marR="68580" marT="0" marB="0"/>
                </a:tc>
              </a:tr>
              <a:tr h="438471">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178</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0.061</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0.034</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0.067</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mn-lt"/>
                          <a:ea typeface="+mn-ea"/>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5474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55" y="0"/>
            <a:ext cx="11948845" cy="1325563"/>
          </a:xfrm>
        </p:spPr>
        <p:txBody>
          <a:bodyPr/>
          <a:lstStyle/>
          <a:p>
            <a:pPr algn="ctr"/>
            <a:r>
              <a:rPr lang="en-US" dirty="0" smtClean="0">
                <a:solidFill>
                  <a:srgbClr val="0070C0"/>
                </a:solidFill>
                <a:latin typeface="+mn-lt"/>
              </a:rPr>
              <a:t>Genotype predictive of arrival </a:t>
            </a:r>
            <a:r>
              <a:rPr lang="en-US" dirty="0">
                <a:solidFill>
                  <a:srgbClr val="0070C0"/>
                </a:solidFill>
                <a:latin typeface="+mn-lt"/>
              </a:rPr>
              <a:t>t</a:t>
            </a:r>
            <a:r>
              <a:rPr lang="en-US" dirty="0" smtClean="0">
                <a:solidFill>
                  <a:srgbClr val="0070C0"/>
                </a:solidFill>
                <a:latin typeface="+mn-lt"/>
              </a:rPr>
              <a:t>ime</a:t>
            </a:r>
            <a:endParaRPr lang="en-US" dirty="0">
              <a:solidFill>
                <a:srgbClr val="0070C0"/>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283" y="1387366"/>
            <a:ext cx="5522976" cy="45804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1450426"/>
            <a:ext cx="5522976" cy="4559197"/>
          </a:xfrm>
          <a:prstGeom prst="rect">
            <a:avLst/>
          </a:prstGeom>
        </p:spPr>
      </p:pic>
      <p:sp>
        <p:nvSpPr>
          <p:cNvPr id="6" name="TextBox 5"/>
          <p:cNvSpPr txBox="1"/>
          <p:nvPr/>
        </p:nvSpPr>
        <p:spPr>
          <a:xfrm>
            <a:off x="8116337" y="6428916"/>
            <a:ext cx="3729932" cy="369332"/>
          </a:xfrm>
          <a:prstGeom prst="rect">
            <a:avLst/>
          </a:prstGeom>
          <a:noFill/>
        </p:spPr>
        <p:txBody>
          <a:bodyPr wrap="none" rtlCol="0">
            <a:spAutoFit/>
          </a:bodyPr>
          <a:lstStyle/>
          <a:p>
            <a:r>
              <a:rPr lang="en-US" dirty="0" smtClean="0"/>
              <a:t>Evans et al. (submitted), Cons. Genet.</a:t>
            </a:r>
            <a:endParaRPr lang="en-US" dirty="0"/>
          </a:p>
        </p:txBody>
      </p:sp>
      <p:sp>
        <p:nvSpPr>
          <p:cNvPr id="7" name="TextBox 6"/>
          <p:cNvSpPr txBox="1"/>
          <p:nvPr/>
        </p:nvSpPr>
        <p:spPr>
          <a:xfrm>
            <a:off x="2301763" y="5691352"/>
            <a:ext cx="1971886" cy="338554"/>
          </a:xfrm>
          <a:prstGeom prst="rect">
            <a:avLst/>
          </a:prstGeom>
          <a:solidFill>
            <a:schemeClr val="bg1"/>
          </a:solidFill>
        </p:spPr>
        <p:txBody>
          <a:bodyPr wrap="none" rtlCol="0">
            <a:spAutoFit/>
          </a:bodyPr>
          <a:lstStyle/>
          <a:p>
            <a:r>
              <a:rPr lang="en-CA" sz="1600" i="1" dirty="0" smtClean="0"/>
              <a:t>Otsclock1b </a:t>
            </a:r>
            <a:r>
              <a:rPr lang="en-CA" sz="1600" dirty="0" smtClean="0"/>
              <a:t> genotype</a:t>
            </a:r>
            <a:endParaRPr lang="en-CA" sz="1600" i="1" dirty="0"/>
          </a:p>
        </p:txBody>
      </p:sp>
      <p:sp>
        <p:nvSpPr>
          <p:cNvPr id="8" name="TextBox 7"/>
          <p:cNvSpPr txBox="1"/>
          <p:nvPr/>
        </p:nvSpPr>
        <p:spPr>
          <a:xfrm>
            <a:off x="8050922" y="5701863"/>
            <a:ext cx="2087495" cy="338554"/>
          </a:xfrm>
          <a:prstGeom prst="rect">
            <a:avLst/>
          </a:prstGeom>
          <a:solidFill>
            <a:schemeClr val="bg1"/>
          </a:solidFill>
        </p:spPr>
        <p:txBody>
          <a:bodyPr wrap="none" rtlCol="0">
            <a:spAutoFit/>
          </a:bodyPr>
          <a:lstStyle/>
          <a:p>
            <a:r>
              <a:rPr lang="en-CA" sz="1600" i="1" dirty="0" smtClean="0"/>
              <a:t>OmyFbxw11 </a:t>
            </a:r>
            <a:r>
              <a:rPr lang="en-CA" sz="1600" dirty="0" smtClean="0"/>
              <a:t> genotype</a:t>
            </a:r>
            <a:endParaRPr lang="en-CA" sz="1600" i="1" dirty="0"/>
          </a:p>
        </p:txBody>
      </p:sp>
      <p:sp>
        <p:nvSpPr>
          <p:cNvPr id="9" name="TextBox 8"/>
          <p:cNvSpPr txBox="1"/>
          <p:nvPr/>
        </p:nvSpPr>
        <p:spPr>
          <a:xfrm rot="16200000">
            <a:off x="-572909" y="3463086"/>
            <a:ext cx="2226315" cy="338554"/>
          </a:xfrm>
          <a:prstGeom prst="rect">
            <a:avLst/>
          </a:prstGeom>
          <a:solidFill>
            <a:schemeClr val="bg1"/>
          </a:solidFill>
        </p:spPr>
        <p:txBody>
          <a:bodyPr wrap="none" rtlCol="0">
            <a:spAutoFit/>
          </a:bodyPr>
          <a:lstStyle/>
          <a:p>
            <a:r>
              <a:rPr lang="en-CA" sz="1600" dirty="0" smtClean="0"/>
              <a:t>Arrival time (Julian date)</a:t>
            </a:r>
            <a:endParaRPr lang="en-CA" sz="1600" dirty="0"/>
          </a:p>
        </p:txBody>
      </p:sp>
      <p:sp>
        <p:nvSpPr>
          <p:cNvPr id="10" name="TextBox 9"/>
          <p:cNvSpPr txBox="1"/>
          <p:nvPr/>
        </p:nvSpPr>
        <p:spPr>
          <a:xfrm rot="16200000">
            <a:off x="5097422" y="3473593"/>
            <a:ext cx="2226315" cy="338554"/>
          </a:xfrm>
          <a:prstGeom prst="rect">
            <a:avLst/>
          </a:prstGeom>
          <a:solidFill>
            <a:schemeClr val="bg1"/>
          </a:solidFill>
        </p:spPr>
        <p:txBody>
          <a:bodyPr wrap="none" rtlCol="0">
            <a:spAutoFit/>
          </a:bodyPr>
          <a:lstStyle/>
          <a:p>
            <a:r>
              <a:rPr lang="en-CA" sz="1600" dirty="0" smtClean="0"/>
              <a:t>Arrival time (Julian date)</a:t>
            </a:r>
            <a:endParaRPr lang="en-CA" sz="1600" dirty="0"/>
          </a:p>
        </p:txBody>
      </p:sp>
    </p:spTree>
    <p:extLst>
      <p:ext uri="{BB962C8B-B14F-4D97-AF65-F5344CB8AC3E}">
        <p14:creationId xmlns:p14="http://schemas.microsoft.com/office/powerpoint/2010/main" xmlns="" val="421607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5"/>
            <a:ext cx="12192000" cy="1325563"/>
          </a:xfrm>
        </p:spPr>
        <p:txBody>
          <a:bodyPr/>
          <a:lstStyle/>
          <a:p>
            <a:pPr algn="ctr"/>
            <a:r>
              <a:rPr lang="en-US" dirty="0">
                <a:solidFill>
                  <a:srgbClr val="0070C0"/>
                </a:solidFill>
                <a:latin typeface="+mn-lt"/>
              </a:rPr>
              <a:t>Major </a:t>
            </a:r>
            <a:r>
              <a:rPr lang="en-US" dirty="0" smtClean="0">
                <a:solidFill>
                  <a:srgbClr val="0070C0"/>
                </a:solidFill>
                <a:latin typeface="+mn-lt"/>
              </a:rPr>
              <a:t>Histocompatibility Complex (MHC)</a:t>
            </a:r>
            <a:endParaRPr lang="en-US" dirty="0">
              <a:solidFill>
                <a:srgbClr val="0070C0"/>
              </a:solidFill>
              <a:latin typeface="+mn-lt"/>
            </a:endParaRPr>
          </a:p>
        </p:txBody>
      </p:sp>
      <p:sp>
        <p:nvSpPr>
          <p:cNvPr id="7" name="Rectangle 6"/>
          <p:cNvSpPr/>
          <p:nvPr/>
        </p:nvSpPr>
        <p:spPr>
          <a:xfrm>
            <a:off x="6257616" y="1120071"/>
            <a:ext cx="5542230" cy="5410712"/>
          </a:xfrm>
          <a:prstGeom prst="rect">
            <a:avLst/>
          </a:prstGeom>
        </p:spPr>
        <p:txBody>
          <a:bodyPr wrap="square">
            <a:spAutoFit/>
          </a:bodyPr>
          <a:lstStyle/>
          <a:p>
            <a:pPr eaLnBrk="0" hangingPunct="0">
              <a:spcBef>
                <a:spcPct val="20000"/>
              </a:spcBef>
            </a:pPr>
            <a:r>
              <a:rPr lang="en-US" sz="3200" kern="0" dirty="0" smtClean="0">
                <a:latin typeface="Calibri" pitchFamily="34" charset="0"/>
              </a:rPr>
              <a:t>MHC molecules recognize </a:t>
            </a:r>
            <a:r>
              <a:rPr lang="en-US" sz="3200" kern="0" dirty="0">
                <a:latin typeface="Calibri" pitchFamily="34" charset="0"/>
              </a:rPr>
              <a:t>and ultimately </a:t>
            </a:r>
            <a:r>
              <a:rPr lang="en-US" sz="3200" kern="0" dirty="0" smtClean="0">
                <a:latin typeface="Calibri" pitchFamily="34" charset="0"/>
              </a:rPr>
              <a:t>initiate the immune </a:t>
            </a:r>
            <a:r>
              <a:rPr lang="en-US" sz="3200" kern="0" dirty="0">
                <a:latin typeface="Calibri" pitchFamily="34" charset="0"/>
              </a:rPr>
              <a:t>response </a:t>
            </a:r>
            <a:r>
              <a:rPr lang="en-US" sz="3200" kern="0" dirty="0" smtClean="0">
                <a:latin typeface="Calibri" pitchFamily="34" charset="0"/>
              </a:rPr>
              <a:t>against infectious agents e.g. parasites</a:t>
            </a:r>
            <a:endParaRPr lang="en-US" sz="3200" kern="0" dirty="0">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a:p>
            <a:pPr lvl="0" eaLnBrk="0" fontAlgn="base" hangingPunct="0">
              <a:spcBef>
                <a:spcPct val="20000"/>
              </a:spcBef>
              <a:spcAft>
                <a:spcPct val="0"/>
              </a:spcAft>
              <a:defRPr/>
            </a:pPr>
            <a:r>
              <a:rPr lang="en-US" sz="3200" kern="0" dirty="0">
                <a:latin typeface="Calibri" pitchFamily="34" charset="0"/>
              </a:rPr>
              <a:t>Highly </a:t>
            </a:r>
            <a:r>
              <a:rPr lang="en-US" sz="3200" kern="0" dirty="0" smtClean="0">
                <a:latin typeface="Calibri" pitchFamily="34" charset="0"/>
              </a:rPr>
              <a:t>diverse </a:t>
            </a:r>
            <a:r>
              <a:rPr lang="en-US" sz="3200" kern="0" dirty="0">
                <a:latin typeface="Calibri" pitchFamily="34" charset="0"/>
              </a:rPr>
              <a:t>genes encode </a:t>
            </a:r>
            <a:r>
              <a:rPr lang="en-US" sz="3200" kern="0" dirty="0" smtClean="0">
                <a:latin typeface="Calibri" pitchFamily="34" charset="0"/>
              </a:rPr>
              <a:t>the PBR of MHC </a:t>
            </a:r>
            <a:r>
              <a:rPr lang="en-US" sz="3200" kern="0" dirty="0">
                <a:latin typeface="Calibri" pitchFamily="34" charset="0"/>
              </a:rPr>
              <a:t>molecules</a:t>
            </a: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a:p>
            <a:pPr lvl="0" eaLnBrk="0" fontAlgn="base" hangingPunct="0">
              <a:spcBef>
                <a:spcPct val="20000"/>
              </a:spcBef>
              <a:spcAft>
                <a:spcPct val="0"/>
              </a:spcAft>
              <a:defRPr/>
            </a:pPr>
            <a:r>
              <a:rPr lang="en-US" sz="3200" kern="0" dirty="0" smtClean="0">
                <a:latin typeface="Calibri" pitchFamily="34" charset="0"/>
              </a:rPr>
              <a:t>PBR diversity = increased ability to recognize parasites</a:t>
            </a:r>
            <a:endParaRPr lang="en-US" sz="3200" kern="0" dirty="0">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4308" y="1309113"/>
            <a:ext cx="2915926" cy="5394198"/>
          </a:xfrm>
          <a:prstGeom prst="rect">
            <a:avLst/>
          </a:prstGeom>
        </p:spPr>
      </p:pic>
      <p:sp>
        <p:nvSpPr>
          <p:cNvPr id="9" name="Curved Right Arrow 8"/>
          <p:cNvSpPr/>
          <p:nvPr/>
        </p:nvSpPr>
        <p:spPr bwMode="auto">
          <a:xfrm rot="5240683">
            <a:off x="2586709" y="324570"/>
            <a:ext cx="554441" cy="2032465"/>
          </a:xfrm>
          <a:prstGeom prst="curvedRightArrow">
            <a:avLst/>
          </a:prstGeom>
          <a:solidFill>
            <a:schemeClr val="tx1"/>
          </a:solidFill>
          <a:ln w="9525" algn="ctr">
            <a:solidFill>
              <a:schemeClr val="tx1"/>
            </a:solidFill>
            <a:round/>
            <a:headEnd/>
            <a:tailEnd/>
          </a:ln>
        </p:spPr>
        <p:txBody>
          <a:bodyPr rtlCol="0" anchor="ctr"/>
          <a:lstStyle/>
          <a:p>
            <a:pPr algn="ctr" defTabSz="4362450"/>
            <a:endParaRPr lang="en-US" sz="3500" b="1">
              <a:solidFill>
                <a:schemeClr val="bg1"/>
              </a:solidFill>
              <a:effectLst>
                <a:outerShdw blurRad="38100" dist="38100" dir="2700000" algn="tl">
                  <a:srgbClr val="000000"/>
                </a:outerShdw>
              </a:effectLst>
              <a:latin typeface="Helvetica" pitchFamily="34" charset="0"/>
            </a:endParaRPr>
          </a:p>
        </p:txBody>
      </p:sp>
      <p:sp>
        <p:nvSpPr>
          <p:cNvPr id="10" name="TextBox 29"/>
          <p:cNvSpPr txBox="1">
            <a:spLocks noChangeArrowheads="1"/>
          </p:cNvSpPr>
          <p:nvPr/>
        </p:nvSpPr>
        <p:spPr bwMode="auto">
          <a:xfrm>
            <a:off x="2790010" y="1563804"/>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Parasite-derived peptide</a:t>
            </a:r>
            <a:endParaRPr lang="en-CA" sz="2000" dirty="0">
              <a:latin typeface="+mj-lt"/>
            </a:endParaRPr>
          </a:p>
        </p:txBody>
      </p:sp>
      <p:cxnSp>
        <p:nvCxnSpPr>
          <p:cNvPr id="11" name="Straight Arrow Connector 10"/>
          <p:cNvCxnSpPr/>
          <p:nvPr/>
        </p:nvCxnSpPr>
        <p:spPr bwMode="auto">
          <a:xfrm flipH="1" flipV="1">
            <a:off x="2177565" y="2260057"/>
            <a:ext cx="1410320" cy="93088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2" name="TextBox 29"/>
          <p:cNvSpPr txBox="1">
            <a:spLocks noChangeArrowheads="1"/>
          </p:cNvSpPr>
          <p:nvPr/>
        </p:nvSpPr>
        <p:spPr bwMode="auto">
          <a:xfrm>
            <a:off x="3063370" y="3290342"/>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Peptide binding region (PBR)</a:t>
            </a:r>
            <a:endParaRPr lang="en-CA" sz="2000" dirty="0">
              <a:latin typeface="+mj-lt"/>
            </a:endParaRPr>
          </a:p>
        </p:txBody>
      </p:sp>
    </p:spTree>
    <p:extLst>
      <p:ext uri="{BB962C8B-B14F-4D97-AF65-F5344CB8AC3E}">
        <p14:creationId xmlns:p14="http://schemas.microsoft.com/office/powerpoint/2010/main" xmlns="" val="294750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5"/>
            <a:ext cx="12192000" cy="1325563"/>
          </a:xfrm>
        </p:spPr>
        <p:txBody>
          <a:bodyPr/>
          <a:lstStyle/>
          <a:p>
            <a:pPr algn="ctr"/>
            <a:r>
              <a:rPr lang="en-US" dirty="0">
                <a:solidFill>
                  <a:srgbClr val="0070C0"/>
                </a:solidFill>
                <a:latin typeface="+mn-lt"/>
              </a:rPr>
              <a:t>Major </a:t>
            </a:r>
            <a:r>
              <a:rPr lang="en-US" dirty="0" smtClean="0">
                <a:solidFill>
                  <a:srgbClr val="0070C0"/>
                </a:solidFill>
                <a:latin typeface="+mn-lt"/>
              </a:rPr>
              <a:t>Histocompatibility Complex (MHC)</a:t>
            </a:r>
            <a:endParaRPr lang="en-US" dirty="0">
              <a:solidFill>
                <a:srgbClr val="0070C0"/>
              </a:solidFill>
              <a:latin typeface="+mn-lt"/>
            </a:endParaRPr>
          </a:p>
        </p:txBody>
      </p:sp>
      <p:sp>
        <p:nvSpPr>
          <p:cNvPr id="7" name="Rectangle 6"/>
          <p:cNvSpPr/>
          <p:nvPr/>
        </p:nvSpPr>
        <p:spPr>
          <a:xfrm>
            <a:off x="6257616" y="1120071"/>
            <a:ext cx="5542230" cy="5410712"/>
          </a:xfrm>
          <a:prstGeom prst="rect">
            <a:avLst/>
          </a:prstGeom>
        </p:spPr>
        <p:txBody>
          <a:bodyPr wrap="square">
            <a:spAutoFit/>
          </a:bodyPr>
          <a:lstStyle/>
          <a:p>
            <a:pPr eaLnBrk="0" hangingPunct="0">
              <a:spcBef>
                <a:spcPct val="20000"/>
              </a:spcBef>
            </a:pPr>
            <a:r>
              <a:rPr lang="en-US" sz="3200" kern="0" dirty="0" smtClean="0">
                <a:latin typeface="Calibri" pitchFamily="34" charset="0"/>
              </a:rPr>
              <a:t>MHC molecules recognize </a:t>
            </a:r>
            <a:r>
              <a:rPr lang="en-US" sz="3200" kern="0" dirty="0">
                <a:latin typeface="Calibri" pitchFamily="34" charset="0"/>
              </a:rPr>
              <a:t>and ultimately </a:t>
            </a:r>
            <a:r>
              <a:rPr lang="en-US" sz="3200" kern="0" dirty="0" smtClean="0">
                <a:latin typeface="Calibri" pitchFamily="34" charset="0"/>
              </a:rPr>
              <a:t>initiate the immune </a:t>
            </a:r>
            <a:r>
              <a:rPr lang="en-US" sz="3200" kern="0" dirty="0">
                <a:latin typeface="Calibri" pitchFamily="34" charset="0"/>
              </a:rPr>
              <a:t>response </a:t>
            </a:r>
            <a:r>
              <a:rPr lang="en-US" sz="3200" kern="0" dirty="0" smtClean="0">
                <a:latin typeface="Calibri" pitchFamily="34" charset="0"/>
              </a:rPr>
              <a:t>against infectious agents e.g. parasites</a:t>
            </a:r>
            <a:endParaRPr lang="en-US" sz="3200" kern="0" dirty="0">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a:p>
            <a:pPr lvl="0" eaLnBrk="0" fontAlgn="base" hangingPunct="0">
              <a:spcBef>
                <a:spcPct val="20000"/>
              </a:spcBef>
              <a:spcAft>
                <a:spcPct val="0"/>
              </a:spcAft>
              <a:defRPr/>
            </a:pPr>
            <a:r>
              <a:rPr lang="en-US" sz="3200" kern="0" dirty="0">
                <a:latin typeface="Calibri" pitchFamily="34" charset="0"/>
              </a:rPr>
              <a:t>Highly </a:t>
            </a:r>
            <a:r>
              <a:rPr lang="en-US" sz="3200" kern="0" dirty="0" smtClean="0">
                <a:latin typeface="Calibri" pitchFamily="34" charset="0"/>
              </a:rPr>
              <a:t>diverse </a:t>
            </a:r>
            <a:r>
              <a:rPr lang="en-US" sz="3200" kern="0" dirty="0">
                <a:latin typeface="Calibri" pitchFamily="34" charset="0"/>
              </a:rPr>
              <a:t>genes encode </a:t>
            </a:r>
            <a:r>
              <a:rPr lang="en-US" sz="3200" kern="0" dirty="0" smtClean="0">
                <a:latin typeface="Calibri" pitchFamily="34" charset="0"/>
              </a:rPr>
              <a:t>the PBR of MHC </a:t>
            </a:r>
            <a:r>
              <a:rPr lang="en-US" sz="3200" kern="0" dirty="0">
                <a:latin typeface="Calibri" pitchFamily="34" charset="0"/>
              </a:rPr>
              <a:t>molecules</a:t>
            </a: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a:p>
            <a:pPr lvl="0" eaLnBrk="0" fontAlgn="base" hangingPunct="0">
              <a:spcBef>
                <a:spcPct val="20000"/>
              </a:spcBef>
              <a:spcAft>
                <a:spcPct val="0"/>
              </a:spcAft>
              <a:defRPr/>
            </a:pPr>
            <a:r>
              <a:rPr lang="en-US" sz="3200" kern="0" dirty="0" smtClean="0">
                <a:latin typeface="Calibri" pitchFamily="34" charset="0"/>
              </a:rPr>
              <a:t>PBR diversity = increased ability to recognize parasites</a:t>
            </a:r>
            <a:endParaRPr lang="en-US" sz="3200" kern="0" dirty="0">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4308" y="1309113"/>
            <a:ext cx="2915926" cy="5394198"/>
          </a:xfrm>
          <a:prstGeom prst="rect">
            <a:avLst/>
          </a:prstGeom>
        </p:spPr>
      </p:pic>
      <p:sp>
        <p:nvSpPr>
          <p:cNvPr id="9" name="Curved Right Arrow 8"/>
          <p:cNvSpPr/>
          <p:nvPr/>
        </p:nvSpPr>
        <p:spPr bwMode="auto">
          <a:xfrm rot="5240683">
            <a:off x="2586709" y="324570"/>
            <a:ext cx="554441" cy="2032465"/>
          </a:xfrm>
          <a:prstGeom prst="curvedRightArrow">
            <a:avLst/>
          </a:prstGeom>
          <a:solidFill>
            <a:schemeClr val="tx1"/>
          </a:solidFill>
          <a:ln w="9525" algn="ctr">
            <a:solidFill>
              <a:schemeClr val="tx1"/>
            </a:solidFill>
            <a:round/>
            <a:headEnd/>
            <a:tailEnd/>
          </a:ln>
        </p:spPr>
        <p:txBody>
          <a:bodyPr rtlCol="0" anchor="ctr"/>
          <a:lstStyle/>
          <a:p>
            <a:pPr algn="ctr" defTabSz="4362450"/>
            <a:endParaRPr lang="en-US" sz="3500" b="1">
              <a:solidFill>
                <a:schemeClr val="bg1"/>
              </a:solidFill>
              <a:effectLst>
                <a:outerShdw blurRad="38100" dist="38100" dir="2700000" algn="tl">
                  <a:srgbClr val="000000"/>
                </a:outerShdw>
              </a:effectLst>
              <a:latin typeface="Helvetica" pitchFamily="34" charset="0"/>
            </a:endParaRPr>
          </a:p>
        </p:txBody>
      </p:sp>
      <p:sp>
        <p:nvSpPr>
          <p:cNvPr id="10" name="TextBox 29"/>
          <p:cNvSpPr txBox="1">
            <a:spLocks noChangeArrowheads="1"/>
          </p:cNvSpPr>
          <p:nvPr/>
        </p:nvSpPr>
        <p:spPr bwMode="auto">
          <a:xfrm>
            <a:off x="2790010" y="1563804"/>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Parasite-derived peptide</a:t>
            </a:r>
            <a:endParaRPr lang="en-CA" sz="2000" dirty="0">
              <a:latin typeface="+mj-lt"/>
            </a:endParaRPr>
          </a:p>
        </p:txBody>
      </p:sp>
      <p:cxnSp>
        <p:nvCxnSpPr>
          <p:cNvPr id="11" name="Straight Arrow Connector 10"/>
          <p:cNvCxnSpPr/>
          <p:nvPr/>
        </p:nvCxnSpPr>
        <p:spPr bwMode="auto">
          <a:xfrm flipH="1" flipV="1">
            <a:off x="2177565" y="2260057"/>
            <a:ext cx="1410320" cy="93088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2" name="TextBox 29"/>
          <p:cNvSpPr txBox="1">
            <a:spLocks noChangeArrowheads="1"/>
          </p:cNvSpPr>
          <p:nvPr/>
        </p:nvSpPr>
        <p:spPr bwMode="auto">
          <a:xfrm>
            <a:off x="3063370" y="3290342"/>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Peptide binding region (PBR)</a:t>
            </a:r>
            <a:endParaRPr lang="en-CA" sz="2000" dirty="0">
              <a:latin typeface="+mj-l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0835" y="1218346"/>
            <a:ext cx="6226842" cy="4670130"/>
          </a:xfrm>
          <a:prstGeom prst="rect">
            <a:avLst/>
          </a:prstGeom>
        </p:spPr>
      </p:pic>
    </p:spTree>
    <p:extLst>
      <p:ext uri="{BB962C8B-B14F-4D97-AF65-F5344CB8AC3E}">
        <p14:creationId xmlns:p14="http://schemas.microsoft.com/office/powerpoint/2010/main" xmlns="" val="410589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5"/>
            <a:ext cx="12192000" cy="1325563"/>
          </a:xfrm>
        </p:spPr>
        <p:txBody>
          <a:bodyPr/>
          <a:lstStyle/>
          <a:p>
            <a:pPr algn="ctr"/>
            <a:r>
              <a:rPr lang="en-US" dirty="0" smtClean="0">
                <a:solidFill>
                  <a:srgbClr val="0070C0"/>
                </a:solidFill>
                <a:latin typeface="+mn-lt"/>
              </a:rPr>
              <a:t>MHC </a:t>
            </a:r>
            <a:r>
              <a:rPr lang="en-US" dirty="0">
                <a:solidFill>
                  <a:srgbClr val="0070C0"/>
                </a:solidFill>
                <a:latin typeface="+mn-lt"/>
              </a:rPr>
              <a:t>i</a:t>
            </a:r>
            <a:r>
              <a:rPr lang="en-US" dirty="0" smtClean="0">
                <a:solidFill>
                  <a:srgbClr val="0070C0"/>
                </a:solidFill>
                <a:latin typeface="+mn-lt"/>
              </a:rPr>
              <a:t>mmunity </a:t>
            </a:r>
            <a:r>
              <a:rPr lang="en-US" dirty="0" smtClean="0">
                <a:solidFill>
                  <a:srgbClr val="0070C0"/>
                </a:solidFill>
                <a:latin typeface="+mn-lt"/>
              </a:rPr>
              <a:t>gene</a:t>
            </a:r>
            <a:endParaRPr lang="en-US" dirty="0">
              <a:solidFill>
                <a:srgbClr val="0070C0"/>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4789" y="1700235"/>
            <a:ext cx="2595870" cy="4802124"/>
          </a:xfrm>
          <a:prstGeom prst="rect">
            <a:avLst/>
          </a:prstGeom>
        </p:spPr>
      </p:pic>
      <p:cxnSp>
        <p:nvCxnSpPr>
          <p:cNvPr id="11" name="Straight Arrow Connector 10"/>
          <p:cNvCxnSpPr/>
          <p:nvPr/>
        </p:nvCxnSpPr>
        <p:spPr bwMode="auto">
          <a:xfrm flipH="1">
            <a:off x="2706249" y="1742065"/>
            <a:ext cx="1228396" cy="770797"/>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2" name="TextBox 29"/>
          <p:cNvSpPr txBox="1">
            <a:spLocks noChangeArrowheads="1"/>
          </p:cNvSpPr>
          <p:nvPr/>
        </p:nvSpPr>
        <p:spPr bwMode="auto">
          <a:xfrm>
            <a:off x="3833041" y="1336888"/>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Peptide binding region (PBR)</a:t>
            </a:r>
            <a:endParaRPr lang="en-CA" sz="2000" dirty="0">
              <a:latin typeface="+mj-lt"/>
            </a:endParaRPr>
          </a:p>
        </p:txBody>
      </p:sp>
      <p:sp>
        <p:nvSpPr>
          <p:cNvPr id="9" name="Rectangle 8"/>
          <p:cNvSpPr/>
          <p:nvPr/>
        </p:nvSpPr>
        <p:spPr>
          <a:xfrm>
            <a:off x="6760902" y="1584044"/>
            <a:ext cx="5178176" cy="5273956"/>
          </a:xfrm>
          <a:prstGeom prst="rect">
            <a:avLst/>
          </a:prstGeom>
        </p:spPr>
        <p:txBody>
          <a:bodyPr wrap="square">
            <a:normAutofit lnSpcReduction="10000"/>
          </a:bodyPr>
          <a:lstStyle/>
          <a:p>
            <a:pPr eaLnBrk="0" hangingPunct="0">
              <a:spcBef>
                <a:spcPct val="20000"/>
              </a:spcBef>
            </a:pPr>
            <a:r>
              <a:rPr lang="en-US" sz="3200" kern="0" dirty="0" smtClean="0">
                <a:latin typeface="Calibri" pitchFamily="34" charset="0"/>
              </a:rPr>
              <a:t>“Next generation” sequencing of MHC PBR </a:t>
            </a:r>
            <a:r>
              <a:rPr lang="en-US" sz="3200" kern="0" dirty="0" smtClean="0">
                <a:latin typeface="Calibri" pitchFamily="34" charset="0"/>
              </a:rPr>
              <a:t>gene in </a:t>
            </a:r>
            <a:r>
              <a:rPr lang="en-US" sz="3200" kern="0" dirty="0" smtClean="0">
                <a:latin typeface="Calibri" pitchFamily="34" charset="0"/>
              </a:rPr>
              <a:t>reintroduced salmon, South Santiam River 2008 &amp; 2009</a:t>
            </a:r>
          </a:p>
          <a:p>
            <a:pPr marL="514350" indent="-514350" eaLnBrk="0" hangingPunct="0">
              <a:spcBef>
                <a:spcPct val="20000"/>
              </a:spcBef>
              <a:buFont typeface="Arial" pitchFamily="34" charset="0"/>
              <a:buChar char="•"/>
            </a:pPr>
            <a:endParaRPr lang="en-US" sz="3200" kern="0" dirty="0" smtClean="0">
              <a:latin typeface="Calibri" pitchFamily="34" charset="0"/>
            </a:endParaRPr>
          </a:p>
          <a:p>
            <a:pPr eaLnBrk="0" hangingPunct="0">
              <a:spcBef>
                <a:spcPct val="20000"/>
              </a:spcBef>
            </a:pPr>
            <a:r>
              <a:rPr lang="en-US" sz="3200" kern="0" dirty="0" smtClean="0">
                <a:latin typeface="Calibri" pitchFamily="34" charset="0"/>
              </a:rPr>
              <a:t>Currently </a:t>
            </a:r>
            <a:r>
              <a:rPr lang="en-US" sz="3200" kern="0" dirty="0">
                <a:latin typeface="Calibri" pitchFamily="34" charset="0"/>
              </a:rPr>
              <a:t>working with 15GB DNA sequence data</a:t>
            </a:r>
          </a:p>
          <a:p>
            <a:pPr marL="514350" indent="-514350" eaLnBrk="0" hangingPunct="0">
              <a:spcBef>
                <a:spcPct val="20000"/>
              </a:spcBef>
              <a:buFont typeface="Arial" pitchFamily="34" charset="0"/>
              <a:buChar char="•"/>
            </a:pPr>
            <a:endParaRPr lang="en-US" sz="3200" kern="0" dirty="0">
              <a:solidFill>
                <a:schemeClr val="bg1"/>
              </a:solidFill>
              <a:latin typeface="Calibri" pitchFamily="34" charset="0"/>
            </a:endParaRPr>
          </a:p>
          <a:p>
            <a:pPr eaLnBrk="0" hangingPunct="0">
              <a:spcBef>
                <a:spcPct val="20000"/>
              </a:spcBef>
            </a:pPr>
            <a:r>
              <a:rPr lang="en-US" sz="3200" kern="0" dirty="0">
                <a:latin typeface="Calibri" pitchFamily="34" charset="0"/>
              </a:rPr>
              <a:t>MHC </a:t>
            </a:r>
            <a:r>
              <a:rPr lang="en-US" sz="3200" kern="0" dirty="0" smtClean="0">
                <a:latin typeface="Calibri" pitchFamily="34" charset="0"/>
              </a:rPr>
              <a:t>genetic </a:t>
            </a:r>
            <a:r>
              <a:rPr lang="en-US" sz="3200" kern="0" dirty="0">
                <a:latin typeface="Calibri" pitchFamily="34" charset="0"/>
              </a:rPr>
              <a:t>diversity and links to </a:t>
            </a:r>
            <a:r>
              <a:rPr lang="en-US" sz="3200" kern="0" dirty="0" smtClean="0">
                <a:latin typeface="Calibri" pitchFamily="34" charset="0"/>
              </a:rPr>
              <a:t>fitness</a:t>
            </a:r>
            <a:endParaRPr lang="en-US" sz="3200" kern="0" dirty="0">
              <a:solidFill>
                <a:schemeClr val="bg1"/>
              </a:solidFill>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smtClean="0">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p:txBody>
      </p:sp>
    </p:spTree>
    <p:extLst>
      <p:ext uri="{BB962C8B-B14F-4D97-AF65-F5344CB8AC3E}">
        <p14:creationId xmlns:p14="http://schemas.microsoft.com/office/powerpoint/2010/main" xmlns="" val="364354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25"/>
            <a:ext cx="12192000" cy="1325563"/>
          </a:xfrm>
        </p:spPr>
        <p:txBody>
          <a:bodyPr/>
          <a:lstStyle/>
          <a:p>
            <a:pPr algn="ctr"/>
            <a:r>
              <a:rPr lang="en-US" dirty="0" smtClean="0">
                <a:solidFill>
                  <a:srgbClr val="0070C0"/>
                </a:solidFill>
                <a:latin typeface="+mn-lt"/>
              </a:rPr>
              <a:t>MHC immunity </a:t>
            </a:r>
            <a:r>
              <a:rPr lang="en-US" dirty="0">
                <a:solidFill>
                  <a:srgbClr val="0070C0"/>
                </a:solidFill>
                <a:latin typeface="+mn-lt"/>
              </a:rPr>
              <a:t>g</a:t>
            </a:r>
            <a:r>
              <a:rPr lang="en-US" dirty="0" smtClean="0">
                <a:solidFill>
                  <a:srgbClr val="0070C0"/>
                </a:solidFill>
                <a:latin typeface="+mn-lt"/>
              </a:rPr>
              <a:t>enes</a:t>
            </a:r>
            <a:endParaRPr lang="en-US" dirty="0">
              <a:solidFill>
                <a:srgbClr val="0070C0"/>
              </a:solidFill>
              <a:latin typeface="+mn-lt"/>
            </a:endParaRPr>
          </a:p>
        </p:txBody>
      </p:sp>
      <p:sp>
        <p:nvSpPr>
          <p:cNvPr id="7" name="Rectangle 6"/>
          <p:cNvSpPr/>
          <p:nvPr/>
        </p:nvSpPr>
        <p:spPr>
          <a:xfrm>
            <a:off x="6760902" y="1584044"/>
            <a:ext cx="5178176" cy="5273956"/>
          </a:xfrm>
          <a:prstGeom prst="rect">
            <a:avLst/>
          </a:prstGeom>
        </p:spPr>
        <p:txBody>
          <a:bodyPr wrap="square">
            <a:normAutofit lnSpcReduction="10000"/>
          </a:bodyPr>
          <a:lstStyle/>
          <a:p>
            <a:pPr eaLnBrk="0" hangingPunct="0">
              <a:spcBef>
                <a:spcPct val="20000"/>
              </a:spcBef>
            </a:pPr>
            <a:r>
              <a:rPr lang="en-US" sz="3200" kern="0" dirty="0" smtClean="0">
                <a:latin typeface="Calibri" pitchFamily="34" charset="0"/>
              </a:rPr>
              <a:t>“Next generation” sequencing of MHC </a:t>
            </a:r>
            <a:r>
              <a:rPr lang="en-US" sz="3200" kern="0" dirty="0" smtClean="0">
                <a:latin typeface="Calibri" pitchFamily="34" charset="0"/>
              </a:rPr>
              <a:t>PBR gene in reintroduced </a:t>
            </a:r>
            <a:r>
              <a:rPr lang="en-US" sz="3200" kern="0" dirty="0" smtClean="0">
                <a:latin typeface="Calibri" pitchFamily="34" charset="0"/>
              </a:rPr>
              <a:t>salmon, South Santiam River 2008 &amp; 2009</a:t>
            </a:r>
          </a:p>
          <a:p>
            <a:pPr marL="514350" indent="-514350" eaLnBrk="0" hangingPunct="0">
              <a:spcBef>
                <a:spcPct val="20000"/>
              </a:spcBef>
              <a:buFont typeface="Arial" pitchFamily="34" charset="0"/>
              <a:buChar char="•"/>
            </a:pPr>
            <a:endParaRPr lang="en-US" sz="3200" kern="0" dirty="0" smtClean="0">
              <a:latin typeface="Calibri" pitchFamily="34" charset="0"/>
            </a:endParaRPr>
          </a:p>
          <a:p>
            <a:pPr eaLnBrk="0" hangingPunct="0">
              <a:spcBef>
                <a:spcPct val="20000"/>
              </a:spcBef>
            </a:pPr>
            <a:r>
              <a:rPr lang="en-US" sz="3200" kern="0" dirty="0" smtClean="0">
                <a:latin typeface="Calibri" pitchFamily="34" charset="0"/>
              </a:rPr>
              <a:t>Currently </a:t>
            </a:r>
            <a:r>
              <a:rPr lang="en-US" sz="3200" kern="0" dirty="0">
                <a:latin typeface="Calibri" pitchFamily="34" charset="0"/>
              </a:rPr>
              <a:t>working with 15GB DNA sequence data</a:t>
            </a:r>
          </a:p>
          <a:p>
            <a:pPr marL="514350" indent="-514350" eaLnBrk="0" hangingPunct="0">
              <a:spcBef>
                <a:spcPct val="20000"/>
              </a:spcBef>
              <a:buFont typeface="Arial" pitchFamily="34" charset="0"/>
              <a:buChar char="•"/>
            </a:pPr>
            <a:endParaRPr lang="en-US" sz="3200" kern="0" dirty="0">
              <a:solidFill>
                <a:schemeClr val="bg1"/>
              </a:solidFill>
              <a:latin typeface="Calibri" pitchFamily="34" charset="0"/>
            </a:endParaRPr>
          </a:p>
          <a:p>
            <a:pPr eaLnBrk="0" hangingPunct="0">
              <a:spcBef>
                <a:spcPct val="20000"/>
              </a:spcBef>
            </a:pPr>
            <a:r>
              <a:rPr lang="en-US" sz="3200" kern="0" dirty="0">
                <a:latin typeface="Calibri" pitchFamily="34" charset="0"/>
              </a:rPr>
              <a:t>MHC </a:t>
            </a:r>
            <a:r>
              <a:rPr lang="en-US" sz="3200" kern="0" dirty="0" smtClean="0">
                <a:latin typeface="Calibri" pitchFamily="34" charset="0"/>
              </a:rPr>
              <a:t>genetic </a:t>
            </a:r>
            <a:r>
              <a:rPr lang="en-US" sz="3200" kern="0" dirty="0">
                <a:latin typeface="Calibri" pitchFamily="34" charset="0"/>
              </a:rPr>
              <a:t>diversity and links to </a:t>
            </a:r>
            <a:r>
              <a:rPr lang="en-US" sz="3200" kern="0" dirty="0" smtClean="0">
                <a:latin typeface="Calibri" pitchFamily="34" charset="0"/>
              </a:rPr>
              <a:t>fitness</a:t>
            </a:r>
            <a:endParaRPr lang="en-US" sz="3200" kern="0" dirty="0">
              <a:solidFill>
                <a:schemeClr val="bg1"/>
              </a:solidFill>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smtClean="0">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4789" y="1700235"/>
            <a:ext cx="2595870" cy="4802124"/>
          </a:xfrm>
          <a:prstGeom prst="rect">
            <a:avLst/>
          </a:prstGeom>
        </p:spPr>
      </p:pic>
      <p:cxnSp>
        <p:nvCxnSpPr>
          <p:cNvPr id="11" name="Straight Arrow Connector 10"/>
          <p:cNvCxnSpPr/>
          <p:nvPr/>
        </p:nvCxnSpPr>
        <p:spPr bwMode="auto">
          <a:xfrm flipH="1">
            <a:off x="2706249" y="1742065"/>
            <a:ext cx="1228396" cy="770797"/>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2" name="TextBox 29"/>
          <p:cNvSpPr txBox="1">
            <a:spLocks noChangeArrowheads="1"/>
          </p:cNvSpPr>
          <p:nvPr/>
        </p:nvSpPr>
        <p:spPr bwMode="auto">
          <a:xfrm>
            <a:off x="3833041" y="1336888"/>
            <a:ext cx="2674939" cy="707886"/>
          </a:xfrm>
          <a:prstGeom prst="rect">
            <a:avLst/>
          </a:prstGeom>
          <a:noFill/>
          <a:ln w="9525">
            <a:noFill/>
            <a:miter lim="800000"/>
            <a:headEnd/>
            <a:tailEnd/>
          </a:ln>
        </p:spPr>
        <p:txBody>
          <a:bodyPr wrap="square">
            <a:spAutoFit/>
          </a:bodyPr>
          <a:lstStyle/>
          <a:p>
            <a:pPr algn="ctr">
              <a:spcBef>
                <a:spcPts val="600"/>
              </a:spcBef>
              <a:spcAft>
                <a:spcPts val="600"/>
              </a:spcAft>
            </a:pPr>
            <a:r>
              <a:rPr lang="en-CA" sz="2000" b="1" dirty="0" smtClean="0">
                <a:latin typeface="+mj-lt"/>
              </a:rPr>
              <a:t>Peptide binding region (PBR)</a:t>
            </a:r>
            <a:endParaRPr lang="en-CA" sz="2000" dirty="0">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6020" y="1726300"/>
            <a:ext cx="6325139" cy="4737562"/>
          </a:xfrm>
          <a:prstGeom prst="rect">
            <a:avLst/>
          </a:prstGeom>
        </p:spPr>
      </p:pic>
    </p:spTree>
    <p:extLst>
      <p:ext uri="{BB962C8B-B14F-4D97-AF65-F5344CB8AC3E}">
        <p14:creationId xmlns:p14="http://schemas.microsoft.com/office/powerpoint/2010/main" xmlns="" val="304075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solidFill>
                  <a:srgbClr val="0070C0"/>
                </a:solidFill>
                <a:latin typeface="+mn-lt"/>
              </a:rPr>
              <a:t>Summary and implications</a:t>
            </a:r>
            <a:endParaRPr lang="en-US" dirty="0">
              <a:solidFill>
                <a:srgbClr val="0070C0"/>
              </a:solidFill>
              <a:latin typeface="+mn-lt"/>
            </a:endParaRPr>
          </a:p>
        </p:txBody>
      </p:sp>
      <p:sp>
        <p:nvSpPr>
          <p:cNvPr id="3" name="Content Placeholder 2"/>
          <p:cNvSpPr>
            <a:spLocks noGrp="1"/>
          </p:cNvSpPr>
          <p:nvPr>
            <p:ph idx="1"/>
          </p:nvPr>
        </p:nvSpPr>
        <p:spPr>
          <a:xfrm>
            <a:off x="493160" y="1325563"/>
            <a:ext cx="11250202" cy="4931399"/>
          </a:xfrm>
        </p:spPr>
        <p:txBody>
          <a:bodyPr>
            <a:normAutofit fontScale="92500" lnSpcReduction="10000"/>
          </a:bodyPr>
          <a:lstStyle/>
          <a:p>
            <a:pPr marL="0" indent="0">
              <a:buNone/>
            </a:pPr>
            <a:r>
              <a:rPr lang="en-US" sz="3200" dirty="0" smtClean="0"/>
              <a:t>Genetic diversity is required for </a:t>
            </a:r>
            <a:r>
              <a:rPr lang="en-US" sz="3200" dirty="0" smtClean="0"/>
              <a:t>adaptation</a:t>
            </a:r>
            <a:endParaRPr lang="en-US" sz="3200" dirty="0" smtClean="0"/>
          </a:p>
          <a:p>
            <a:endParaRPr lang="en-US" sz="3200" dirty="0"/>
          </a:p>
          <a:p>
            <a:pPr marL="0" indent="0">
              <a:buNone/>
            </a:pPr>
            <a:r>
              <a:rPr lang="en-US" sz="3200" dirty="0" smtClean="0"/>
              <a:t>Reintroduced </a:t>
            </a:r>
            <a:r>
              <a:rPr lang="en-US" sz="3200" dirty="0" smtClean="0"/>
              <a:t>spring </a:t>
            </a:r>
            <a:r>
              <a:rPr lang="en-US" sz="3200" dirty="0" smtClean="0"/>
              <a:t>Chinook salmon are diverse at genes linked to migration timing</a:t>
            </a:r>
          </a:p>
          <a:p>
            <a:endParaRPr lang="en-US" sz="3200" dirty="0"/>
          </a:p>
          <a:p>
            <a:pPr marL="0" indent="0">
              <a:buNone/>
            </a:pPr>
            <a:r>
              <a:rPr lang="en-US" sz="3200" dirty="0" smtClean="0"/>
              <a:t>Reintroduced </a:t>
            </a:r>
            <a:r>
              <a:rPr lang="en-US" sz="3200" dirty="0" smtClean="0"/>
              <a:t>populations </a:t>
            </a:r>
            <a:r>
              <a:rPr lang="en-US" sz="3200" dirty="0" smtClean="0"/>
              <a:t>may be </a:t>
            </a:r>
            <a:r>
              <a:rPr lang="en-US" sz="3200" dirty="0"/>
              <a:t>capable of an </a:t>
            </a:r>
            <a:r>
              <a:rPr lang="en-US" sz="3200" dirty="0" smtClean="0"/>
              <a:t>adaptive </a:t>
            </a:r>
            <a:r>
              <a:rPr lang="en-US" sz="3200" dirty="0"/>
              <a:t>response to ecological shifts that alter </a:t>
            </a:r>
            <a:r>
              <a:rPr lang="en-US" sz="3200" dirty="0" smtClean="0"/>
              <a:t>relationships between migration timing and fitness</a:t>
            </a:r>
          </a:p>
          <a:p>
            <a:endParaRPr lang="en-US" sz="3200" dirty="0"/>
          </a:p>
          <a:p>
            <a:pPr marL="0" indent="0">
              <a:buNone/>
            </a:pPr>
            <a:r>
              <a:rPr lang="en-US" sz="3200" smtClean="0"/>
              <a:t>I</a:t>
            </a:r>
            <a:r>
              <a:rPr lang="en-US" sz="3200" smtClean="0"/>
              <a:t>mmunity gene </a:t>
            </a:r>
            <a:r>
              <a:rPr lang="en-US" sz="3200" dirty="0" smtClean="0"/>
              <a:t>being examined for diversity and associations with fitness of reintroduced salmon</a:t>
            </a:r>
            <a:endParaRPr lang="en-US" sz="3200" dirty="0"/>
          </a:p>
        </p:txBody>
      </p:sp>
    </p:spTree>
    <p:extLst>
      <p:ext uri="{BB962C8B-B14F-4D97-AF65-F5344CB8AC3E}">
        <p14:creationId xmlns:p14="http://schemas.microsoft.com/office/powerpoint/2010/main" xmlns="" val="3330061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pPr algn="ctr"/>
            <a:r>
              <a:rPr lang="en-US" dirty="0" smtClean="0">
                <a:solidFill>
                  <a:srgbClr val="0070C0"/>
                </a:solidFill>
                <a:latin typeface="+mn-lt"/>
              </a:rPr>
              <a:t>Acknowledgements</a:t>
            </a:r>
            <a:endParaRPr lang="en-US" dirty="0">
              <a:solidFill>
                <a:srgbClr val="0070C0"/>
              </a:solidFill>
              <a:latin typeface="+mn-lt"/>
            </a:endParaRPr>
          </a:p>
        </p:txBody>
      </p:sp>
      <p:sp>
        <p:nvSpPr>
          <p:cNvPr id="3" name="Content Placeholder 2"/>
          <p:cNvSpPr>
            <a:spLocks noGrp="1"/>
          </p:cNvSpPr>
          <p:nvPr>
            <p:ph idx="1"/>
          </p:nvPr>
        </p:nvSpPr>
        <p:spPr>
          <a:xfrm>
            <a:off x="6590923" y="1509431"/>
            <a:ext cx="5087917" cy="5025055"/>
          </a:xfrm>
        </p:spPr>
        <p:txBody>
          <a:bodyPr>
            <a:normAutofit/>
          </a:bodyPr>
          <a:lstStyle/>
          <a:p>
            <a:pPr marL="0" indent="0">
              <a:buNone/>
            </a:pPr>
            <a:r>
              <a:rPr lang="en-US" sz="3200" dirty="0" smtClean="0"/>
              <a:t>Dave Griffiths and U.S. ACE</a:t>
            </a:r>
          </a:p>
          <a:p>
            <a:endParaRPr lang="en-US" sz="3200" dirty="0"/>
          </a:p>
          <a:p>
            <a:pPr marL="0" indent="0">
              <a:buNone/>
            </a:pPr>
            <a:r>
              <a:rPr lang="en-US" sz="3200" dirty="0" smtClean="0"/>
              <a:t>Cameron Sharpe, ODFW</a:t>
            </a:r>
          </a:p>
          <a:p>
            <a:endParaRPr lang="en-US" sz="3200" dirty="0"/>
          </a:p>
          <a:p>
            <a:pPr marL="0" indent="0">
              <a:buNone/>
            </a:pPr>
            <a:r>
              <a:rPr lang="en-US" sz="3200" dirty="0" smtClean="0"/>
              <a:t>ODFW hatchery and field staff</a:t>
            </a:r>
          </a:p>
          <a:p>
            <a:endParaRPr lang="en-US" sz="3200" dirty="0"/>
          </a:p>
          <a:p>
            <a:pPr marL="0" indent="0">
              <a:buNone/>
            </a:pPr>
            <a:r>
              <a:rPr lang="en-US" sz="3200" dirty="0" smtClean="0"/>
              <a:t>Banks and O’Malley labs, HMSC</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715" y="4609038"/>
            <a:ext cx="2004882" cy="13937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00222" y="4326444"/>
            <a:ext cx="1501063" cy="19589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521" y="1406347"/>
            <a:ext cx="2914338" cy="223337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85502" y="1509431"/>
            <a:ext cx="2027207" cy="2027207"/>
          </a:xfrm>
          <a:prstGeom prst="rect">
            <a:avLst/>
          </a:prstGeom>
        </p:spPr>
      </p:pic>
    </p:spTree>
    <p:extLst>
      <p:ext uri="{BB962C8B-B14F-4D97-AF65-F5344CB8AC3E}">
        <p14:creationId xmlns:p14="http://schemas.microsoft.com/office/powerpoint/2010/main" xmlns="" val="75172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4" y="0"/>
            <a:ext cx="11887200" cy="1325563"/>
          </a:xfrm>
        </p:spPr>
        <p:txBody>
          <a:bodyPr/>
          <a:lstStyle/>
          <a:p>
            <a:pPr algn="ctr"/>
            <a:r>
              <a:rPr lang="en-US" dirty="0" smtClean="0">
                <a:solidFill>
                  <a:srgbClr val="0070C0"/>
                </a:solidFill>
                <a:latin typeface="+mn-lt"/>
              </a:rPr>
              <a:t>Functional genes </a:t>
            </a:r>
            <a:r>
              <a:rPr lang="en-US" dirty="0">
                <a:solidFill>
                  <a:srgbClr val="0070C0"/>
                </a:solidFill>
                <a:latin typeface="+mn-lt"/>
              </a:rPr>
              <a:t>i</a:t>
            </a:r>
            <a:r>
              <a:rPr lang="en-US" dirty="0" smtClean="0">
                <a:solidFill>
                  <a:srgbClr val="0070C0"/>
                </a:solidFill>
                <a:latin typeface="+mn-lt"/>
              </a:rPr>
              <a:t>nfluence phenotype</a:t>
            </a:r>
            <a:endParaRPr lang="en-US" dirty="0">
              <a:solidFill>
                <a:srgbClr val="0070C0"/>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45777" y="1720310"/>
            <a:ext cx="8862773" cy="4135960"/>
          </a:xfrm>
          <a:prstGeom prst="rect">
            <a:avLst/>
          </a:prstGeom>
        </p:spPr>
      </p:pic>
    </p:spTree>
    <p:extLst>
      <p:ext uri="{BB962C8B-B14F-4D97-AF65-F5344CB8AC3E}">
        <p14:creationId xmlns:p14="http://schemas.microsoft.com/office/powerpoint/2010/main" xmlns="" val="1605575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4" y="0"/>
            <a:ext cx="11887200" cy="1325563"/>
          </a:xfrm>
        </p:spPr>
        <p:txBody>
          <a:bodyPr/>
          <a:lstStyle/>
          <a:p>
            <a:pPr algn="ctr"/>
            <a:r>
              <a:rPr lang="en-US" dirty="0" smtClean="0">
                <a:solidFill>
                  <a:srgbClr val="0070C0"/>
                </a:solidFill>
                <a:latin typeface="+mn-lt"/>
              </a:rPr>
              <a:t>Functional genes </a:t>
            </a:r>
            <a:r>
              <a:rPr lang="en-US" dirty="0">
                <a:solidFill>
                  <a:srgbClr val="0070C0"/>
                </a:solidFill>
                <a:latin typeface="+mn-lt"/>
              </a:rPr>
              <a:t>i</a:t>
            </a:r>
            <a:r>
              <a:rPr lang="en-US" dirty="0" smtClean="0">
                <a:solidFill>
                  <a:srgbClr val="0070C0"/>
                </a:solidFill>
                <a:latin typeface="+mn-lt"/>
              </a:rPr>
              <a:t>nfluence phenotype</a:t>
            </a:r>
            <a:endParaRPr lang="en-US" dirty="0">
              <a:solidFill>
                <a:srgbClr val="0070C0"/>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45777" y="1720310"/>
            <a:ext cx="8862773" cy="41359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73241" y="1112322"/>
            <a:ext cx="7016476" cy="5253828"/>
          </a:xfrm>
          <a:prstGeom prst="rect">
            <a:avLst/>
          </a:prstGeom>
        </p:spPr>
      </p:pic>
      <p:sp>
        <p:nvSpPr>
          <p:cNvPr id="3" name="Down Arrow 2"/>
          <p:cNvSpPr/>
          <p:nvPr/>
        </p:nvSpPr>
        <p:spPr>
          <a:xfrm rot="3119419">
            <a:off x="8166007" y="730708"/>
            <a:ext cx="472611" cy="1284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21666" y="1493210"/>
            <a:ext cx="2621230" cy="707886"/>
          </a:xfrm>
          <a:prstGeom prst="rect">
            <a:avLst/>
          </a:prstGeom>
          <a:noFill/>
        </p:spPr>
        <p:txBody>
          <a:bodyPr wrap="none" rtlCol="0">
            <a:spAutoFit/>
          </a:bodyPr>
          <a:lstStyle/>
          <a:p>
            <a:r>
              <a:rPr lang="en-US" sz="4000" dirty="0">
                <a:solidFill>
                  <a:srgbClr val="0070C0"/>
                </a:solidFill>
              </a:rPr>
              <a:t>a</a:t>
            </a:r>
            <a:r>
              <a:rPr lang="en-US" sz="4000" dirty="0" smtClean="0">
                <a:solidFill>
                  <a:srgbClr val="0070C0"/>
                </a:solidFill>
              </a:rPr>
              <a:t>nd fitness!</a:t>
            </a:r>
            <a:endParaRPr lang="en-US" sz="4000" dirty="0">
              <a:solidFill>
                <a:srgbClr val="0070C0"/>
              </a:solidFill>
            </a:endParaRPr>
          </a:p>
        </p:txBody>
      </p:sp>
    </p:spTree>
    <p:extLst>
      <p:ext uri="{BB962C8B-B14F-4D97-AF65-F5344CB8AC3E}">
        <p14:creationId xmlns:p14="http://schemas.microsoft.com/office/powerpoint/2010/main" xmlns="" val="112975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362016" y="1541124"/>
            <a:ext cx="6449277" cy="5127499"/>
          </a:xfrm>
        </p:spPr>
        <p:txBody>
          <a:bodyPr>
            <a:normAutofit lnSpcReduction="10000"/>
          </a:bodyPr>
          <a:lstStyle/>
          <a:p>
            <a:pPr marL="0" indent="0">
              <a:buNone/>
            </a:pPr>
            <a:r>
              <a:rPr lang="en-US" sz="3200" dirty="0" smtClean="0"/>
              <a:t>Adaptation is a mechanism of </a:t>
            </a:r>
            <a:r>
              <a:rPr lang="en-US" sz="3200" i="1" dirty="0" smtClean="0">
                <a:solidFill>
                  <a:srgbClr val="0070C0"/>
                </a:solidFill>
              </a:rPr>
              <a:t>persistence </a:t>
            </a:r>
            <a:r>
              <a:rPr lang="en-US" sz="3200" dirty="0" smtClean="0"/>
              <a:t>in the face of novel or changing environments</a:t>
            </a:r>
            <a:endParaRPr lang="en-US" sz="3200" i="1" dirty="0" smtClean="0">
              <a:solidFill>
                <a:srgbClr val="0070C0"/>
              </a:solidFill>
            </a:endParaRPr>
          </a:p>
          <a:p>
            <a:pPr marL="0" indent="0">
              <a:buNone/>
            </a:pPr>
            <a:endParaRPr lang="en-US" sz="3200" dirty="0" smtClean="0"/>
          </a:p>
          <a:p>
            <a:pPr marL="0" indent="0">
              <a:buNone/>
            </a:pPr>
            <a:r>
              <a:rPr lang="en-US" sz="3200" dirty="0" smtClean="0"/>
              <a:t>Genetic </a:t>
            </a:r>
            <a:r>
              <a:rPr lang="en-US" sz="3200" dirty="0" smtClean="0"/>
              <a:t>diversity underlies adaptation and population </a:t>
            </a:r>
            <a:r>
              <a:rPr lang="en-US" sz="3200" dirty="0" smtClean="0"/>
              <a:t>persistence</a:t>
            </a:r>
          </a:p>
          <a:p>
            <a:pPr marL="0" indent="0">
              <a:buNone/>
            </a:pPr>
            <a:endParaRPr lang="en-US" sz="3200" dirty="0" smtClean="0"/>
          </a:p>
          <a:p>
            <a:pPr marL="0" indent="0">
              <a:buNone/>
            </a:pPr>
            <a:r>
              <a:rPr lang="en-US" sz="3200" dirty="0" smtClean="0"/>
              <a:t>Adaptation </a:t>
            </a:r>
            <a:r>
              <a:rPr lang="en-US" sz="3200" dirty="0" smtClean="0"/>
              <a:t>important for the long term success of population restoration efforts</a:t>
            </a:r>
          </a:p>
          <a:p>
            <a:pPr marL="0" indent="0">
              <a:buNone/>
            </a:pPr>
            <a:endParaRPr lang="en-US" sz="3200" dirty="0" smtClean="0"/>
          </a:p>
          <a:p>
            <a:pPr marL="0" indent="0">
              <a:buNone/>
            </a:pPr>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58346" y="929445"/>
            <a:ext cx="4768131" cy="4772712"/>
          </a:xfrm>
          <a:prstGeom prst="rect">
            <a:avLst/>
          </a:prstGeom>
        </p:spPr>
      </p:pic>
      <p:sp>
        <p:nvSpPr>
          <p:cNvPr id="8" name="TextBox 7"/>
          <p:cNvSpPr txBox="1"/>
          <p:nvPr/>
        </p:nvSpPr>
        <p:spPr>
          <a:xfrm>
            <a:off x="8815226" y="947992"/>
            <a:ext cx="1859622" cy="397927"/>
          </a:xfrm>
          <a:prstGeom prst="rect">
            <a:avLst/>
          </a:prstGeom>
          <a:solidFill>
            <a:schemeClr val="bg1"/>
          </a:solidFill>
        </p:spPr>
        <p:txBody>
          <a:bodyPr wrap="square" rtlCol="0">
            <a:spAutoFit/>
          </a:bodyPr>
          <a:lstStyle/>
          <a:p>
            <a:endParaRPr lang="en-US" dirty="0"/>
          </a:p>
        </p:txBody>
      </p:sp>
      <p:sp>
        <p:nvSpPr>
          <p:cNvPr id="9" name="Right Arrow 8"/>
          <p:cNvSpPr/>
          <p:nvPr/>
        </p:nvSpPr>
        <p:spPr>
          <a:xfrm>
            <a:off x="8607894" y="5598547"/>
            <a:ext cx="2280862" cy="46407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DIVERSITY</a:t>
            </a:r>
            <a:endParaRPr lang="en-US" dirty="0"/>
          </a:p>
        </p:txBody>
      </p:sp>
      <p:sp>
        <p:nvSpPr>
          <p:cNvPr id="11" name="TextBox 10"/>
          <p:cNvSpPr txBox="1"/>
          <p:nvPr/>
        </p:nvSpPr>
        <p:spPr>
          <a:xfrm rot="16200000">
            <a:off x="4597702" y="2689268"/>
            <a:ext cx="5257981" cy="397927"/>
          </a:xfrm>
          <a:prstGeom prst="rect">
            <a:avLst/>
          </a:prstGeom>
          <a:solidFill>
            <a:schemeClr val="bg1"/>
          </a:solidFill>
        </p:spPr>
        <p:txBody>
          <a:bodyPr wrap="square" rtlCol="0">
            <a:spAutoFit/>
          </a:bodyPr>
          <a:lstStyle/>
          <a:p>
            <a:endParaRPr lang="en-US" dirty="0"/>
          </a:p>
        </p:txBody>
      </p:sp>
      <p:sp>
        <p:nvSpPr>
          <p:cNvPr id="12" name="Right Arrow 11"/>
          <p:cNvSpPr/>
          <p:nvPr/>
        </p:nvSpPr>
        <p:spPr>
          <a:xfrm rot="16200000">
            <a:off x="5389427" y="2973503"/>
            <a:ext cx="3616499" cy="46407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(EXTINCTION)</a:t>
            </a:r>
            <a:endParaRPr lang="en-US" dirty="0"/>
          </a:p>
        </p:txBody>
      </p:sp>
      <p:sp>
        <p:nvSpPr>
          <p:cNvPr id="13"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mn-lt"/>
              </a:rPr>
              <a:t>Adaptation and genetic diversity</a:t>
            </a:r>
            <a:endParaRPr lang="en-US" sz="4800" dirty="0">
              <a:solidFill>
                <a:srgbClr val="0070C0"/>
              </a:solidFill>
              <a:latin typeface="+mn-lt"/>
            </a:endParaRPr>
          </a:p>
        </p:txBody>
      </p:sp>
      <p:sp>
        <p:nvSpPr>
          <p:cNvPr id="14" name="TextBox 13"/>
          <p:cNvSpPr txBox="1"/>
          <p:nvPr/>
        </p:nvSpPr>
        <p:spPr>
          <a:xfrm>
            <a:off x="9434412" y="6372361"/>
            <a:ext cx="2480872" cy="338554"/>
          </a:xfrm>
          <a:prstGeom prst="rect">
            <a:avLst/>
          </a:prstGeom>
          <a:noFill/>
        </p:spPr>
        <p:txBody>
          <a:bodyPr wrap="none" rtlCol="0">
            <a:spAutoFit/>
          </a:bodyPr>
          <a:lstStyle/>
          <a:p>
            <a:r>
              <a:rPr lang="en-US" sz="1600" dirty="0" err="1" smtClean="0"/>
              <a:t>Saccheri</a:t>
            </a:r>
            <a:r>
              <a:rPr lang="en-US" sz="1600" dirty="0" smtClean="0"/>
              <a:t> et el. 1998, Nature</a:t>
            </a:r>
            <a:endParaRPr lang="en-US" sz="1600" dirty="0"/>
          </a:p>
        </p:txBody>
      </p:sp>
      <p:sp>
        <p:nvSpPr>
          <p:cNvPr id="15" name="Oval 14"/>
          <p:cNvSpPr/>
          <p:nvPr/>
        </p:nvSpPr>
        <p:spPr>
          <a:xfrm>
            <a:off x="8250149" y="1654140"/>
            <a:ext cx="296101" cy="27740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70698" y="2979506"/>
            <a:ext cx="255004" cy="2313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794678" y="2506895"/>
            <a:ext cx="292011" cy="2654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546249" y="3662738"/>
            <a:ext cx="199115" cy="1862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107237" y="3287730"/>
            <a:ext cx="160055" cy="14066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156898" y="3865587"/>
            <a:ext cx="89846" cy="8507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156897" y="4387857"/>
            <a:ext cx="89847" cy="1019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0531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0" y="20548"/>
            <a:ext cx="6990418" cy="1325563"/>
          </a:xfrm>
        </p:spPr>
        <p:txBody>
          <a:bodyPr>
            <a:normAutofit fontScale="90000"/>
          </a:bodyPr>
          <a:lstStyle/>
          <a:p>
            <a:pPr algn="ctr"/>
            <a:r>
              <a:rPr lang="en-US" dirty="0" smtClean="0">
                <a:solidFill>
                  <a:srgbClr val="0070C0"/>
                </a:solidFill>
                <a:latin typeface="+mn-lt"/>
              </a:rPr>
              <a:t>Genetic monitoring </a:t>
            </a:r>
            <a:r>
              <a:rPr lang="en-US" dirty="0">
                <a:solidFill>
                  <a:srgbClr val="0070C0"/>
                </a:solidFill>
                <a:latin typeface="+mn-lt"/>
              </a:rPr>
              <a:t>of </a:t>
            </a:r>
            <a:r>
              <a:rPr lang="en-US" dirty="0" smtClean="0">
                <a:solidFill>
                  <a:srgbClr val="0070C0"/>
                </a:solidFill>
                <a:latin typeface="+mn-lt"/>
              </a:rPr>
              <a:t>Chinook salmon reintroductions</a:t>
            </a:r>
            <a:endParaRPr lang="en-US" dirty="0">
              <a:solidFill>
                <a:srgbClr val="0070C0"/>
              </a:solidFill>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8194" y="229589"/>
            <a:ext cx="4689005" cy="314554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98193" y="3467596"/>
            <a:ext cx="4689005" cy="3201028"/>
          </a:xfrm>
          <a:prstGeom prst="rect">
            <a:avLst/>
          </a:prstGeom>
        </p:spPr>
      </p:pic>
      <p:sp>
        <p:nvSpPr>
          <p:cNvPr id="8" name="Content Placeholder 3"/>
          <p:cNvSpPr>
            <a:spLocks noGrp="1"/>
          </p:cNvSpPr>
          <p:nvPr>
            <p:ph idx="1"/>
          </p:nvPr>
        </p:nvSpPr>
        <p:spPr>
          <a:xfrm>
            <a:off x="345661" y="1592494"/>
            <a:ext cx="6445557" cy="4900773"/>
          </a:xfrm>
        </p:spPr>
        <p:txBody>
          <a:bodyPr>
            <a:normAutofit lnSpcReduction="10000"/>
          </a:bodyPr>
          <a:lstStyle/>
          <a:p>
            <a:pPr marL="0" indent="0">
              <a:buNone/>
            </a:pPr>
            <a:r>
              <a:rPr lang="en-US" sz="3200" dirty="0" smtClean="0"/>
              <a:t>Contemporary demographic processes</a:t>
            </a:r>
          </a:p>
          <a:p>
            <a:pPr lvl="1"/>
            <a:r>
              <a:rPr lang="en-US" sz="2800" dirty="0" smtClean="0"/>
              <a:t>Pedigree-based estimates of reproductive </a:t>
            </a:r>
            <a:r>
              <a:rPr lang="en-US" sz="2800" dirty="0" smtClean="0"/>
              <a:t>success</a:t>
            </a:r>
          </a:p>
          <a:p>
            <a:pPr lvl="1"/>
            <a:r>
              <a:rPr lang="en-US" sz="2800" dirty="0" smtClean="0"/>
              <a:t>Population productivity</a:t>
            </a:r>
          </a:p>
          <a:p>
            <a:pPr marL="514350" indent="-514350">
              <a:buFont typeface="+mj-lt"/>
              <a:buAutoNum type="arabicPeriod"/>
            </a:pPr>
            <a:endParaRPr lang="en-US" sz="3200" dirty="0" smtClean="0"/>
          </a:p>
          <a:p>
            <a:pPr marL="0" indent="0">
              <a:buNone/>
            </a:pPr>
            <a:r>
              <a:rPr lang="en-US" sz="3200" dirty="0" smtClean="0"/>
              <a:t>Prospective assessment of adaptive potential</a:t>
            </a:r>
          </a:p>
          <a:p>
            <a:pPr lvl="1"/>
            <a:r>
              <a:rPr lang="en-US" sz="2800" dirty="0" smtClean="0"/>
              <a:t>Diversity of genes linked to migration timing</a:t>
            </a:r>
          </a:p>
          <a:p>
            <a:pPr lvl="1"/>
            <a:r>
              <a:rPr lang="en-US" sz="2800" dirty="0" smtClean="0"/>
              <a:t>Immune gene diversity</a:t>
            </a:r>
          </a:p>
          <a:p>
            <a:pPr lvl="1"/>
            <a:endParaRPr lang="en-US" dirty="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p:txBody>
      </p:sp>
    </p:spTree>
    <p:extLst>
      <p:ext uri="{BB962C8B-B14F-4D97-AF65-F5344CB8AC3E}">
        <p14:creationId xmlns:p14="http://schemas.microsoft.com/office/powerpoint/2010/main" xmlns="" val="2791485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52"/>
            <a:ext cx="12192000" cy="1325563"/>
          </a:xfrm>
        </p:spPr>
        <p:txBody>
          <a:bodyPr/>
          <a:lstStyle/>
          <a:p>
            <a:pPr algn="ctr"/>
            <a:r>
              <a:rPr lang="en-US" dirty="0" smtClean="0">
                <a:solidFill>
                  <a:srgbClr val="0070C0"/>
                </a:solidFill>
                <a:latin typeface="+mn-lt"/>
              </a:rPr>
              <a:t>Reproductive timing in Chinook salmon</a:t>
            </a:r>
            <a:endParaRPr lang="en-US" dirty="0">
              <a:solidFill>
                <a:srgbClr val="0070C0"/>
              </a:solidFill>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5315" y="1529856"/>
            <a:ext cx="6047410" cy="4592395"/>
          </a:xfr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7104" y="2320135"/>
            <a:ext cx="5356421" cy="3689100"/>
          </a:xfrm>
          <a:prstGeom prst="rect">
            <a:avLst/>
          </a:prstGeom>
        </p:spPr>
      </p:pic>
      <p:sp>
        <p:nvSpPr>
          <p:cNvPr id="9" name="TextBox 8"/>
          <p:cNvSpPr txBox="1"/>
          <p:nvPr/>
        </p:nvSpPr>
        <p:spPr>
          <a:xfrm>
            <a:off x="7260789" y="1592588"/>
            <a:ext cx="3903569" cy="461665"/>
          </a:xfrm>
          <a:prstGeom prst="rect">
            <a:avLst/>
          </a:prstGeom>
          <a:noFill/>
        </p:spPr>
        <p:txBody>
          <a:bodyPr wrap="none" rtlCol="0">
            <a:spAutoFit/>
          </a:bodyPr>
          <a:lstStyle/>
          <a:p>
            <a:r>
              <a:rPr lang="en-US" sz="2400" dirty="0" smtClean="0"/>
              <a:t>Circadian Rhythm Mechanism</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382463"/>
            <a:ext cx="12192000" cy="584326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6000" y="1380859"/>
            <a:ext cx="6140520" cy="5613666"/>
          </a:xfrm>
          <a:prstGeom prst="rect">
            <a:avLst/>
          </a:prstGeom>
        </p:spPr>
      </p:pic>
      <p:sp>
        <p:nvSpPr>
          <p:cNvPr id="5" name="Up-Down Arrow 4"/>
          <p:cNvSpPr/>
          <p:nvPr/>
        </p:nvSpPr>
        <p:spPr>
          <a:xfrm>
            <a:off x="7212460" y="3215811"/>
            <a:ext cx="380144" cy="24452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7004551" y="3587211"/>
            <a:ext cx="785151" cy="369332"/>
          </a:xfrm>
          <a:prstGeom prst="rect">
            <a:avLst/>
          </a:prstGeom>
          <a:noFill/>
        </p:spPr>
        <p:txBody>
          <a:bodyPr wrap="none" rtlCol="0">
            <a:spAutoFit/>
          </a:bodyPr>
          <a:lstStyle/>
          <a:p>
            <a:r>
              <a:rPr lang="en-US" dirty="0" smtClean="0"/>
              <a:t>Earlier</a:t>
            </a:r>
            <a:endParaRPr lang="en-US" dirty="0"/>
          </a:p>
        </p:txBody>
      </p:sp>
      <p:sp>
        <p:nvSpPr>
          <p:cNvPr id="11" name="TextBox 10"/>
          <p:cNvSpPr txBox="1"/>
          <p:nvPr/>
        </p:nvSpPr>
        <p:spPr>
          <a:xfrm rot="16200000">
            <a:off x="7066651" y="5025492"/>
            <a:ext cx="660950" cy="369332"/>
          </a:xfrm>
          <a:prstGeom prst="rect">
            <a:avLst/>
          </a:prstGeom>
          <a:noFill/>
        </p:spPr>
        <p:txBody>
          <a:bodyPr wrap="none" rtlCol="0">
            <a:spAutoFit/>
          </a:bodyPr>
          <a:lstStyle/>
          <a:p>
            <a:r>
              <a:rPr lang="en-US" dirty="0" smtClean="0"/>
              <a:t>Later</a:t>
            </a:r>
            <a:endParaRPr lang="en-US" dirty="0"/>
          </a:p>
        </p:txBody>
      </p:sp>
      <p:sp>
        <p:nvSpPr>
          <p:cNvPr id="4" name="TextBox 3"/>
          <p:cNvSpPr txBox="1"/>
          <p:nvPr/>
        </p:nvSpPr>
        <p:spPr>
          <a:xfrm>
            <a:off x="6118088" y="6594066"/>
            <a:ext cx="2624565" cy="307777"/>
          </a:xfrm>
          <a:prstGeom prst="rect">
            <a:avLst/>
          </a:prstGeom>
          <a:noFill/>
        </p:spPr>
        <p:txBody>
          <a:bodyPr wrap="none" rtlCol="0">
            <a:spAutoFit/>
          </a:bodyPr>
          <a:lstStyle/>
          <a:p>
            <a:r>
              <a:rPr lang="en-US" sz="1400" dirty="0" smtClean="0"/>
              <a:t>O’Malley and Banks 2008, Proc. B</a:t>
            </a:r>
            <a:endParaRPr lang="en-US" sz="1400" dirty="0"/>
          </a:p>
        </p:txBody>
      </p:sp>
    </p:spTree>
    <p:extLst>
      <p:ext uri="{BB962C8B-B14F-4D97-AF65-F5344CB8AC3E}">
        <p14:creationId xmlns:p14="http://schemas.microsoft.com/office/powerpoint/2010/main" xmlns="" val="4107454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76" y="14386"/>
            <a:ext cx="11782049" cy="1325563"/>
          </a:xfrm>
        </p:spPr>
        <p:txBody>
          <a:bodyPr/>
          <a:lstStyle/>
          <a:p>
            <a:pPr algn="ctr"/>
            <a:r>
              <a:rPr lang="en-US" dirty="0" smtClean="0">
                <a:solidFill>
                  <a:srgbClr val="0070C0"/>
                </a:solidFill>
                <a:latin typeface="+mn-lt"/>
              </a:rPr>
              <a:t>Circadian clock </a:t>
            </a:r>
            <a:r>
              <a:rPr lang="en-US" dirty="0" smtClean="0">
                <a:solidFill>
                  <a:srgbClr val="0070C0"/>
                </a:solidFill>
                <a:latin typeface="+mn-lt"/>
              </a:rPr>
              <a:t>mechanism and salmon migration</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3263" y="1248900"/>
            <a:ext cx="6966544" cy="4798032"/>
          </a:xfrm>
          <a:prstGeom prst="rect">
            <a:avLst/>
          </a:prstGeom>
        </p:spPr>
      </p:pic>
      <p:sp>
        <p:nvSpPr>
          <p:cNvPr id="10" name="Rectangle 9"/>
          <p:cNvSpPr/>
          <p:nvPr/>
        </p:nvSpPr>
        <p:spPr>
          <a:xfrm>
            <a:off x="7717229" y="1248900"/>
            <a:ext cx="4276296" cy="5357383"/>
          </a:xfrm>
          <a:prstGeom prst="rect">
            <a:avLst/>
          </a:prstGeom>
        </p:spPr>
        <p:txBody>
          <a:bodyPr wrap="square">
            <a:normAutofit fontScale="85000" lnSpcReduction="10000"/>
          </a:bodyPr>
          <a:lstStyle/>
          <a:p>
            <a:pPr lvl="0" eaLnBrk="0" fontAlgn="base" hangingPunct="0">
              <a:spcBef>
                <a:spcPct val="20000"/>
              </a:spcBef>
              <a:spcAft>
                <a:spcPct val="0"/>
              </a:spcAft>
              <a:defRPr/>
            </a:pPr>
            <a:r>
              <a:rPr lang="en-US" sz="3200" kern="0" dirty="0" smtClean="0">
                <a:latin typeface="Calibri" pitchFamily="34" charset="0"/>
              </a:rPr>
              <a:t>Regulates timing of internal biological processes </a:t>
            </a:r>
          </a:p>
          <a:p>
            <a:pPr marL="971550" lvl="1" indent="-514350" eaLnBrk="0" fontAlgn="base" hangingPunct="0">
              <a:spcBef>
                <a:spcPct val="20000"/>
              </a:spcBef>
              <a:spcAft>
                <a:spcPct val="0"/>
              </a:spcAft>
              <a:defRPr/>
            </a:pPr>
            <a:r>
              <a:rPr lang="en-US" sz="3200" kern="0" dirty="0" smtClean="0">
                <a:latin typeface="Calibri" pitchFamily="34" charset="0"/>
              </a:rPr>
              <a:t>e.g. sleep-wake cycle</a:t>
            </a:r>
          </a:p>
          <a:p>
            <a:pPr marL="514350" lvl="0" indent="-514350" eaLnBrk="0" fontAlgn="base" hangingPunct="0">
              <a:spcBef>
                <a:spcPct val="20000"/>
              </a:spcBef>
              <a:spcAft>
                <a:spcPct val="0"/>
              </a:spcAft>
              <a:buFont typeface="Arial" pitchFamily="34" charset="0"/>
              <a:buChar char="•"/>
              <a:defRPr/>
            </a:pPr>
            <a:endParaRPr lang="en-US" sz="3200" kern="0" dirty="0" smtClean="0">
              <a:latin typeface="Calibri" pitchFamily="34" charset="0"/>
            </a:endParaRPr>
          </a:p>
          <a:p>
            <a:pPr eaLnBrk="0" fontAlgn="base" hangingPunct="0">
              <a:spcBef>
                <a:spcPct val="20000"/>
              </a:spcBef>
              <a:spcAft>
                <a:spcPct val="0"/>
              </a:spcAft>
              <a:defRPr/>
            </a:pPr>
            <a:r>
              <a:rPr lang="en-US" sz="3200" kern="0" dirty="0" smtClean="0">
                <a:latin typeface="Calibri" pitchFamily="34" charset="0"/>
              </a:rPr>
              <a:t>Responds to light-dark cycle (photoperiod)</a:t>
            </a:r>
            <a:endParaRPr lang="en-US" sz="3200" kern="0" dirty="0">
              <a:latin typeface="Calibri" pitchFamily="34" charset="0"/>
            </a:endParaRPr>
          </a:p>
          <a:p>
            <a:pPr marL="514350" lvl="0" indent="-514350" eaLnBrk="0" fontAlgn="base" hangingPunct="0">
              <a:spcBef>
                <a:spcPct val="20000"/>
              </a:spcBef>
              <a:spcAft>
                <a:spcPct val="0"/>
              </a:spcAft>
              <a:buFont typeface="Arial" pitchFamily="34" charset="0"/>
              <a:buChar char="•"/>
              <a:defRPr/>
            </a:pPr>
            <a:endParaRPr lang="en-US" sz="3200" kern="0" dirty="0">
              <a:latin typeface="Calibri" pitchFamily="34" charset="0"/>
            </a:endParaRPr>
          </a:p>
          <a:p>
            <a:pPr lvl="0" eaLnBrk="0" fontAlgn="base" hangingPunct="0">
              <a:spcBef>
                <a:spcPct val="20000"/>
              </a:spcBef>
              <a:spcAft>
                <a:spcPct val="0"/>
              </a:spcAft>
              <a:defRPr/>
            </a:pPr>
            <a:r>
              <a:rPr lang="en-US" sz="3200" kern="0" dirty="0" smtClean="0">
                <a:latin typeface="Calibri" pitchFamily="34" charset="0"/>
              </a:rPr>
              <a:t>Allows organisms to predict and prepare for environmental change</a:t>
            </a:r>
          </a:p>
          <a:p>
            <a:pPr marL="971550" lvl="1" indent="-514350" eaLnBrk="0" fontAlgn="base" hangingPunct="0">
              <a:spcBef>
                <a:spcPct val="20000"/>
              </a:spcBef>
              <a:spcAft>
                <a:spcPct val="0"/>
              </a:spcAft>
              <a:defRPr/>
            </a:pPr>
            <a:r>
              <a:rPr lang="en-US" sz="3200" kern="0" dirty="0" smtClean="0">
                <a:latin typeface="Calibri" pitchFamily="34" charset="0"/>
              </a:rPr>
              <a:t>Daily </a:t>
            </a:r>
          </a:p>
          <a:p>
            <a:pPr marL="971550" lvl="1" indent="-514350" eaLnBrk="0" fontAlgn="base" hangingPunct="0">
              <a:spcBef>
                <a:spcPct val="20000"/>
              </a:spcBef>
              <a:spcAft>
                <a:spcPct val="0"/>
              </a:spcAft>
              <a:defRPr/>
            </a:pPr>
            <a:r>
              <a:rPr lang="en-US" sz="3200" kern="0" dirty="0" smtClean="0">
                <a:latin typeface="Calibri" pitchFamily="34" charset="0"/>
              </a:rPr>
              <a:t>Seasonally</a:t>
            </a:r>
            <a:endParaRPr lang="en-US" sz="3200" kern="0" dirty="0">
              <a:latin typeface="Calibri" pitchFamily="34" charset="0"/>
            </a:endParaRPr>
          </a:p>
        </p:txBody>
      </p:sp>
    </p:spTree>
    <p:extLst>
      <p:ext uri="{BB962C8B-B14F-4D97-AF65-F5344CB8AC3E}">
        <p14:creationId xmlns:p14="http://schemas.microsoft.com/office/powerpoint/2010/main" xmlns="" val="183565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4" y="77449"/>
            <a:ext cx="11712539" cy="1325563"/>
          </a:xfrm>
        </p:spPr>
        <p:txBody>
          <a:bodyPr/>
          <a:lstStyle/>
          <a:p>
            <a:pPr algn="ctr"/>
            <a:r>
              <a:rPr lang="en-US" dirty="0" smtClean="0">
                <a:solidFill>
                  <a:srgbClr val="0070C0"/>
                </a:solidFill>
                <a:latin typeface="+mn-lt"/>
              </a:rPr>
              <a:t>Arrival time to spawning </a:t>
            </a:r>
            <a:r>
              <a:rPr lang="en-US" dirty="0">
                <a:solidFill>
                  <a:srgbClr val="0070C0"/>
                </a:solidFill>
                <a:latin typeface="+mn-lt"/>
              </a:rPr>
              <a:t>g</a:t>
            </a:r>
            <a:r>
              <a:rPr lang="en-US" dirty="0" smtClean="0">
                <a:solidFill>
                  <a:srgbClr val="0070C0"/>
                </a:solidFill>
                <a:latin typeface="+mn-lt"/>
              </a:rPr>
              <a:t>rounds and circadian </a:t>
            </a:r>
            <a:r>
              <a:rPr lang="en-US" dirty="0">
                <a:solidFill>
                  <a:srgbClr val="0070C0"/>
                </a:solidFill>
                <a:latin typeface="+mn-lt"/>
              </a:rPr>
              <a:t>g</a:t>
            </a:r>
            <a:r>
              <a:rPr lang="en-US" dirty="0" smtClean="0">
                <a:solidFill>
                  <a:srgbClr val="0070C0"/>
                </a:solidFill>
                <a:latin typeface="+mn-lt"/>
              </a:rPr>
              <a:t>enes in reintroduced Chinook salmon</a:t>
            </a:r>
            <a:endParaRPr lang="en-US" dirty="0">
              <a:solidFill>
                <a:srgbClr val="0070C0"/>
              </a:solidFill>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8879" y="1630818"/>
            <a:ext cx="3600236" cy="4780880"/>
          </a:xfrm>
        </p:spPr>
      </p:pic>
      <p:sp>
        <p:nvSpPr>
          <p:cNvPr id="5" name="TextBox 4"/>
          <p:cNvSpPr txBox="1"/>
          <p:nvPr/>
        </p:nvSpPr>
        <p:spPr>
          <a:xfrm>
            <a:off x="4181522" y="3448752"/>
            <a:ext cx="7931648" cy="1077218"/>
          </a:xfrm>
          <a:prstGeom prst="rect">
            <a:avLst/>
          </a:prstGeom>
          <a:noFill/>
        </p:spPr>
        <p:txBody>
          <a:bodyPr wrap="square" rtlCol="0">
            <a:spAutoFit/>
          </a:bodyPr>
          <a:lstStyle/>
          <a:p>
            <a:pPr algn="ctr"/>
            <a:r>
              <a:rPr lang="en-US" sz="3200" dirty="0" smtClean="0"/>
              <a:t>Sam </a:t>
            </a:r>
            <a:r>
              <a:rPr lang="en-US" sz="3200" dirty="0" err="1" smtClean="0"/>
              <a:t>Shry</a:t>
            </a:r>
            <a:r>
              <a:rPr lang="en-US" sz="3200" dirty="0" smtClean="0"/>
              <a:t>, U. Arkansas, 2014 NSF-funded summer student at HMSC</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4895" y="4808306"/>
            <a:ext cx="1763404" cy="1763404"/>
          </a:xfrm>
          <a:prstGeom prst="rect">
            <a:avLst/>
          </a:prstGeom>
        </p:spPr>
      </p:pic>
    </p:spTree>
    <p:extLst>
      <p:ext uri="{BB962C8B-B14F-4D97-AF65-F5344CB8AC3E}">
        <p14:creationId xmlns:p14="http://schemas.microsoft.com/office/powerpoint/2010/main" xmlns="" val="109754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5" y="4111"/>
            <a:ext cx="11743362" cy="1325563"/>
          </a:xfrm>
        </p:spPr>
        <p:txBody>
          <a:bodyPr/>
          <a:lstStyle/>
          <a:p>
            <a:pPr algn="ctr"/>
            <a:r>
              <a:rPr lang="en-US" dirty="0" smtClean="0">
                <a:solidFill>
                  <a:srgbClr val="0070C0"/>
                </a:solidFill>
                <a:latin typeface="+mn-lt"/>
              </a:rPr>
              <a:t>Circadian genes in reintroduced </a:t>
            </a:r>
            <a:r>
              <a:rPr lang="en-US" dirty="0">
                <a:solidFill>
                  <a:srgbClr val="0070C0"/>
                </a:solidFill>
                <a:latin typeface="+mn-lt"/>
              </a:rPr>
              <a:t>s</a:t>
            </a:r>
            <a:r>
              <a:rPr lang="en-US" dirty="0" smtClean="0">
                <a:solidFill>
                  <a:srgbClr val="0070C0"/>
                </a:solidFill>
                <a:latin typeface="+mn-lt"/>
              </a:rPr>
              <a:t>almon</a:t>
            </a:r>
            <a:endParaRPr lang="en-US" dirty="0">
              <a:solidFill>
                <a:srgbClr val="0070C0"/>
              </a:solidFill>
              <a:latin typeface="+mn-lt"/>
            </a:endParaRPr>
          </a:p>
        </p:txBody>
      </p:sp>
      <p:sp>
        <p:nvSpPr>
          <p:cNvPr id="5" name="Content Placeholder 2"/>
          <p:cNvSpPr txBox="1">
            <a:spLocks/>
          </p:cNvSpPr>
          <p:nvPr/>
        </p:nvSpPr>
        <p:spPr>
          <a:xfrm>
            <a:off x="4827802" y="1212350"/>
            <a:ext cx="7028941" cy="53114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Genotyped </a:t>
            </a:r>
            <a:r>
              <a:rPr lang="en-US" dirty="0" smtClean="0"/>
              <a:t>reintroduced spring Chinook salmon at two genes: </a:t>
            </a:r>
            <a:r>
              <a:rPr lang="en-US" i="1" u="sng" dirty="0" smtClean="0"/>
              <a:t>OtsClock1b</a:t>
            </a:r>
            <a:r>
              <a:rPr lang="en-US" dirty="0" smtClean="0"/>
              <a:t> </a:t>
            </a:r>
            <a:r>
              <a:rPr lang="en-US" dirty="0"/>
              <a:t>and </a:t>
            </a:r>
            <a:r>
              <a:rPr lang="en-US" i="1" u="sng" dirty="0"/>
              <a:t>OmyFbxw11</a:t>
            </a:r>
          </a:p>
          <a:p>
            <a:endParaRPr lang="en-US" dirty="0"/>
          </a:p>
          <a:p>
            <a:pPr marL="0" indent="0">
              <a:buNone/>
            </a:pPr>
            <a:r>
              <a:rPr lang="en-US" dirty="0" smtClean="0"/>
              <a:t>Salmon from South Santiam and South Fork McKenzie rivers</a:t>
            </a:r>
          </a:p>
          <a:p>
            <a:endParaRPr lang="en-US" dirty="0"/>
          </a:p>
          <a:p>
            <a:pPr marL="0" indent="0">
              <a:buNone/>
            </a:pPr>
            <a:r>
              <a:rPr lang="en-US" dirty="0" smtClean="0"/>
              <a:t>90 NOR salmon genotyped in each of 2012 and 2013 (total N = 360)</a:t>
            </a:r>
          </a:p>
          <a:p>
            <a:endParaRPr lang="en-US" dirty="0"/>
          </a:p>
          <a:p>
            <a:pPr marL="0" indent="0">
              <a:buNone/>
            </a:pPr>
            <a:r>
              <a:rPr lang="en-US" dirty="0" smtClean="0"/>
              <a:t>Random sampling of salmon that arrived to trap-and-haul facilities May-October of each year</a:t>
            </a:r>
          </a:p>
          <a:p>
            <a:endParaRPr lang="en-US" dirty="0"/>
          </a:p>
          <a:p>
            <a:endParaRPr lang="en-US" dirty="0"/>
          </a:p>
          <a:p>
            <a:endParaRPr lang="en-US" dirty="0" smtClean="0"/>
          </a:p>
          <a:p>
            <a:endParaRPr lang="en-US" dirty="0" smtClean="0"/>
          </a:p>
        </p:txBody>
      </p:sp>
      <p:pic>
        <p:nvPicPr>
          <p:cNvPr id="7" name="Picture 6" descr="Willamette-basin.jpg"/>
          <p:cNvPicPr>
            <a:picLocks noChangeAspect="1"/>
          </p:cNvPicPr>
          <p:nvPr/>
        </p:nvPicPr>
        <p:blipFill>
          <a:blip r:embed="rId3" cstate="print"/>
          <a:stretch>
            <a:fillRect/>
          </a:stretch>
        </p:blipFill>
        <p:spPr>
          <a:xfrm>
            <a:off x="206001" y="1119350"/>
            <a:ext cx="4426958" cy="5533698"/>
          </a:xfrm>
          <a:prstGeom prst="rect">
            <a:avLst/>
          </a:prstGeom>
        </p:spPr>
      </p:pic>
      <p:sp>
        <p:nvSpPr>
          <p:cNvPr id="8" name="5-Point Star 7"/>
          <p:cNvSpPr/>
          <p:nvPr/>
        </p:nvSpPr>
        <p:spPr>
          <a:xfrm>
            <a:off x="2727434" y="3925614"/>
            <a:ext cx="394138" cy="36260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5-Point Star 8"/>
          <p:cNvSpPr/>
          <p:nvPr/>
        </p:nvSpPr>
        <p:spPr>
          <a:xfrm>
            <a:off x="3431627" y="4582511"/>
            <a:ext cx="394138" cy="362607"/>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539097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19482</TotalTime>
  <Words>3107</Words>
  <Application>Microsoft Office PowerPoint</Application>
  <PresentationFormat>Custom</PresentationFormat>
  <Paragraphs>411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Considering Genetics in Salmon Restoration: Insights from Functional Genes</vt:lpstr>
      <vt:lpstr>Functional genes influence phenotype</vt:lpstr>
      <vt:lpstr>Functional genes influence phenotype</vt:lpstr>
      <vt:lpstr>Slide 4</vt:lpstr>
      <vt:lpstr>Genetic monitoring of Chinook salmon reintroductions</vt:lpstr>
      <vt:lpstr>Reproductive timing in Chinook salmon</vt:lpstr>
      <vt:lpstr>Circadian clock mechanism and salmon migration</vt:lpstr>
      <vt:lpstr>Arrival time to spawning grounds and circadian genes in reintroduced Chinook salmon</vt:lpstr>
      <vt:lpstr>Circadian genes in reintroduced salmon</vt:lpstr>
      <vt:lpstr>Circadian genes in reintroduced salmon</vt:lpstr>
      <vt:lpstr>Circadian genes in reintroduced salmon</vt:lpstr>
      <vt:lpstr>Circadian genes in reintroduced salmon</vt:lpstr>
      <vt:lpstr>Genotype predictive of arrival time</vt:lpstr>
      <vt:lpstr>Major Histocompatibility Complex (MHC)</vt:lpstr>
      <vt:lpstr>Major Histocompatibility Complex (MHC)</vt:lpstr>
      <vt:lpstr>MHC immunity gene</vt:lpstr>
      <vt:lpstr>MHC immunity genes</vt:lpstr>
      <vt:lpstr>Summary and implications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Melissa L - ONID</dc:creator>
  <cp:lastModifiedBy>Melissa Evans</cp:lastModifiedBy>
  <cp:revision>205</cp:revision>
  <dcterms:created xsi:type="dcterms:W3CDTF">2014-12-18T21:45:23Z</dcterms:created>
  <dcterms:modified xsi:type="dcterms:W3CDTF">2015-02-10T03:05:20Z</dcterms:modified>
</cp:coreProperties>
</file>