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0" r:id="rId4"/>
    <p:sldId id="258" r:id="rId5"/>
    <p:sldId id="274" r:id="rId6"/>
    <p:sldId id="259" r:id="rId7"/>
    <p:sldId id="261" r:id="rId8"/>
    <p:sldId id="262" r:id="rId9"/>
    <p:sldId id="266" r:id="rId10"/>
    <p:sldId id="276" r:id="rId11"/>
    <p:sldId id="299" r:id="rId12"/>
    <p:sldId id="306" r:id="rId13"/>
    <p:sldId id="300" r:id="rId14"/>
    <p:sldId id="297" r:id="rId15"/>
    <p:sldId id="305" r:id="rId16"/>
    <p:sldId id="302" r:id="rId17"/>
    <p:sldId id="304" r:id="rId18"/>
    <p:sldId id="307" r:id="rId19"/>
    <p:sldId id="309" r:id="rId20"/>
    <p:sldId id="267" r:id="rId21"/>
    <p:sldId id="311"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4" autoAdjust="0"/>
    <p:restoredTop sz="71116" autoAdjust="0"/>
  </p:normalViewPr>
  <p:slideViewPr>
    <p:cSldViewPr snapToGrid="0">
      <p:cViewPr varScale="1">
        <p:scale>
          <a:sx n="51" d="100"/>
          <a:sy n="51" d="100"/>
        </p:scale>
        <p:origin x="-1680" y="-84"/>
      </p:cViewPr>
      <p:guideLst>
        <p:guide orient="horz" pos="2160"/>
        <p:guide pos="2880"/>
      </p:guideLst>
    </p:cSldViewPr>
  </p:slideViewPr>
  <p:notesTextViewPr>
    <p:cViewPr>
      <p:scale>
        <a:sx n="1" d="1"/>
        <a:sy n="1" d="1"/>
      </p:scale>
      <p:origin x="0" y="0"/>
    </p:cViewPr>
  </p:notesTextViewPr>
  <p:notesViewPr>
    <p:cSldViewPr snapToGrid="0">
      <p:cViewPr varScale="1">
        <p:scale>
          <a:sx n="55" d="100"/>
          <a:sy n="55" d="100"/>
        </p:scale>
        <p:origin x="-28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3B3E2-0FD9-467C-8FCF-CFD7840842AD}" type="datetimeFigureOut">
              <a:rPr lang="en-US" smtClean="0"/>
              <a:pPr/>
              <a:t>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34A9F-4CC0-477D-AA76-D9E01A5A60A6}" type="slidenum">
              <a:rPr lang="en-US" smtClean="0"/>
              <a:pPr/>
              <a:t>‹#›</a:t>
            </a:fld>
            <a:endParaRPr lang="en-US"/>
          </a:p>
        </p:txBody>
      </p:sp>
    </p:spTree>
    <p:extLst>
      <p:ext uri="{BB962C8B-B14F-4D97-AF65-F5344CB8AC3E}">
        <p14:creationId xmlns="" xmlns:p14="http://schemas.microsoft.com/office/powerpoint/2010/main" val="12219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the introduction. So I am a postdoctoral researcher at Hatfield Marine Sciences Center. My colleagues and I from the Fisheries Genetics lab at HMSC have been working in collaboration with the US </a:t>
            </a:r>
            <a:r>
              <a:rPr lang="en-US" baseline="0" dirty="0" err="1" smtClean="0"/>
              <a:t>Amry</a:t>
            </a:r>
            <a:r>
              <a:rPr lang="en-US" baseline="0" dirty="0" smtClean="0"/>
              <a:t> </a:t>
            </a:r>
            <a:r>
              <a:rPr lang="en-US" baseline="0" dirty="0" err="1" smtClean="0"/>
              <a:t>corp</a:t>
            </a:r>
            <a:r>
              <a:rPr lang="en-US" baseline="0" dirty="0" smtClean="0"/>
              <a:t> and ODFW to study Chinook salmon reintroductions to historical spawning habitat located above Foster Dam on the South Santiam River.</a:t>
            </a:r>
          </a:p>
          <a:p>
            <a:endParaRPr lang="en-US" baseline="0" dirty="0" smtClean="0"/>
          </a:p>
          <a:p>
            <a:r>
              <a:rPr lang="en-US" baseline="0" dirty="0" smtClean="0"/>
              <a:t>Today’s talk is an update of the work we presented last year on this project, as we’re now working with an additional year of data which has allowed us to follow the total lifetime fitness of salmon reintroduced above the during </a:t>
            </a:r>
            <a:r>
              <a:rPr lang="en-US" baseline="0" dirty="0" err="1" smtClean="0"/>
              <a:t>during</a:t>
            </a:r>
            <a:r>
              <a:rPr lang="en-US" baseline="0" dirty="0" smtClean="0"/>
              <a:t> 2007 and 2008.</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a:t>
            </a:fld>
            <a:endParaRPr lang="en-US"/>
          </a:p>
        </p:txBody>
      </p:sp>
    </p:spTree>
    <p:extLst>
      <p:ext uri="{BB962C8B-B14F-4D97-AF65-F5344CB8AC3E}">
        <p14:creationId xmlns="" xmlns:p14="http://schemas.microsoft.com/office/powerpoint/2010/main" val="404959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our parentage assignments we have been able to examine a metric of population productivity called cohort replacement rate, which is defined as the number of </a:t>
            </a:r>
            <a:r>
              <a:rPr lang="en-US" baseline="0" dirty="0" err="1" smtClean="0"/>
              <a:t>spawners</a:t>
            </a:r>
            <a:r>
              <a:rPr lang="en-US" baseline="0" dirty="0" smtClean="0"/>
              <a:t> produced by a </a:t>
            </a:r>
            <a:r>
              <a:rPr lang="en-US" baseline="0" dirty="0" err="1" smtClean="0"/>
              <a:t>spawner</a:t>
            </a:r>
            <a:r>
              <a:rPr lang="en-US" baseline="0" dirty="0" smtClean="0"/>
              <a:t>.</a:t>
            </a:r>
          </a:p>
          <a:p>
            <a:endParaRPr lang="en-US" baseline="0" dirty="0" smtClean="0"/>
          </a:p>
          <a:p>
            <a:r>
              <a:rPr lang="en-US" baseline="0" dirty="0" smtClean="0"/>
              <a:t>We calculated this metric based on the number of females in the population, as they are expected to be the limiting sex in </a:t>
            </a:r>
            <a:r>
              <a:rPr lang="en-US" baseline="0" dirty="0" err="1" smtClean="0"/>
              <a:t>salmonid</a:t>
            </a:r>
            <a:r>
              <a:rPr lang="en-US" baseline="0" dirty="0" smtClean="0"/>
              <a:t> mating systems, and indeed in most years, females were the limiting sex. We calculated CRR for cohorts released above the dam during 2007 and 2008 as we have complete estimates of adult offspring returns for these individuals.</a:t>
            </a:r>
          </a:p>
          <a:p>
            <a:endParaRPr lang="en-US" baseline="0" dirty="0" smtClean="0"/>
          </a:p>
          <a:p>
            <a:r>
              <a:rPr lang="en-US" baseline="0" dirty="0" smtClean="0"/>
              <a:t>Our estimates of CRR for salmon reintroduced above Foster dam during 2007 was just below one, and for the 2008 cohort, slightly exceeding one.</a:t>
            </a:r>
          </a:p>
          <a:p>
            <a:endParaRPr lang="en-US" baseline="0" dirty="0" smtClean="0"/>
          </a:p>
          <a:p>
            <a:r>
              <a:rPr lang="en-US" baseline="0" dirty="0" smtClean="0"/>
              <a:t>These findings suggest that replacement of reintroduced cohorts is occurring through adult offspring recruitment back to the Foster Dam trap.</a:t>
            </a:r>
          </a:p>
        </p:txBody>
      </p:sp>
      <p:sp>
        <p:nvSpPr>
          <p:cNvPr id="4" name="Slide Number Placeholder 3"/>
          <p:cNvSpPr>
            <a:spLocks noGrp="1"/>
          </p:cNvSpPr>
          <p:nvPr>
            <p:ph type="sldNum" sz="quarter" idx="10"/>
          </p:nvPr>
        </p:nvSpPr>
        <p:spPr/>
        <p:txBody>
          <a:bodyPr/>
          <a:lstStyle/>
          <a:p>
            <a:fld id="{54D34A9F-4CC0-477D-AA76-D9E01A5A60A6}" type="slidenum">
              <a:rPr lang="en-US" smtClean="0"/>
              <a:pPr/>
              <a:t>11</a:t>
            </a:fld>
            <a:endParaRPr lang="en-US"/>
          </a:p>
        </p:txBody>
      </p:sp>
    </p:spTree>
    <p:extLst>
      <p:ext uri="{BB962C8B-B14F-4D97-AF65-F5344CB8AC3E}">
        <p14:creationId xmlns="" xmlns:p14="http://schemas.microsoft.com/office/powerpoint/2010/main" val="179606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CRR findings on</a:t>
            </a:r>
            <a:r>
              <a:rPr lang="en-US" baseline="0" dirty="0" smtClean="0"/>
              <a:t> the South Santiam river contrast starkly to those associated with the reintroduction programs on the SF McKenzie river where CRR approximates 0.3-0.4</a:t>
            </a:r>
          </a:p>
          <a:p>
            <a:endParaRPr lang="en-US" baseline="0" dirty="0" smtClean="0"/>
          </a:p>
          <a:p>
            <a:r>
              <a:rPr lang="en-US" baseline="0" dirty="0" smtClean="0"/>
              <a:t>The CRR comparison between the South Santiam and SF </a:t>
            </a:r>
            <a:r>
              <a:rPr lang="en-US" baseline="0" dirty="0" err="1" smtClean="0"/>
              <a:t>Mckenzie</a:t>
            </a:r>
            <a:r>
              <a:rPr lang="en-US" baseline="0" dirty="0" smtClean="0"/>
              <a:t> programs highlights the need for juvenile passage through dams in order for these reintroductions to be effective. Indeed, we have some evidence that salmon can spill over Foster Dam which is only 38m tall, compared to Cougar dam’s </a:t>
            </a:r>
            <a:r>
              <a:rPr lang="en-US" dirty="0" smtClean="0"/>
              <a:t>158m,</a:t>
            </a:r>
            <a:r>
              <a:rPr lang="en-US" baseline="0" dirty="0" smtClean="0"/>
              <a:t> which may be facilitating these higher CRR.</a:t>
            </a:r>
            <a:endParaRPr lang="en-US" dirty="0" smtClean="0"/>
          </a:p>
          <a:p>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12</a:t>
            </a:fld>
            <a:endParaRPr lang="en-US"/>
          </a:p>
        </p:txBody>
      </p:sp>
    </p:spTree>
    <p:extLst>
      <p:ext uri="{BB962C8B-B14F-4D97-AF65-F5344CB8AC3E}">
        <p14:creationId xmlns="" xmlns:p14="http://schemas.microsoft.com/office/powerpoint/2010/main" val="305104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estimates of total</a:t>
            </a:r>
            <a:r>
              <a:rPr lang="en-US" baseline="0" dirty="0" smtClean="0"/>
              <a:t> lifetime fitness (total number of adult progeny) for salmon reintroduced above the dam during 2007, we see that fitness values are highly skewed in the cohort, with about 40 % of individual producing no adult recruits back to the system. However, some individuals were highly successful, producing over 30 offspring!</a:t>
            </a:r>
          </a:p>
          <a:p>
            <a:endParaRPr lang="en-US" baseline="0" dirty="0" smtClean="0"/>
          </a:p>
          <a:p>
            <a:r>
              <a:rPr lang="en-US" baseline="0" dirty="0" smtClean="0"/>
              <a:t>Mean total lifetime fitness was around 3 progeny.</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13</a:t>
            </a:fld>
            <a:endParaRPr lang="en-US"/>
          </a:p>
        </p:txBody>
      </p:sp>
    </p:spTree>
    <p:extLst>
      <p:ext uri="{BB962C8B-B14F-4D97-AF65-F5344CB8AC3E}">
        <p14:creationId xmlns="" xmlns:p14="http://schemas.microsoft.com/office/powerpoint/2010/main" val="108544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actually only three release dates used in</a:t>
            </a:r>
            <a:r>
              <a:rPr lang="en-US" baseline="0" dirty="0" smtClean="0"/>
              <a:t> 2007 and all reintroduced salmon were HOR, likely surplus to the </a:t>
            </a:r>
            <a:r>
              <a:rPr lang="en-US" baseline="0" dirty="0" err="1" smtClean="0"/>
              <a:t>broodstock</a:t>
            </a:r>
            <a:r>
              <a:rPr lang="en-US" baseline="0" dirty="0" smtClean="0"/>
              <a:t> needs of the hatchery.</a:t>
            </a:r>
            <a:endParaRPr lang="en-US" dirty="0" smtClean="0"/>
          </a:p>
          <a:p>
            <a:endParaRPr lang="en-US" dirty="0" smtClean="0"/>
          </a:p>
          <a:p>
            <a:r>
              <a:rPr lang="en-US" dirty="0" smtClean="0"/>
              <a:t>We didn’t find that mean fitness differed</a:t>
            </a:r>
            <a:r>
              <a:rPr lang="en-US" baseline="0" dirty="0" smtClean="0"/>
              <a:t> between males and females overall, however, there was an indication that males released on the last day of the program were more successful than females at producing offspring</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14</a:t>
            </a:fld>
            <a:endParaRPr lang="en-US"/>
          </a:p>
        </p:txBody>
      </p:sp>
    </p:spTree>
    <p:extLst>
      <p:ext uri="{BB962C8B-B14F-4D97-AF65-F5344CB8AC3E}">
        <p14:creationId xmlns="" xmlns:p14="http://schemas.microsoft.com/office/powerpoint/2010/main" val="222849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salmon reintroduced above the dam in 2008, the majority of individuals exhibited</a:t>
            </a:r>
            <a:r>
              <a:rPr lang="en-US" baseline="0" dirty="0" smtClean="0"/>
              <a:t> zero TLF and mean number of adult progeny recruiting back to the system was lower than in 2007 at ~ 2 progeny, albeit the standard deviation estimates around this estimate overlap, and again some individuals exhibited high TLF values</a:t>
            </a:r>
          </a:p>
        </p:txBody>
      </p:sp>
      <p:sp>
        <p:nvSpPr>
          <p:cNvPr id="4" name="Slide Number Placeholder 3"/>
          <p:cNvSpPr>
            <a:spLocks noGrp="1"/>
          </p:cNvSpPr>
          <p:nvPr>
            <p:ph type="sldNum" sz="quarter" idx="10"/>
          </p:nvPr>
        </p:nvSpPr>
        <p:spPr/>
        <p:txBody>
          <a:bodyPr/>
          <a:lstStyle/>
          <a:p>
            <a:fld id="{54D34A9F-4CC0-477D-AA76-D9E01A5A60A6}" type="slidenum">
              <a:rPr lang="en-US" smtClean="0"/>
              <a:pPr/>
              <a:t>15</a:t>
            </a:fld>
            <a:endParaRPr lang="en-US"/>
          </a:p>
        </p:txBody>
      </p:sp>
    </p:spTree>
    <p:extLst>
      <p:ext uri="{BB962C8B-B14F-4D97-AF65-F5344CB8AC3E}">
        <p14:creationId xmlns="" xmlns:p14="http://schemas.microsoft.com/office/powerpoint/2010/main" val="644597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year, females achieved higher mean fitness compared to males, which could be driven by the skew in sex ratio towards males.</a:t>
            </a:r>
          </a:p>
          <a:p>
            <a:endParaRPr lang="en-US" baseline="0" dirty="0" smtClean="0"/>
          </a:p>
          <a:p>
            <a:r>
              <a:rPr lang="en-US" baseline="0" dirty="0" smtClean="0"/>
              <a:t>We also observed a relationship between TLF and release date, with later returns showing evidence of higher TLF. Again, this year involved the predominant release of surplus HOR salmon so it is unclear as to how well release date reflects actual arrival time of these fish.</a:t>
            </a:r>
          </a:p>
          <a:p>
            <a:endParaRPr lang="en-US" baseline="0" dirty="0" smtClean="0"/>
          </a:p>
          <a:p>
            <a:r>
              <a:rPr lang="en-US" baseline="0" dirty="0" smtClean="0"/>
              <a:t>2008 was the only year comprised of a mix of NOR and HOR releases so we were able to compare whether fitness differed between salmon of different origins. Interestingly, we found no evidence that salmon of HOR or NOR exhibited differences in individual-based estimates of fitness, which is in contrast to what other studies have suggested</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16</a:t>
            </a:fld>
            <a:endParaRPr lang="en-US"/>
          </a:p>
        </p:txBody>
      </p:sp>
    </p:spTree>
    <p:extLst>
      <p:ext uri="{BB962C8B-B14F-4D97-AF65-F5344CB8AC3E}">
        <p14:creationId xmlns="" xmlns:p14="http://schemas.microsoft.com/office/powerpoint/2010/main" val="43140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given that the majority of NOR salmon likely mated with an HOR mate as there was a</a:t>
            </a:r>
            <a:r>
              <a:rPr lang="en-US" baseline="0" dirty="0" smtClean="0"/>
              <a:t> large skew towards HOR reintroductions in this year, we also looked at how TLF was related to mate pair type.</a:t>
            </a:r>
          </a:p>
          <a:p>
            <a:endParaRPr lang="en-US" baseline="0" dirty="0" smtClean="0"/>
          </a:p>
          <a:p>
            <a:r>
              <a:rPr lang="en-US" baseline="0" dirty="0" smtClean="0"/>
              <a:t>So we have four mate pair types in the system, those comprised of a HOR males and females, those comprised of a mix of hatchery and NOR parents and pairs comprised of NOR parents.</a:t>
            </a:r>
          </a:p>
          <a:p>
            <a:endParaRPr lang="en-US" baseline="0" dirty="0" smtClean="0"/>
          </a:p>
          <a:p>
            <a:r>
              <a:rPr lang="en-US" baseline="0" dirty="0" smtClean="0"/>
              <a:t>These analysis, while somewhat limited by samples size of each mate pair type, which is shown above the bars, suggests that NOR mate pairs produce more offspring than mate pairs involving HOR parents, and thus may suggest that mating with HOR salmon is dragging down the fitness of NOR salmon.</a:t>
            </a:r>
          </a:p>
          <a:p>
            <a:endParaRPr lang="en-US" baseline="0" dirty="0" smtClean="0"/>
          </a:p>
        </p:txBody>
      </p:sp>
      <p:sp>
        <p:nvSpPr>
          <p:cNvPr id="4" name="Slide Number Placeholder 3"/>
          <p:cNvSpPr>
            <a:spLocks noGrp="1"/>
          </p:cNvSpPr>
          <p:nvPr>
            <p:ph type="sldNum" sz="quarter" idx="10"/>
          </p:nvPr>
        </p:nvSpPr>
        <p:spPr/>
        <p:txBody>
          <a:bodyPr/>
          <a:lstStyle/>
          <a:p>
            <a:fld id="{54D34A9F-4CC0-477D-AA76-D9E01A5A60A6}" type="slidenum">
              <a:rPr lang="en-US" smtClean="0"/>
              <a:pPr/>
              <a:t>17</a:t>
            </a:fld>
            <a:endParaRPr lang="en-US"/>
          </a:p>
        </p:txBody>
      </p:sp>
    </p:spTree>
    <p:extLst>
      <p:ext uri="{BB962C8B-B14F-4D97-AF65-F5344CB8AC3E}">
        <p14:creationId xmlns="" xmlns:p14="http://schemas.microsoft.com/office/powerpoint/2010/main" val="357968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looking at some preliminary estimates of fitness for the</a:t>
            </a:r>
            <a:r>
              <a:rPr lang="en-US" baseline="0" dirty="0" smtClean="0"/>
              <a:t> 2009 reintroduced cohort, the first cohort entirely comprised of unmarked, presumed NOR salmon.</a:t>
            </a:r>
          </a:p>
          <a:p>
            <a:endParaRPr lang="en-US" baseline="0" dirty="0" smtClean="0"/>
          </a:p>
          <a:p>
            <a:r>
              <a:rPr lang="en-US" baseline="0" dirty="0" smtClean="0"/>
              <a:t>Again we see skew in fitness estimates, with about half of all reintroduced salmon not producing any offspring. </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18</a:t>
            </a:fld>
            <a:endParaRPr lang="en-US"/>
          </a:p>
        </p:txBody>
      </p:sp>
    </p:spTree>
    <p:extLst>
      <p:ext uri="{BB962C8B-B14F-4D97-AF65-F5344CB8AC3E}">
        <p14:creationId xmlns="" xmlns:p14="http://schemas.microsoft.com/office/powerpoint/2010/main" val="145179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found that sex was again a significant predictor of variation fitness, but neither release date or location, which was variable in this year, appear to influence fitness. The lack of an effect of release date on the fitness of this cohort is in contrast to what we observed in the two previous cohorts for reintroductions of surplus HOR salmon, which may suggest that release effects on fitness are specific to HOR salmon.</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19</a:t>
            </a:fld>
            <a:endParaRPr lang="en-US"/>
          </a:p>
        </p:txBody>
      </p:sp>
    </p:spTree>
    <p:extLst>
      <p:ext uri="{BB962C8B-B14F-4D97-AF65-F5344CB8AC3E}">
        <p14:creationId xmlns="" xmlns:p14="http://schemas.microsoft.com/office/powerpoint/2010/main" val="267498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CRR was 0.96 and 1.16 for the 2007 and 2008 reintroduction years, respectively, indicating that population replacement is occurring</a:t>
            </a:r>
          </a:p>
          <a:p>
            <a:pPr marL="514350" indent="-514350">
              <a:buFont typeface="+mj-lt"/>
              <a:buAutoNum type="arabicPeriod"/>
            </a:pPr>
            <a:endParaRPr lang="en-US" dirty="0" smtClean="0"/>
          </a:p>
          <a:p>
            <a:pPr marL="514350" indent="-514350">
              <a:buFont typeface="+mj-lt"/>
              <a:buAutoNum type="arabicPeriod"/>
            </a:pPr>
            <a:r>
              <a:rPr lang="en-US" dirty="0" smtClean="0"/>
              <a:t>Total lifetime fitness averaged around three progeny for the 2007 cohort and 2 progeny for the 2008 cohort, but again, in each year, many salmon produced no progeny and there</a:t>
            </a:r>
            <a:r>
              <a:rPr lang="en-US" baseline="0" dirty="0" smtClean="0"/>
              <a:t> was </a:t>
            </a:r>
            <a:r>
              <a:rPr lang="en-US" baseline="0" dirty="0" err="1" smtClean="0"/>
              <a:t>iincredble</a:t>
            </a:r>
            <a:r>
              <a:rPr lang="en-US" baseline="0" dirty="0" smtClean="0"/>
              <a:t> variance in TLF of reintroduced fish</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While we didn’t find that an individual’s origin was</a:t>
            </a:r>
            <a:r>
              <a:rPr lang="en-US" baseline="0" dirty="0" smtClean="0"/>
              <a:t> a predictor of variation in TLF for salmon reintroduced above the dam in 2008, mate pair type was predictive. Our findings, </a:t>
            </a:r>
            <a:r>
              <a:rPr lang="en-US" baseline="0" dirty="0" err="1" smtClean="0"/>
              <a:t>whicle</a:t>
            </a:r>
            <a:r>
              <a:rPr lang="en-US" baseline="0" dirty="0" smtClean="0"/>
              <a:t> based on a limited sample size suggested that when NOR salmon mate with HOR salmon, their fitness is adversely affected.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Later reintroduction dates associated with higher TLF in 2007 and 2008 but no evidence of date or location effects on fitness in 2009. Reintroduction year is confounded</a:t>
            </a:r>
            <a:r>
              <a:rPr lang="en-US" baseline="0" dirty="0" smtClean="0"/>
              <a:t> by the origin of salmon used in </a:t>
            </a:r>
            <a:r>
              <a:rPr lang="en-US" baseline="0" dirty="0" err="1" smtClean="0"/>
              <a:t>reintorductions</a:t>
            </a:r>
            <a:r>
              <a:rPr lang="en-US" baseline="0" dirty="0" smtClean="0"/>
              <a:t> so we can’t say at this point what is really driving this difference across years, and the influence of release date in early years could simply be a consequence of suing surplus HOR salmon in the program. And location of release does not appear to influence fitness.</a:t>
            </a:r>
            <a:endParaRPr lang="en-US" dirty="0" smtClean="0"/>
          </a:p>
          <a:p>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20</a:t>
            </a:fld>
            <a:endParaRPr lang="en-US"/>
          </a:p>
        </p:txBody>
      </p:sp>
    </p:spTree>
    <p:extLst>
      <p:ext uri="{BB962C8B-B14F-4D97-AF65-F5344CB8AC3E}">
        <p14:creationId xmlns="" xmlns:p14="http://schemas.microsoft.com/office/powerpoint/2010/main" val="334851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Foster Dam</a:t>
            </a:r>
            <a:r>
              <a:rPr lang="en-US" baseline="0" dirty="0" smtClean="0"/>
              <a:t> stands 38m high and was constructed in the 1960s on the South Santiam River. It, along with Green Peter Dam, inundates and blocks access to an estimated 85% of historical spring Chinook salmon spawning habitat. Since dam construction, </a:t>
            </a:r>
            <a:r>
              <a:rPr lang="en-US" baseline="0" dirty="0" err="1" smtClean="0"/>
              <a:t>salmonid</a:t>
            </a:r>
            <a:r>
              <a:rPr lang="en-US" baseline="0" dirty="0" smtClean="0"/>
              <a:t> populations have been largely supported through the operation of the fish hatchery located at the base of the dam.</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2</a:t>
            </a:fld>
            <a:endParaRPr lang="en-US"/>
          </a:p>
        </p:txBody>
      </p:sp>
    </p:spTree>
    <p:extLst>
      <p:ext uri="{BB962C8B-B14F-4D97-AF65-F5344CB8AC3E}">
        <p14:creationId xmlns="" xmlns:p14="http://schemas.microsoft.com/office/powerpoint/2010/main" val="788909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will be continuing our work this</a:t>
            </a:r>
            <a:r>
              <a:rPr lang="en-US" baseline="0" dirty="0" smtClean="0"/>
              <a:t> year examining the parentage of salmon reintroduced above the dam in 2014. This will provide the first estimate of TLF for the current reintroduction paradigm, which used unmarked, presume NOR salmon in reintroductions only.</a:t>
            </a:r>
          </a:p>
          <a:p>
            <a:endParaRPr lang="en-US" baseline="0" dirty="0" smtClean="0"/>
          </a:p>
          <a:p>
            <a:r>
              <a:rPr lang="en-US" baseline="0" dirty="0" smtClean="0"/>
              <a:t>I think it is important to note that there may be some limitations associated with our fitness and CRR estimates that depend on progeny identified in this return year as there were attraction flow issues at the new trap facility this year, which resulted in about half of the typical number of salmon being released above the dam this year compared to in recent years. Indeed, preliminary evidence from below the dam shows a higher proportion of NOR salmon that spawning below compared to in previous years, suggesting that many salmon produced above the dam were not reintroduced this year. </a:t>
            </a:r>
          </a:p>
          <a:p>
            <a:endParaRPr lang="en-US" baseline="0" dirty="0" smtClean="0"/>
          </a:p>
          <a:p>
            <a:r>
              <a:rPr lang="en-US" baseline="0" dirty="0" smtClean="0"/>
              <a:t>So, I expect that out CRR and fitness estimates for the 2009 cohort will be downwardly biased.</a:t>
            </a:r>
          </a:p>
        </p:txBody>
      </p:sp>
      <p:sp>
        <p:nvSpPr>
          <p:cNvPr id="4" name="Slide Number Placeholder 3"/>
          <p:cNvSpPr>
            <a:spLocks noGrp="1"/>
          </p:cNvSpPr>
          <p:nvPr>
            <p:ph type="sldNum" sz="quarter" idx="10"/>
          </p:nvPr>
        </p:nvSpPr>
        <p:spPr/>
        <p:txBody>
          <a:bodyPr/>
          <a:lstStyle/>
          <a:p>
            <a:fld id="{54D34A9F-4CC0-477D-AA76-D9E01A5A60A6}" type="slidenum">
              <a:rPr lang="en-US" smtClean="0"/>
              <a:pPr/>
              <a:t>21</a:t>
            </a:fld>
            <a:endParaRPr lang="en-US"/>
          </a:p>
        </p:txBody>
      </p:sp>
    </p:spTree>
    <p:extLst>
      <p:ext uri="{BB962C8B-B14F-4D97-AF65-F5344CB8AC3E}">
        <p14:creationId xmlns="" xmlns:p14="http://schemas.microsoft.com/office/powerpoint/2010/main" val="367943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Beginning</a:t>
            </a:r>
            <a:r>
              <a:rPr lang="en-US" sz="1200" b="0" i="0" u="none" strike="noStrike" kern="1200" baseline="0" dirty="0" smtClean="0">
                <a:solidFill>
                  <a:schemeClr val="tx1"/>
                </a:solidFill>
                <a:effectLst/>
                <a:latin typeface="+mn-lt"/>
                <a:ea typeface="+mn-ea"/>
                <a:cs typeface="+mn-cs"/>
              </a:rPr>
              <a:t> in the 1990s, Oregon Department of Fish and Wildlife initiated an </a:t>
            </a:r>
            <a:r>
              <a:rPr lang="en-US" sz="1200" b="0" i="0" u="none" strike="noStrike" kern="1200" baseline="0" dirty="0" err="1" smtClean="0">
                <a:solidFill>
                  <a:schemeClr val="tx1"/>
                </a:solidFill>
                <a:effectLst/>
                <a:latin typeface="+mn-lt"/>
                <a:ea typeface="+mn-ea"/>
                <a:cs typeface="+mn-cs"/>
              </a:rPr>
              <a:t>outplant</a:t>
            </a:r>
            <a:r>
              <a:rPr lang="en-US" sz="1200" b="0" i="0" u="none" strike="noStrike" kern="1200" baseline="0" dirty="0" smtClean="0">
                <a:solidFill>
                  <a:schemeClr val="tx1"/>
                </a:solidFill>
                <a:effectLst/>
                <a:latin typeface="+mn-lt"/>
                <a:ea typeface="+mn-ea"/>
                <a:cs typeface="+mn-cs"/>
              </a:rPr>
              <a:t> programs, wherein HOR salmon that were surplus to the needs of the South Santiam hatchery were trucked and released above the dam.</a:t>
            </a:r>
          </a:p>
          <a:p>
            <a:pPr rtl="0" eaLnBrk="1" fontAlgn="t" latinLnBrk="0" hangingPunct="1"/>
            <a:endParaRPr lang="en-US" sz="1200" b="0" i="0" u="none" strike="noStrike" kern="1200" baseline="0" dirty="0" smtClean="0">
              <a:solidFill>
                <a:schemeClr val="tx1"/>
              </a:solidFill>
              <a:effectLst/>
              <a:latin typeface="+mn-lt"/>
              <a:ea typeface="+mn-ea"/>
              <a:cs typeface="+mn-cs"/>
            </a:endParaRPr>
          </a:p>
          <a:p>
            <a:pPr rtl="0" eaLnBrk="1" fontAlgn="t" latinLnBrk="0" hangingPunct="1"/>
            <a:r>
              <a:rPr lang="en-US" sz="1200" b="0" i="0" u="none" strike="noStrike" kern="1200" baseline="0" dirty="0" smtClean="0">
                <a:solidFill>
                  <a:schemeClr val="tx1"/>
                </a:solidFill>
                <a:effectLst/>
                <a:latin typeface="+mn-lt"/>
                <a:ea typeface="+mn-ea"/>
                <a:cs typeface="+mn-cs"/>
              </a:rPr>
              <a:t>The reintroduction effects have since become more formalized and there has been a move towards releasing wild fish above the dam.</a:t>
            </a:r>
          </a:p>
          <a:p>
            <a:pPr rtl="0" eaLnBrk="1" fontAlgn="t" latinLnBrk="0" hangingPunct="1"/>
            <a:endParaRPr lang="en-US" sz="1200" b="0" i="0" u="none" strike="noStrike" kern="1200" baseline="0" dirty="0" smtClean="0">
              <a:solidFill>
                <a:schemeClr val="tx1"/>
              </a:solidFill>
              <a:effectLst/>
              <a:latin typeface="+mn-lt"/>
              <a:ea typeface="+mn-ea"/>
              <a:cs typeface="+mn-cs"/>
            </a:endParaRPr>
          </a:p>
          <a:p>
            <a:pPr rtl="0" eaLnBrk="1" fontAlgn="t" latinLnBrk="0" hangingPunct="1"/>
            <a:r>
              <a:rPr lang="en-US" sz="1200" b="0" i="0" u="none" strike="noStrike" kern="1200" baseline="0" dirty="0" smtClean="0">
                <a:solidFill>
                  <a:schemeClr val="tx1"/>
                </a:solidFill>
                <a:effectLst/>
                <a:latin typeface="+mn-lt"/>
                <a:ea typeface="+mn-ea"/>
                <a:cs typeface="+mn-cs"/>
              </a:rPr>
              <a:t>Wild salmon that home back to the South Santiam River are trapped at the base of the dam, processed, which includes </a:t>
            </a:r>
            <a:r>
              <a:rPr lang="en-US" sz="1200" b="0" i="0" u="none" strike="noStrike" kern="1200" baseline="0" dirty="0" err="1" smtClean="0">
                <a:solidFill>
                  <a:schemeClr val="tx1"/>
                </a:solidFill>
                <a:effectLst/>
                <a:latin typeface="+mn-lt"/>
                <a:ea typeface="+mn-ea"/>
                <a:cs typeface="+mn-cs"/>
              </a:rPr>
              <a:t>floy</a:t>
            </a:r>
            <a:r>
              <a:rPr lang="en-US" sz="1200" b="0" i="0" u="none" strike="noStrike" kern="1200" baseline="0" dirty="0" smtClean="0">
                <a:solidFill>
                  <a:schemeClr val="tx1"/>
                </a:solidFill>
                <a:effectLst/>
                <a:latin typeface="+mn-lt"/>
                <a:ea typeface="+mn-ea"/>
                <a:cs typeface="+mn-cs"/>
              </a:rPr>
              <a:t>-tagging and the collection of a tissue sample for genetic analyses, and then transported and released above the dam</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D34A9F-4CC0-477D-AA76-D9E01A5A60A6}" type="slidenum">
              <a:rPr lang="en-US" smtClean="0"/>
              <a:pPr/>
              <a:t>3</a:t>
            </a:fld>
            <a:endParaRPr lang="en-US"/>
          </a:p>
        </p:txBody>
      </p:sp>
    </p:spTree>
    <p:extLst>
      <p:ext uri="{BB962C8B-B14F-4D97-AF65-F5344CB8AC3E}">
        <p14:creationId xmlns="" xmlns:p14="http://schemas.microsoft.com/office/powerpoint/2010/main" val="116664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a summary of the number of spring Chinook salmon that have been released above Foster Dam since 2007, which was the first year that tissue samples were collected for genetic analyses.</a:t>
            </a:r>
          </a:p>
          <a:p>
            <a:endParaRPr lang="en-US" baseline="0" dirty="0" smtClean="0"/>
          </a:p>
          <a:p>
            <a:r>
              <a:rPr lang="en-US" baseline="0" dirty="0" smtClean="0"/>
              <a:t>In 2007 of the fish released above the dam were all HOR and importantly, only 64% of individuals were tissue-sampled, meaning that not all of the progeny of this release cohort can be identified using genetic methods.</a:t>
            </a:r>
            <a:br>
              <a:rPr lang="en-US" baseline="0" dirty="0" smtClean="0"/>
            </a:br>
            <a:r>
              <a:rPr lang="en-US" baseline="0" dirty="0" smtClean="0"/>
              <a:t/>
            </a:r>
            <a:br>
              <a:rPr lang="en-US" baseline="0" dirty="0" smtClean="0"/>
            </a:br>
            <a:r>
              <a:rPr lang="en-US" baseline="0" dirty="0" smtClean="0"/>
              <a:t>In 2008, there was a mix of HOR and NOR salmon released above the dam, though the majority of fish were still HOR salmon. And beginning in 2009, all salmon released above the dam were unmarked, presumed NOR salmon. </a:t>
            </a:r>
          </a:p>
          <a:p>
            <a:endParaRPr lang="en-US" baseline="0" dirty="0" smtClean="0"/>
          </a:p>
          <a:p>
            <a:r>
              <a:rPr lang="en-US" baseline="0" dirty="0" smtClean="0"/>
              <a:t>Reintroductions of NOR salmon only is the management paradigm currently utilized in this system.</a:t>
            </a:r>
            <a:endParaRPr lang="en-US" dirty="0" smtClean="0"/>
          </a:p>
          <a:p>
            <a:endParaRPr lang="en-US" dirty="0" smtClean="0"/>
          </a:p>
          <a:p>
            <a:r>
              <a:rPr lang="en-US" dirty="0" smtClean="0"/>
              <a:t>Last year, we presented results looking at pedigrees</a:t>
            </a:r>
            <a:r>
              <a:rPr lang="en-US" baseline="0" dirty="0" smtClean="0"/>
              <a:t> covering salmon reintroductions over 2007-2012; now we are working with an additional year of data, collected in 2013.</a:t>
            </a:r>
            <a:endParaRPr lang="en-US" dirty="0" smtClean="0"/>
          </a:p>
        </p:txBody>
      </p:sp>
      <p:sp>
        <p:nvSpPr>
          <p:cNvPr id="4" name="Slide Number Placeholder 3"/>
          <p:cNvSpPr>
            <a:spLocks noGrp="1"/>
          </p:cNvSpPr>
          <p:nvPr>
            <p:ph type="sldNum" sz="quarter" idx="10"/>
          </p:nvPr>
        </p:nvSpPr>
        <p:spPr/>
        <p:txBody>
          <a:bodyPr/>
          <a:lstStyle/>
          <a:p>
            <a:fld id="{54D34A9F-4CC0-477D-AA76-D9E01A5A60A6}" type="slidenum">
              <a:rPr lang="en-US" smtClean="0"/>
              <a:pPr/>
              <a:t>5</a:t>
            </a:fld>
            <a:endParaRPr lang="en-US"/>
          </a:p>
        </p:txBody>
      </p:sp>
    </p:spTree>
    <p:extLst>
      <p:ext uri="{BB962C8B-B14F-4D97-AF65-F5344CB8AC3E}">
        <p14:creationId xmlns="" xmlns:p14="http://schemas.microsoft.com/office/powerpoint/2010/main" val="301132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schematic overview</a:t>
            </a:r>
            <a:r>
              <a:rPr lang="en-US" baseline="0" dirty="0" smtClean="0"/>
              <a:t> of how we identify the adult progeny of reintroduced salmon. For salmon that were reintroduced above Foster Dam in 2007, progeny should recruit back to the system as adults between 2010-2012, since the majority of spring Chinook salmon mature as 3, 4, or 5 year olds. </a:t>
            </a:r>
          </a:p>
          <a:p>
            <a:endParaRPr lang="en-US" baseline="0" dirty="0" smtClean="0"/>
          </a:p>
          <a:p>
            <a:r>
              <a:rPr lang="en-US" baseline="0" dirty="0" smtClean="0"/>
              <a:t>Similarly for salmon reintroduced above the dam during 2008, their progeny would return during 2011-2013.</a:t>
            </a:r>
          </a:p>
          <a:p>
            <a:endParaRPr lang="en-US" baseline="0" dirty="0" smtClean="0"/>
          </a:p>
          <a:p>
            <a:r>
              <a:rPr lang="en-US" baseline="0" dirty="0" smtClean="0"/>
              <a:t>Because progeny return across multiple age classes we are currently working with estimates of total lifetime fitness for the 2007 and 2008 cohorts, but only incomplete fitness estimates for reintroduced salmon above the dams during 2009 and 2010. </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6</a:t>
            </a:fld>
            <a:endParaRPr lang="en-US"/>
          </a:p>
        </p:txBody>
      </p:sp>
    </p:spTree>
    <p:extLst>
      <p:ext uri="{BB962C8B-B14F-4D97-AF65-F5344CB8AC3E}">
        <p14:creationId xmlns="" xmlns:p14="http://schemas.microsoft.com/office/powerpoint/2010/main" val="211621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genetic methods to identify the progeny</a:t>
            </a:r>
            <a:r>
              <a:rPr lang="en-US" baseline="0" dirty="0" smtClean="0"/>
              <a:t> or previously reintroduced salmon. Genetic parentage analysis takes advantage of the fact that offspring inherit one half of their DNA from their mom and one half from their dad.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an example of how these comparisons are made is on the right of the slide where the genetic profile of a putative mom and dad at one DNA marker is compared to that of two putative kids. You can see that the kids in this case match both of the parents.</a:t>
            </a:r>
            <a:endParaRPr lang="en-US" dirty="0" smtClean="0"/>
          </a:p>
          <a:p>
            <a:endParaRPr lang="en-US" baseline="0" dirty="0" smtClean="0"/>
          </a:p>
          <a:p>
            <a:r>
              <a:rPr lang="en-US" baseline="0" dirty="0" smtClean="0"/>
              <a:t>To ensure that there is sufficient variation found among individuals in order to assign parentage unambiguously, all salmon are genotyped at 11 highly variable genetic markers – in the case we used markers called microsatellites.</a:t>
            </a:r>
          </a:p>
          <a:p>
            <a:endParaRPr lang="en-US" baseline="0" dirty="0" smtClean="0"/>
          </a:p>
          <a:p>
            <a:r>
              <a:rPr lang="en-US" baseline="0" dirty="0" smtClean="0"/>
              <a:t>The markers are so variable that the probability of observing individuals with identical genetic profiles at them in a population is extremely small.</a:t>
            </a:r>
          </a:p>
          <a:p>
            <a:endParaRPr lang="en-US" baseline="0" dirty="0" smtClean="0"/>
          </a:p>
          <a:p>
            <a:r>
              <a:rPr lang="en-US" baseline="0" dirty="0" smtClean="0"/>
              <a:t>These assignments require a fair amount of computational power and time (many millions of comparisons of parents and offspring are conducted) and are implemented in programs that are designed to find that most likely matches.</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7</a:t>
            </a:fld>
            <a:endParaRPr lang="en-US"/>
          </a:p>
        </p:txBody>
      </p:sp>
    </p:spTree>
    <p:extLst>
      <p:ext uri="{BB962C8B-B14F-4D97-AF65-F5344CB8AC3E}">
        <p14:creationId xmlns="" xmlns:p14="http://schemas.microsoft.com/office/powerpoint/2010/main" val="173148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summarizes the proportion of salmon in each year that were identified as progeny of previously reintroduced parents. The first year that we looked for progeny was 2010, in which we expected 3 year old offspring of parents reintroduced above the dam in 2007 to return. In total 7% of individuals were identified as progeny of reintroduced parents - this assignment rate is ~ what would be expected based on the proportion of 3 year olds in the South Santiam population</a:t>
            </a:r>
          </a:p>
          <a:p>
            <a:endParaRPr lang="en-US" baseline="0" dirty="0" smtClean="0"/>
          </a:p>
          <a:p>
            <a:r>
              <a:rPr lang="en-US" baseline="0" dirty="0" smtClean="0"/>
              <a:t>In 2011, we identified 34% of reintroduced individuals as progeny of parents reintroduced above the dam in 2007 and 2008.</a:t>
            </a:r>
          </a:p>
          <a:p>
            <a:endParaRPr lang="en-US" baseline="0" dirty="0" smtClean="0"/>
          </a:p>
          <a:p>
            <a:r>
              <a:rPr lang="en-US" baseline="0" dirty="0" smtClean="0"/>
              <a:t>2012 and 2013 were the first years that we had near-complete sampling of potential parents and so these years provide our best insight into the proportion of salmon reintroduced above the dam that were actually produced there. Our results suggest that the majority of salmon reintroduced in these years were the progeny of previously reintroduced parents.</a:t>
            </a:r>
          </a:p>
        </p:txBody>
      </p:sp>
      <p:sp>
        <p:nvSpPr>
          <p:cNvPr id="4" name="Slide Number Placeholder 3"/>
          <p:cNvSpPr>
            <a:spLocks noGrp="1"/>
          </p:cNvSpPr>
          <p:nvPr>
            <p:ph type="sldNum" sz="quarter" idx="10"/>
          </p:nvPr>
        </p:nvSpPr>
        <p:spPr/>
        <p:txBody>
          <a:bodyPr/>
          <a:lstStyle/>
          <a:p>
            <a:fld id="{54D34A9F-4CC0-477D-AA76-D9E01A5A60A6}" type="slidenum">
              <a:rPr lang="en-US" smtClean="0"/>
              <a:pPr/>
              <a:t>8</a:t>
            </a:fld>
            <a:endParaRPr lang="en-US"/>
          </a:p>
        </p:txBody>
      </p:sp>
    </p:spTree>
    <p:extLst>
      <p:ext uri="{BB962C8B-B14F-4D97-AF65-F5344CB8AC3E}">
        <p14:creationId xmlns="" xmlns:p14="http://schemas.microsoft.com/office/powerpoint/2010/main" val="323278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have the opportunity to examine the parentage of salmon samples as carcasses from the South Santiam below Foster Dam by ODFW since 2011 during spawning ground surveys. </a:t>
            </a:r>
          </a:p>
          <a:p>
            <a:endParaRPr lang="en-US" baseline="0" dirty="0" smtClean="0"/>
          </a:p>
          <a:p>
            <a:r>
              <a:rPr lang="en-US" baseline="0" dirty="0" smtClean="0"/>
              <a:t>In total we were able to genotype ~200 samples across the 3 years.</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9</a:t>
            </a:fld>
            <a:endParaRPr lang="en-US"/>
          </a:p>
        </p:txBody>
      </p:sp>
    </p:spTree>
    <p:extLst>
      <p:ext uri="{BB962C8B-B14F-4D97-AF65-F5344CB8AC3E}">
        <p14:creationId xmlns="" xmlns:p14="http://schemas.microsoft.com/office/powerpoint/2010/main" val="228196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parentage analysis indicated</a:t>
            </a:r>
            <a:r>
              <a:rPr lang="en-US" baseline="0" dirty="0" smtClean="0"/>
              <a:t> that the parentage of about 12% of those salmon can be attributed to reintroduced salmon.</a:t>
            </a:r>
          </a:p>
          <a:p>
            <a:endParaRPr lang="en-US" baseline="0" dirty="0" smtClean="0"/>
          </a:p>
          <a:p>
            <a:r>
              <a:rPr lang="en-US" baseline="0" dirty="0" smtClean="0"/>
              <a:t>So this suggests that salmon production above the dam is contributing to adult recruitment below the dam and that the reintroduction program may be having positive effects on population productivity beyond the bounds of the historical above-dam habitats. </a:t>
            </a:r>
            <a:endParaRPr lang="en-US" dirty="0"/>
          </a:p>
        </p:txBody>
      </p:sp>
      <p:sp>
        <p:nvSpPr>
          <p:cNvPr id="4" name="Slide Number Placeholder 3"/>
          <p:cNvSpPr>
            <a:spLocks noGrp="1"/>
          </p:cNvSpPr>
          <p:nvPr>
            <p:ph type="sldNum" sz="quarter" idx="10"/>
          </p:nvPr>
        </p:nvSpPr>
        <p:spPr/>
        <p:txBody>
          <a:bodyPr/>
          <a:lstStyle/>
          <a:p>
            <a:fld id="{54D34A9F-4CC0-477D-AA76-D9E01A5A60A6}" type="slidenum">
              <a:rPr lang="en-US" smtClean="0"/>
              <a:pPr/>
              <a:t>10</a:t>
            </a:fld>
            <a:endParaRPr lang="en-US"/>
          </a:p>
        </p:txBody>
      </p:sp>
    </p:spTree>
    <p:extLst>
      <p:ext uri="{BB962C8B-B14F-4D97-AF65-F5344CB8AC3E}">
        <p14:creationId xmlns="" xmlns:p14="http://schemas.microsoft.com/office/powerpoint/2010/main" val="335447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744F08-6911-4EA2-81EC-6E3DB83809E2}"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360552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44F08-6911-4EA2-81EC-6E3DB83809E2}"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334216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44F08-6911-4EA2-81EC-6E3DB83809E2}"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26260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44F08-6911-4EA2-81EC-6E3DB83809E2}"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215078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44F08-6911-4EA2-81EC-6E3DB83809E2}" type="datetimeFigureOut">
              <a:rPr lang="en-US" smtClean="0"/>
              <a:pPr/>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346453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44F08-6911-4EA2-81EC-6E3DB83809E2}"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409205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744F08-6911-4EA2-81EC-6E3DB83809E2}" type="datetimeFigureOut">
              <a:rPr lang="en-US" smtClean="0"/>
              <a:pPr/>
              <a:t>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249062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744F08-6911-4EA2-81EC-6E3DB83809E2}" type="datetimeFigureOut">
              <a:rPr lang="en-US" smtClean="0"/>
              <a:pPr/>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96912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44F08-6911-4EA2-81EC-6E3DB83809E2}" type="datetimeFigureOut">
              <a:rPr lang="en-US" smtClean="0"/>
              <a:pPr/>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214285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44F08-6911-4EA2-81EC-6E3DB83809E2}"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98493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44F08-6911-4EA2-81EC-6E3DB83809E2}" type="datetimeFigureOut">
              <a:rPr lang="en-US" smtClean="0"/>
              <a:pPr/>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152369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44F08-6911-4EA2-81EC-6E3DB83809E2}" type="datetimeFigureOut">
              <a:rPr lang="en-US" smtClean="0"/>
              <a:pPr/>
              <a:t>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E71BB-5E69-4AE6-8660-562F282F4370}" type="slidenum">
              <a:rPr lang="en-US" smtClean="0"/>
              <a:pPr/>
              <a:t>‹#›</a:t>
            </a:fld>
            <a:endParaRPr lang="en-US"/>
          </a:p>
        </p:txBody>
      </p:sp>
    </p:spTree>
    <p:extLst>
      <p:ext uri="{BB962C8B-B14F-4D97-AF65-F5344CB8AC3E}">
        <p14:creationId xmlns="" xmlns:p14="http://schemas.microsoft.com/office/powerpoint/2010/main" val="1837056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37" y="207818"/>
            <a:ext cx="9045526" cy="1738772"/>
          </a:xfrm>
        </p:spPr>
        <p:txBody>
          <a:bodyPr anchor="ctr">
            <a:normAutofit/>
          </a:bodyPr>
          <a:lstStyle/>
          <a:p>
            <a:r>
              <a:rPr lang="en-US" sz="3600" b="1" dirty="0">
                <a:solidFill>
                  <a:srgbClr val="0070C0"/>
                </a:solidFill>
              </a:rPr>
              <a:t>Genetic pedigree analysis of spring Chinook salmon reintroduced above Foster </a:t>
            </a:r>
            <a:r>
              <a:rPr lang="en-US" sz="3600" b="1" dirty="0" smtClean="0">
                <a:solidFill>
                  <a:srgbClr val="0070C0"/>
                </a:solidFill>
              </a:rPr>
              <a:t>Dam</a:t>
            </a:r>
            <a:endParaRPr lang="en-US" sz="3600" b="1" dirty="0">
              <a:solidFill>
                <a:srgbClr val="0070C0"/>
              </a:solidFill>
            </a:endParaRPr>
          </a:p>
        </p:txBody>
      </p:sp>
      <p:sp>
        <p:nvSpPr>
          <p:cNvPr id="3" name="Subtitle 2"/>
          <p:cNvSpPr>
            <a:spLocks noGrp="1"/>
          </p:cNvSpPr>
          <p:nvPr>
            <p:ph type="subTitle" idx="1"/>
          </p:nvPr>
        </p:nvSpPr>
        <p:spPr>
          <a:xfrm>
            <a:off x="0" y="2258994"/>
            <a:ext cx="9144000" cy="801327"/>
          </a:xfrm>
        </p:spPr>
        <p:txBody>
          <a:bodyPr>
            <a:noAutofit/>
          </a:bodyPr>
          <a:lstStyle/>
          <a:p>
            <a:r>
              <a:rPr lang="en-US" sz="2800" dirty="0"/>
              <a:t>Melissa Evans, Kathleen O’Malley, Marc Johnson, Michael Banks, Dave Jacobson, and Michael </a:t>
            </a:r>
            <a:r>
              <a:rPr lang="en-US" sz="2800" dirty="0" err="1"/>
              <a:t>Hogansen</a:t>
            </a:r>
            <a:endParaRPr lang="en-US" sz="28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3288" y="4567793"/>
            <a:ext cx="1611465" cy="1120238"/>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58758" y="4423098"/>
            <a:ext cx="1080158" cy="1409627"/>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004646" y="3697189"/>
            <a:ext cx="5233182" cy="2861446"/>
          </a:xfrm>
          <a:prstGeom prst="rect">
            <a:avLst/>
          </a:prstGeom>
        </p:spPr>
      </p:pic>
    </p:spTree>
    <p:extLst>
      <p:ext uri="{BB962C8B-B14F-4D97-AF65-F5344CB8AC3E}">
        <p14:creationId xmlns="" xmlns:p14="http://schemas.microsoft.com/office/powerpoint/2010/main" val="220629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555" y="-23174"/>
            <a:ext cx="9284699"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70C0"/>
                </a:solidFill>
                <a:latin typeface="+mn-lt"/>
              </a:rPr>
              <a:t>Chinook Recruits Below Dam</a:t>
            </a:r>
            <a:endParaRPr lang="en-US" dirty="0">
              <a:solidFill>
                <a:srgbClr val="0070C0"/>
              </a:solidFill>
              <a:latin typeface="+mn-lt"/>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798" y="1319817"/>
            <a:ext cx="9144000" cy="5538184"/>
          </a:xfrm>
          <a:prstGeom prst="rect">
            <a:avLst/>
          </a:prstGeom>
          <a:ln>
            <a:noFill/>
          </a:ln>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02777" y="1485380"/>
            <a:ext cx="3707477" cy="5372621"/>
          </a:xfrm>
          <a:prstGeom prst="rect">
            <a:avLst/>
          </a:prstGeom>
        </p:spPr>
      </p:pic>
      <p:sp>
        <p:nvSpPr>
          <p:cNvPr id="11" name="TextBox 10"/>
          <p:cNvSpPr txBox="1"/>
          <p:nvPr/>
        </p:nvSpPr>
        <p:spPr>
          <a:xfrm>
            <a:off x="418846" y="2184033"/>
            <a:ext cx="4043992" cy="830997"/>
          </a:xfrm>
          <a:prstGeom prst="rect">
            <a:avLst/>
          </a:prstGeom>
          <a:noFill/>
          <a:ln>
            <a:solidFill>
              <a:schemeClr val="tx1"/>
            </a:solidFill>
          </a:ln>
        </p:spPr>
        <p:txBody>
          <a:bodyPr wrap="none" rtlCol="0">
            <a:spAutoFit/>
          </a:bodyPr>
          <a:lstStyle/>
          <a:p>
            <a:pPr algn="ctr"/>
            <a:r>
              <a:rPr lang="en-US" sz="2400" dirty="0" smtClean="0"/>
              <a:t>12% (23/193) were progeny of </a:t>
            </a:r>
          </a:p>
          <a:p>
            <a:pPr algn="ctr"/>
            <a:r>
              <a:rPr lang="en-US" sz="2400" dirty="0"/>
              <a:t>r</a:t>
            </a:r>
            <a:r>
              <a:rPr lang="en-US" sz="2400" dirty="0" smtClean="0"/>
              <a:t>eintroduced salmon</a:t>
            </a:r>
            <a:endParaRPr lang="en-US" sz="2400" dirty="0"/>
          </a:p>
        </p:txBody>
      </p:sp>
      <p:cxnSp>
        <p:nvCxnSpPr>
          <p:cNvPr id="9" name="Straight Arrow Connector 8"/>
          <p:cNvCxnSpPr/>
          <p:nvPr/>
        </p:nvCxnSpPr>
        <p:spPr>
          <a:xfrm flipH="1">
            <a:off x="510657" y="3100647"/>
            <a:ext cx="1930180" cy="17191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02777" y="1154255"/>
            <a:ext cx="3983107" cy="2805991"/>
          </a:xfrm>
          <a:prstGeom prst="rect">
            <a:avLst/>
          </a:prstGeom>
        </p:spPr>
      </p:pic>
      <p:sp>
        <p:nvSpPr>
          <p:cNvPr id="13" name="TextBox 12"/>
          <p:cNvSpPr txBox="1"/>
          <p:nvPr/>
        </p:nvSpPr>
        <p:spPr>
          <a:xfrm>
            <a:off x="2343656"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spTree>
    <p:extLst>
      <p:ext uri="{BB962C8B-B14F-4D97-AF65-F5344CB8AC3E}">
        <p14:creationId xmlns="" xmlns:p14="http://schemas.microsoft.com/office/powerpoint/2010/main" val="101705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325563"/>
          </a:xfrm>
        </p:spPr>
        <p:txBody>
          <a:bodyPr>
            <a:normAutofit/>
          </a:bodyPr>
          <a:lstStyle/>
          <a:p>
            <a:pPr algn="ctr"/>
            <a:r>
              <a:rPr lang="en-US" dirty="0" smtClean="0">
                <a:solidFill>
                  <a:srgbClr val="0070C0"/>
                </a:solidFill>
                <a:latin typeface="+mn-lt"/>
              </a:rPr>
              <a:t>Cohort Replacement </a:t>
            </a:r>
            <a:r>
              <a:rPr lang="en-US" dirty="0">
                <a:solidFill>
                  <a:srgbClr val="0070C0"/>
                </a:solidFill>
                <a:latin typeface="+mn-lt"/>
              </a:rPr>
              <a:t>R</a:t>
            </a:r>
            <a:r>
              <a:rPr lang="en-US" dirty="0" smtClean="0">
                <a:solidFill>
                  <a:srgbClr val="0070C0"/>
                </a:solidFill>
                <a:latin typeface="+mn-lt"/>
              </a:rPr>
              <a:t>ate</a:t>
            </a:r>
            <a:endParaRPr lang="en-US" dirty="0">
              <a:solidFill>
                <a:srgbClr val="0070C0"/>
              </a:solidFill>
              <a:latin typeface="+mn-lt"/>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448" y="997526"/>
            <a:ext cx="4326775" cy="5769033"/>
          </a:xfrm>
          <a:prstGeom prst="rect">
            <a:avLst/>
          </a:prstGeom>
        </p:spPr>
      </p:pic>
      <p:sp>
        <p:nvSpPr>
          <p:cNvPr id="9" name="Content Placeholder 2"/>
          <p:cNvSpPr txBox="1">
            <a:spLocks/>
          </p:cNvSpPr>
          <p:nvPr/>
        </p:nvSpPr>
        <p:spPr>
          <a:xfrm>
            <a:off x="4334569" y="1354341"/>
            <a:ext cx="4530436" cy="51583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t>“Number of </a:t>
            </a:r>
            <a:r>
              <a:rPr lang="en-US" sz="3200" dirty="0" err="1" smtClean="0"/>
              <a:t>spawners</a:t>
            </a:r>
            <a:r>
              <a:rPr lang="en-US" sz="3200" dirty="0" smtClean="0"/>
              <a:t> produced by a </a:t>
            </a:r>
            <a:r>
              <a:rPr lang="en-US" sz="3200" dirty="0" err="1" smtClean="0"/>
              <a:t>spawner</a:t>
            </a:r>
            <a:r>
              <a:rPr lang="en-US" sz="3200" dirty="0" smtClean="0"/>
              <a:t>”</a:t>
            </a:r>
          </a:p>
          <a:p>
            <a:pPr marL="0" indent="0">
              <a:buFont typeface="Arial" panose="020B0604020202020204" pitchFamily="34" charset="0"/>
              <a:buNone/>
            </a:pPr>
            <a:endParaRPr lang="en-US" sz="3200" dirty="0" smtClean="0"/>
          </a:p>
          <a:p>
            <a:pPr marL="0" indent="0" algn="ctr">
              <a:buNone/>
            </a:pPr>
            <a:r>
              <a:rPr lang="en-US" sz="3200" b="1" dirty="0" smtClean="0"/>
              <a:t>2007 CRR </a:t>
            </a:r>
            <a:r>
              <a:rPr lang="en-US" sz="3200" dirty="0" smtClean="0"/>
              <a:t>= 0.96 </a:t>
            </a:r>
          </a:p>
          <a:p>
            <a:pPr marL="0" indent="0" algn="ctr">
              <a:buNone/>
            </a:pPr>
            <a:r>
              <a:rPr lang="en-US" sz="3200" dirty="0" smtClean="0"/>
              <a:t>(120 female offspring / 125 female parents)</a:t>
            </a:r>
          </a:p>
          <a:p>
            <a:endParaRPr lang="en-US" sz="3200" dirty="0" smtClean="0"/>
          </a:p>
          <a:p>
            <a:pPr marL="0" indent="0" algn="ctr">
              <a:buNone/>
            </a:pPr>
            <a:r>
              <a:rPr lang="en-US" sz="3200" b="1" dirty="0" smtClean="0"/>
              <a:t>2008 CRR </a:t>
            </a:r>
            <a:r>
              <a:rPr lang="en-US" sz="3200" dirty="0" smtClean="0"/>
              <a:t>= 1.16 </a:t>
            </a:r>
          </a:p>
          <a:p>
            <a:pPr marL="0" indent="0" algn="ctr">
              <a:buNone/>
            </a:pPr>
            <a:r>
              <a:rPr lang="en-US" sz="3200" dirty="0" smtClean="0"/>
              <a:t>(253 female offspring/219 female parents)</a:t>
            </a:r>
          </a:p>
          <a:p>
            <a:endParaRPr lang="en-US" sz="3200" dirty="0"/>
          </a:p>
        </p:txBody>
      </p:sp>
      <p:sp>
        <p:nvSpPr>
          <p:cNvPr id="5" name="TextBox 4"/>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spTree>
    <p:extLst>
      <p:ext uri="{BB962C8B-B14F-4D97-AF65-F5344CB8AC3E}">
        <p14:creationId xmlns="" xmlns:p14="http://schemas.microsoft.com/office/powerpoint/2010/main" val="4094810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325563"/>
          </a:xfrm>
        </p:spPr>
        <p:txBody>
          <a:bodyPr>
            <a:normAutofit/>
          </a:bodyPr>
          <a:lstStyle/>
          <a:p>
            <a:pPr algn="ctr"/>
            <a:r>
              <a:rPr lang="en-US" dirty="0" smtClean="0">
                <a:solidFill>
                  <a:srgbClr val="0070C0"/>
                </a:solidFill>
                <a:latin typeface="+mn-lt"/>
              </a:rPr>
              <a:t>CRR and Dam Passage</a:t>
            </a:r>
            <a:endParaRPr lang="en-US" dirty="0">
              <a:solidFill>
                <a:srgbClr val="0070C0"/>
              </a:solidFill>
              <a:latin typeface="+mn-lt"/>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7448" y="997526"/>
            <a:ext cx="4326775" cy="5769033"/>
          </a:xfrm>
          <a:prstGeom prst="rect">
            <a:avLst/>
          </a:prstGeom>
        </p:spPr>
      </p:pic>
      <p:sp>
        <p:nvSpPr>
          <p:cNvPr id="9" name="Content Placeholder 2"/>
          <p:cNvSpPr txBox="1">
            <a:spLocks/>
          </p:cNvSpPr>
          <p:nvPr/>
        </p:nvSpPr>
        <p:spPr>
          <a:xfrm>
            <a:off x="4334569" y="1354341"/>
            <a:ext cx="4530436" cy="51583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t>“Number of </a:t>
            </a:r>
            <a:r>
              <a:rPr lang="en-US" sz="3200" dirty="0" err="1" smtClean="0"/>
              <a:t>spawners</a:t>
            </a:r>
            <a:r>
              <a:rPr lang="en-US" sz="3200" dirty="0" smtClean="0"/>
              <a:t> produced by a </a:t>
            </a:r>
            <a:r>
              <a:rPr lang="en-US" sz="3200" dirty="0" err="1" smtClean="0"/>
              <a:t>spawner</a:t>
            </a:r>
            <a:r>
              <a:rPr lang="en-US" sz="3200" dirty="0" smtClean="0"/>
              <a:t>”</a:t>
            </a:r>
          </a:p>
          <a:p>
            <a:pPr marL="0" indent="0">
              <a:buFont typeface="Arial" panose="020B0604020202020204" pitchFamily="34" charset="0"/>
              <a:buNone/>
            </a:pPr>
            <a:endParaRPr lang="en-US" sz="3200" dirty="0" smtClean="0"/>
          </a:p>
          <a:p>
            <a:pPr marL="0" indent="0" algn="ctr">
              <a:buNone/>
            </a:pPr>
            <a:r>
              <a:rPr lang="en-US" sz="3200" b="1" dirty="0" smtClean="0"/>
              <a:t>2007 CRR </a:t>
            </a:r>
            <a:r>
              <a:rPr lang="en-US" sz="3200" dirty="0" smtClean="0"/>
              <a:t>= 0.96 </a:t>
            </a:r>
          </a:p>
          <a:p>
            <a:pPr marL="0" indent="0" algn="ctr">
              <a:buNone/>
            </a:pPr>
            <a:r>
              <a:rPr lang="en-US" sz="3200" dirty="0" smtClean="0"/>
              <a:t>(120 female offspring / 125 female parents)</a:t>
            </a:r>
          </a:p>
          <a:p>
            <a:endParaRPr lang="en-US" sz="3200" dirty="0" smtClean="0"/>
          </a:p>
          <a:p>
            <a:pPr marL="0" indent="0" algn="ctr">
              <a:buNone/>
            </a:pPr>
            <a:r>
              <a:rPr lang="en-US" sz="3200" b="1" dirty="0" smtClean="0"/>
              <a:t>2008 CRR </a:t>
            </a:r>
            <a:r>
              <a:rPr lang="en-US" sz="3200" dirty="0" smtClean="0"/>
              <a:t>= 1.16 </a:t>
            </a:r>
          </a:p>
          <a:p>
            <a:pPr marL="0" indent="0" algn="ctr">
              <a:buNone/>
            </a:pPr>
            <a:r>
              <a:rPr lang="en-US" sz="3200" dirty="0" smtClean="0"/>
              <a:t>(253 female offspring/219 female parents)</a:t>
            </a:r>
          </a:p>
          <a:p>
            <a:endParaRPr lang="en-US" sz="3200" dirty="0"/>
          </a:p>
        </p:txBody>
      </p:sp>
      <p:pic>
        <p:nvPicPr>
          <p:cNvPr id="11" name="Picture 2" descr="http://www.nwd-wc.usace.army.mil/report/pics/cou026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33554" y="1470719"/>
            <a:ext cx="6276892" cy="41494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936243" y="1859392"/>
            <a:ext cx="2648995" cy="369332"/>
          </a:xfrm>
          <a:prstGeom prst="rect">
            <a:avLst/>
          </a:prstGeom>
          <a:noFill/>
          <a:ln>
            <a:noFill/>
          </a:ln>
        </p:spPr>
        <p:txBody>
          <a:bodyPr wrap="none" rtlCol="0">
            <a:spAutoFit/>
          </a:bodyPr>
          <a:lstStyle/>
          <a:p>
            <a:r>
              <a:rPr lang="en-US" dirty="0" smtClean="0">
                <a:solidFill>
                  <a:schemeClr val="bg1"/>
                </a:solidFill>
              </a:rPr>
              <a:t>Cougar Dam: CRR ~0.3-0.4</a:t>
            </a:r>
            <a:endParaRPr lang="en-US" dirty="0">
              <a:solidFill>
                <a:schemeClr val="bg1"/>
              </a:solidFill>
            </a:endParaRPr>
          </a:p>
        </p:txBody>
      </p:sp>
      <p:sp>
        <p:nvSpPr>
          <p:cNvPr id="10" name="TextBox 9"/>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spTree>
    <p:extLst>
      <p:ext uri="{BB962C8B-B14F-4D97-AF65-F5344CB8AC3E}">
        <p14:creationId xmlns="" xmlns:p14="http://schemas.microsoft.com/office/powerpoint/2010/main" val="283783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dirty="0" smtClean="0">
                <a:solidFill>
                  <a:srgbClr val="0070C0"/>
                </a:solidFill>
                <a:latin typeface="+mn-lt"/>
              </a:rPr>
              <a:t>TLF of Reintroduced Salmon: 2007</a:t>
            </a:r>
            <a:endParaRPr lang="en-US" dirty="0">
              <a:solidFill>
                <a:srgbClr val="0070C0"/>
              </a:solidFill>
              <a:latin typeface="+mn-lt"/>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1450" y="990600"/>
            <a:ext cx="4400550" cy="5867400"/>
          </a:xfrm>
          <a:prstGeom prst="rect">
            <a:avLst/>
          </a:prstGeom>
        </p:spPr>
      </p:pic>
      <p:sp>
        <p:nvSpPr>
          <p:cNvPr id="5" name="TextBox 4"/>
          <p:cNvSpPr txBox="1"/>
          <p:nvPr/>
        </p:nvSpPr>
        <p:spPr>
          <a:xfrm>
            <a:off x="4571999" y="5250123"/>
            <a:ext cx="4098175"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400" dirty="0" smtClean="0"/>
              <a:t>61% (154/254) of salmon produced adult offspring</a:t>
            </a:r>
          </a:p>
          <a:p>
            <a:pPr marL="285750" indent="-285750">
              <a:buFont typeface="Arial" panose="020B0604020202020204" pitchFamily="34" charset="0"/>
              <a:buChar char="•"/>
            </a:pPr>
            <a:r>
              <a:rPr lang="en-US" sz="2400" dirty="0" smtClean="0"/>
              <a:t>TLF = 2.9±5.4 offspring</a:t>
            </a:r>
          </a:p>
        </p:txBody>
      </p:sp>
      <p:sp>
        <p:nvSpPr>
          <p:cNvPr id="6" name="TextBox 5"/>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09150" y="1004920"/>
            <a:ext cx="5349506" cy="4037903"/>
          </a:xfrm>
          <a:prstGeom prst="rect">
            <a:avLst/>
          </a:prstGeom>
        </p:spPr>
      </p:pic>
    </p:spTree>
    <p:extLst>
      <p:ext uri="{BB962C8B-B14F-4D97-AF65-F5344CB8AC3E}">
        <p14:creationId xmlns="" xmlns:p14="http://schemas.microsoft.com/office/powerpoint/2010/main" val="2135188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dirty="0" smtClean="0">
                <a:solidFill>
                  <a:srgbClr val="0070C0"/>
                </a:solidFill>
                <a:latin typeface="+mn-lt"/>
              </a:rPr>
              <a:t>TLF of Reintroduced Salmon: 2007</a:t>
            </a:r>
            <a:endParaRPr lang="en-US" dirty="0">
              <a:solidFill>
                <a:srgbClr val="0070C0"/>
              </a:solidFill>
              <a:latin typeface="+mn-lt"/>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1450" y="990600"/>
            <a:ext cx="4400550" cy="5867400"/>
          </a:xfrm>
          <a:prstGeom prst="rect">
            <a:avLst/>
          </a:prstGeom>
        </p:spPr>
      </p:pic>
      <p:sp>
        <p:nvSpPr>
          <p:cNvPr id="12" name="TextBox 11"/>
          <p:cNvSpPr txBox="1"/>
          <p:nvPr/>
        </p:nvSpPr>
        <p:spPr>
          <a:xfrm>
            <a:off x="4571999" y="5250123"/>
            <a:ext cx="4098175"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400" dirty="0" smtClean="0"/>
              <a:t>61% (154/254) of salmon produced adult offspring</a:t>
            </a:r>
          </a:p>
          <a:p>
            <a:pPr marL="285750" indent="-285750">
              <a:buFont typeface="Arial" panose="020B0604020202020204" pitchFamily="34" charset="0"/>
              <a:buChar char="•"/>
            </a:pPr>
            <a:r>
              <a:rPr lang="en-US" sz="2400" dirty="0" smtClean="0"/>
              <a:t>TLF = 2.9±5.4 offspring</a:t>
            </a:r>
          </a:p>
        </p:txBody>
      </p:sp>
      <p:sp>
        <p:nvSpPr>
          <p:cNvPr id="8" name="TextBox 7"/>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09150" y="1004920"/>
            <a:ext cx="5349506" cy="4037903"/>
          </a:xfrm>
          <a:prstGeom prst="rect">
            <a:avLst/>
          </a:prstGeom>
        </p:spPr>
      </p:pic>
      <p:sp>
        <p:nvSpPr>
          <p:cNvPr id="10" name="TextBox 9"/>
          <p:cNvSpPr txBox="1"/>
          <p:nvPr/>
        </p:nvSpPr>
        <p:spPr>
          <a:xfrm>
            <a:off x="1027250" y="1924992"/>
            <a:ext cx="7219950" cy="4142583"/>
          </a:xfrm>
          <a:prstGeom prst="rect">
            <a:avLst/>
          </a:prstGeom>
          <a:solidFill>
            <a:schemeClr val="bg1"/>
          </a:solidFill>
          <a:ln>
            <a:solidFill>
              <a:schemeClr val="tx1"/>
            </a:solidFill>
          </a:ln>
        </p:spPr>
        <p:txBody>
          <a:bodyPr wrap="square" rtlCol="0">
            <a:spAutoFit/>
          </a:bodyPr>
          <a:lstStyle/>
          <a:p>
            <a:endParaRPr lang="en-US" dirty="0"/>
          </a:p>
        </p:txBody>
      </p:sp>
      <p:graphicFrame>
        <p:nvGraphicFramePr>
          <p:cNvPr id="11" name="Table 10"/>
          <p:cNvGraphicFramePr>
            <a:graphicFrameLocks noGrp="1"/>
          </p:cNvGraphicFramePr>
          <p:nvPr>
            <p:extLst>
              <p:ext uri="{D42A27DB-BD31-4B8C-83A1-F6EECF244321}">
                <p14:modId xmlns="" xmlns:p14="http://schemas.microsoft.com/office/powerpoint/2010/main" val="3818841876"/>
              </p:ext>
            </p:extLst>
          </p:nvPr>
        </p:nvGraphicFramePr>
        <p:xfrm>
          <a:off x="1197937" y="2752275"/>
          <a:ext cx="6932142" cy="2752367"/>
        </p:xfrm>
        <a:graphic>
          <a:graphicData uri="http://schemas.openxmlformats.org/drawingml/2006/table">
            <a:tbl>
              <a:tblPr firstRow="1" firstCol="1" bandRow="1">
                <a:tableStyleId>{2D5ABB26-0587-4C30-8999-92F81FD0307C}</a:tableStyleId>
              </a:tblPr>
              <a:tblGrid>
                <a:gridCol w="1513571"/>
                <a:gridCol w="1320210"/>
                <a:gridCol w="4098361"/>
              </a:tblGrid>
              <a:tr h="519553">
                <a:tc>
                  <a:txBody>
                    <a:bodyPr/>
                    <a:lstStyle/>
                    <a:p>
                      <a:pPr marL="0" marR="0" algn="ctr">
                        <a:lnSpc>
                          <a:spcPct val="100000"/>
                        </a:lnSpc>
                        <a:spcBef>
                          <a:spcPts val="0"/>
                        </a:spcBef>
                        <a:spcAft>
                          <a:spcPts val="0"/>
                        </a:spcAft>
                      </a:pPr>
                      <a:r>
                        <a:rPr lang="en-US" sz="2400" dirty="0">
                          <a:effectLst/>
                          <a:latin typeface="+mn-lt"/>
                        </a:rPr>
                        <a:t> </a:t>
                      </a: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dirty="0">
                          <a:effectLst/>
                          <a:latin typeface="+mn-lt"/>
                        </a:rPr>
                        <a:t>P</a:t>
                      </a: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dirty="0">
                          <a:effectLst/>
                          <a:latin typeface="+mn-lt"/>
                        </a:rPr>
                        <a:t>Parameter (β)</a:t>
                      </a: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0936">
                <a:tc>
                  <a:txBody>
                    <a:bodyPr/>
                    <a:lstStyle/>
                    <a:p>
                      <a:pPr marL="0" marR="0" algn="ctr">
                        <a:lnSpc>
                          <a:spcPct val="100000"/>
                        </a:lnSpc>
                        <a:spcBef>
                          <a:spcPts val="0"/>
                        </a:spcBef>
                        <a:spcAft>
                          <a:spcPts val="0"/>
                        </a:spcAft>
                      </a:pPr>
                      <a:r>
                        <a:rPr lang="en-US" sz="2400" i="1" dirty="0" smtClean="0">
                          <a:effectLst/>
                          <a:latin typeface="+mn-lt"/>
                        </a:rPr>
                        <a:t>Sex</a:t>
                      </a:r>
                      <a:endParaRPr lang="en-US" sz="2400" i="1"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r>
                        <a:rPr lang="en-US" sz="2400" b="1" dirty="0" smtClean="0">
                          <a:effectLst/>
                          <a:latin typeface="+mn-lt"/>
                        </a:rPr>
                        <a:t>   </a:t>
                      </a:r>
                      <a:r>
                        <a:rPr lang="en-US" sz="2400" b="0" dirty="0" smtClean="0">
                          <a:effectLst/>
                          <a:latin typeface="+mn-lt"/>
                        </a:rPr>
                        <a:t>0.075</a:t>
                      </a:r>
                      <a:endParaRPr lang="en-US" sz="2400" b="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r>
              <a:tr h="786062">
                <a:tc>
                  <a:txBody>
                    <a:bodyPr/>
                    <a:lstStyle/>
                    <a:p>
                      <a:pPr marL="0" marR="0" algn="ctr">
                        <a:lnSpc>
                          <a:spcPct val="100000"/>
                        </a:lnSpc>
                        <a:spcBef>
                          <a:spcPts val="0"/>
                        </a:spcBef>
                        <a:spcAft>
                          <a:spcPts val="0"/>
                        </a:spcAft>
                      </a:pPr>
                      <a:r>
                        <a:rPr lang="en-US" sz="2400" i="1" dirty="0" smtClean="0">
                          <a:effectLst/>
                          <a:latin typeface="+mn-lt"/>
                        </a:rPr>
                        <a:t>Date</a:t>
                      </a:r>
                      <a:endParaRPr lang="en-US" sz="2400" i="1" dirty="0">
                        <a:solidFill>
                          <a:schemeClr val="tx1"/>
                        </a:solidFill>
                        <a:effectLst/>
                        <a:latin typeface="+mn-lt"/>
                        <a:ea typeface="Times New Roman" panose="02020603050405020304" pitchFamily="18" charset="0"/>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2400" b="1" dirty="0" smtClean="0">
                          <a:solidFill>
                            <a:schemeClr val="tx1"/>
                          </a:solidFill>
                          <a:effectLst/>
                          <a:latin typeface="+mn-lt"/>
                        </a:rPr>
                        <a:t>&lt; 0.001</a:t>
                      </a:r>
                      <a:endParaRPr lang="en-US" sz="2400" b="1" dirty="0">
                        <a:solidFill>
                          <a:schemeClr val="tx1"/>
                        </a:solidFill>
                        <a:effectLst/>
                        <a:latin typeface="+mn-lt"/>
                        <a:ea typeface="Times New Roman" panose="02020603050405020304" pitchFamily="18" charset="0"/>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2400" dirty="0" smtClean="0">
                          <a:effectLst/>
                          <a:latin typeface="+mn-lt"/>
                        </a:rPr>
                        <a:t>Later &gt; Earlier </a:t>
                      </a:r>
                    </a:p>
                    <a:p>
                      <a:pPr marL="0" marR="0" algn="ctr">
                        <a:lnSpc>
                          <a:spcPct val="100000"/>
                        </a:lnSpc>
                        <a:spcBef>
                          <a:spcPts val="0"/>
                        </a:spcBef>
                        <a:spcAft>
                          <a:spcPts val="0"/>
                        </a:spcAft>
                      </a:pPr>
                      <a:r>
                        <a:rPr lang="en-US" sz="2400" dirty="0" smtClean="0">
                          <a:effectLst/>
                          <a:latin typeface="+mn-lt"/>
                        </a:rPr>
                        <a:t>(1.04×10</a:t>
                      </a:r>
                      <a:r>
                        <a:rPr lang="en-US" sz="2400" baseline="30000" dirty="0" smtClean="0">
                          <a:effectLst/>
                          <a:latin typeface="+mn-lt"/>
                        </a:rPr>
                        <a:t>-6</a:t>
                      </a:r>
                      <a:r>
                        <a:rPr lang="en-US" sz="2400" dirty="0" smtClean="0">
                          <a:effectLst/>
                          <a:latin typeface="+mn-lt"/>
                        </a:rPr>
                        <a:t>)</a:t>
                      </a:r>
                      <a:endParaRPr lang="en-US" sz="2400" dirty="0">
                        <a:solidFill>
                          <a:schemeClr val="tx1"/>
                        </a:solidFill>
                        <a:effectLst/>
                        <a:latin typeface="+mn-lt"/>
                        <a:ea typeface="Times New Roman" panose="02020603050405020304" pitchFamily="18" charset="0"/>
                      </a:endParaRPr>
                    </a:p>
                  </a:txBody>
                  <a:tcPr marL="68580" marR="68580" marT="0" marB="0">
                    <a:solidFill>
                      <a:schemeClr val="bg1"/>
                    </a:solidFill>
                  </a:tcPr>
                </a:tc>
              </a:tr>
              <a:tr h="815816">
                <a:tc>
                  <a:txBody>
                    <a:bodyPr/>
                    <a:lstStyle/>
                    <a:p>
                      <a:pPr marL="0" marR="0" algn="ctr">
                        <a:lnSpc>
                          <a:spcPct val="100000"/>
                        </a:lnSpc>
                        <a:spcBef>
                          <a:spcPts val="0"/>
                        </a:spcBef>
                        <a:spcAft>
                          <a:spcPts val="0"/>
                        </a:spcAft>
                      </a:pPr>
                      <a:r>
                        <a:rPr lang="en-US" sz="2400" i="1" kern="1200" dirty="0" smtClean="0">
                          <a:solidFill>
                            <a:schemeClr val="tx1"/>
                          </a:solidFill>
                          <a:effectLst/>
                          <a:latin typeface="+mn-lt"/>
                          <a:ea typeface="+mn-ea"/>
                          <a:cs typeface="+mn-cs"/>
                        </a:rPr>
                        <a:t>Date × Sex</a:t>
                      </a:r>
                      <a:endParaRPr lang="en-US" sz="2400" i="1" dirty="0">
                        <a:solidFill>
                          <a:schemeClr val="tx1"/>
                        </a:solidFill>
                        <a:effectLst/>
                        <a:latin typeface="+mn-l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b="1" dirty="0" smtClean="0">
                          <a:solidFill>
                            <a:schemeClr val="tx1"/>
                          </a:solidFill>
                          <a:effectLst/>
                          <a:latin typeface="+mn-lt"/>
                          <a:ea typeface="Times New Roman" panose="02020603050405020304" pitchFamily="18" charset="0"/>
                        </a:rPr>
                        <a:t>   0.010</a:t>
                      </a:r>
                      <a:endParaRPr lang="en-US" sz="2400" b="1" dirty="0">
                        <a:solidFill>
                          <a:schemeClr val="tx1"/>
                        </a:solidFill>
                        <a:effectLst/>
                        <a:latin typeface="+mn-l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kern="1200" dirty="0" smtClean="0">
                          <a:solidFill>
                            <a:schemeClr val="tx1"/>
                          </a:solidFill>
                          <a:effectLst/>
                          <a:latin typeface="+mn-lt"/>
                          <a:ea typeface="+mn-ea"/>
                          <a:cs typeface="+mn-cs"/>
                        </a:rPr>
                        <a:t>Males</a:t>
                      </a:r>
                      <a:r>
                        <a:rPr lang="en-US" sz="2400" kern="1200" baseline="0" dirty="0" smtClean="0">
                          <a:solidFill>
                            <a:schemeClr val="tx1"/>
                          </a:solidFill>
                          <a:effectLst/>
                          <a:latin typeface="+mn-lt"/>
                          <a:ea typeface="+mn-ea"/>
                          <a:cs typeface="+mn-cs"/>
                        </a:rPr>
                        <a:t> &gt; Females, Sept. 21 </a:t>
                      </a:r>
                    </a:p>
                    <a:p>
                      <a:pPr marL="0" marR="0" algn="ctr">
                        <a:lnSpc>
                          <a:spcPct val="100000"/>
                        </a:lnSpc>
                        <a:spcBef>
                          <a:spcPts val="0"/>
                        </a:spcBef>
                        <a:spcAft>
                          <a:spcPts val="0"/>
                        </a:spcAft>
                      </a:pPr>
                      <a:r>
                        <a:rPr lang="en-US" sz="2400" kern="1200" dirty="0" smtClean="0">
                          <a:solidFill>
                            <a:schemeClr val="tx1"/>
                          </a:solidFill>
                          <a:effectLst/>
                          <a:latin typeface="+mn-lt"/>
                          <a:ea typeface="+mn-ea"/>
                          <a:cs typeface="+mn-cs"/>
                        </a:rPr>
                        <a:t>(-4.43×10</a:t>
                      </a:r>
                      <a:r>
                        <a:rPr lang="en-US" sz="2400" kern="1200" baseline="30000" dirty="0" smtClean="0">
                          <a:solidFill>
                            <a:schemeClr val="tx1"/>
                          </a:solidFill>
                          <a:effectLst/>
                          <a:latin typeface="+mn-lt"/>
                          <a:ea typeface="+mn-ea"/>
                          <a:cs typeface="+mn-cs"/>
                        </a:rPr>
                        <a:t>-7</a:t>
                      </a:r>
                      <a:r>
                        <a:rPr lang="en-US" sz="2400" kern="1200" baseline="0" dirty="0" smtClean="0">
                          <a:solidFill>
                            <a:schemeClr val="tx1"/>
                          </a:solidFill>
                          <a:effectLst/>
                          <a:latin typeface="+mn-lt"/>
                          <a:ea typeface="+mn-ea"/>
                          <a:cs typeface="+mn-cs"/>
                        </a:rPr>
                        <a:t>)</a:t>
                      </a:r>
                      <a:endParaRPr lang="en-US" sz="2400" dirty="0">
                        <a:solidFill>
                          <a:schemeClr val="tx1"/>
                        </a:solidFill>
                        <a:effectLst/>
                        <a:latin typeface="+mn-l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232938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8764" y="279009"/>
            <a:ext cx="4676949" cy="6235932"/>
          </a:xfrm>
          <a:prstGeom prst="rect">
            <a:avLst/>
          </a:prstGeom>
        </p:spPr>
      </p:pic>
      <p:sp>
        <p:nvSpPr>
          <p:cNvPr id="6" name="Title 1"/>
          <p:cNvSpPr txBox="1">
            <a:spLocks/>
          </p:cNvSpPr>
          <p:nvPr/>
        </p:nvSpPr>
        <p:spPr>
          <a:xfrm>
            <a:off x="0" y="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70C0"/>
                </a:solidFill>
                <a:latin typeface="+mn-lt"/>
              </a:rPr>
              <a:t>TLF of Reintroduced Salmon: 2008</a:t>
            </a:r>
            <a:endParaRPr lang="en-US" dirty="0">
              <a:solidFill>
                <a:srgbClr val="0070C0"/>
              </a:solidFill>
              <a:latin typeface="+mn-lt"/>
            </a:endParaRPr>
          </a:p>
        </p:txBody>
      </p:sp>
      <p:sp>
        <p:nvSpPr>
          <p:cNvPr id="7" name="TextBox 6"/>
          <p:cNvSpPr txBox="1"/>
          <p:nvPr/>
        </p:nvSpPr>
        <p:spPr>
          <a:xfrm>
            <a:off x="4563687" y="5280194"/>
            <a:ext cx="4114800"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400" dirty="0" smtClean="0"/>
              <a:t>38% (249/660) of salmon produced offspring</a:t>
            </a:r>
          </a:p>
          <a:p>
            <a:pPr marL="285750" indent="-285750">
              <a:buFont typeface="Arial" panose="020B0604020202020204" pitchFamily="34" charset="0"/>
              <a:buChar char="•"/>
            </a:pPr>
            <a:r>
              <a:rPr lang="en-US" sz="2400" dirty="0" smtClean="0"/>
              <a:t>TLF = 1.9 ± 4.1</a:t>
            </a:r>
            <a:endParaRPr lang="en-US" sz="2400" dirty="0"/>
          </a:p>
        </p:txBody>
      </p:sp>
      <p:sp>
        <p:nvSpPr>
          <p:cNvPr id="8" name="TextBox 7"/>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42944" y="976613"/>
            <a:ext cx="5315712" cy="4012395"/>
          </a:xfrm>
          <a:prstGeom prst="rect">
            <a:avLst/>
          </a:prstGeom>
        </p:spPr>
      </p:pic>
    </p:spTree>
    <p:extLst>
      <p:ext uri="{BB962C8B-B14F-4D97-AF65-F5344CB8AC3E}">
        <p14:creationId xmlns="" xmlns:p14="http://schemas.microsoft.com/office/powerpoint/2010/main" val="3244023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4309" y="662781"/>
            <a:ext cx="4463935" cy="5951913"/>
          </a:xfrm>
          <a:prstGeom prst="rect">
            <a:avLst/>
          </a:prstGeom>
        </p:spPr>
      </p:pic>
      <p:sp>
        <p:nvSpPr>
          <p:cNvPr id="7" name="Title 1"/>
          <p:cNvSpPr txBox="1">
            <a:spLocks/>
          </p:cNvSpPr>
          <p:nvPr/>
        </p:nvSpPr>
        <p:spPr>
          <a:xfrm>
            <a:off x="0" y="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mn-lt"/>
              </a:rPr>
              <a:t>TLF of Reintroduced Salmon: 2008</a:t>
            </a:r>
            <a:endParaRPr lang="en-US" dirty="0">
              <a:solidFill>
                <a:srgbClr val="0070C0"/>
              </a:solidFill>
              <a:latin typeface="+mn-lt"/>
            </a:endParaRPr>
          </a:p>
        </p:txBody>
      </p:sp>
      <p:sp>
        <p:nvSpPr>
          <p:cNvPr id="9" name="TextBox 8"/>
          <p:cNvSpPr txBox="1"/>
          <p:nvPr/>
        </p:nvSpPr>
        <p:spPr>
          <a:xfrm>
            <a:off x="4563687" y="5280194"/>
            <a:ext cx="4114800"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400" dirty="0" smtClean="0"/>
              <a:t>38% (249/660) of salmon produced offspring</a:t>
            </a:r>
          </a:p>
          <a:p>
            <a:pPr marL="285750" indent="-285750">
              <a:buFont typeface="Arial" panose="020B0604020202020204" pitchFamily="34" charset="0"/>
              <a:buChar char="•"/>
            </a:pPr>
            <a:r>
              <a:rPr lang="en-US" sz="2400" dirty="0" smtClean="0"/>
              <a:t>TLF = 1.9 ± 4.1</a:t>
            </a:r>
            <a:endParaRPr lang="en-US" sz="2400" dirty="0"/>
          </a:p>
        </p:txBody>
      </p:sp>
      <p:sp>
        <p:nvSpPr>
          <p:cNvPr id="8" name="TextBox 7"/>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42944" y="976613"/>
            <a:ext cx="5315712" cy="4012395"/>
          </a:xfrm>
          <a:prstGeom prst="rect">
            <a:avLst/>
          </a:prstGeom>
        </p:spPr>
      </p:pic>
      <p:sp>
        <p:nvSpPr>
          <p:cNvPr id="13" name="TextBox 12"/>
          <p:cNvSpPr txBox="1"/>
          <p:nvPr/>
        </p:nvSpPr>
        <p:spPr>
          <a:xfrm>
            <a:off x="1057276" y="1815264"/>
            <a:ext cx="7219950" cy="4142583"/>
          </a:xfrm>
          <a:prstGeom prst="rect">
            <a:avLst/>
          </a:prstGeom>
          <a:solidFill>
            <a:schemeClr val="bg1"/>
          </a:solidFill>
          <a:ln>
            <a:solidFill>
              <a:schemeClr val="tx1"/>
            </a:solidFill>
          </a:ln>
        </p:spPr>
        <p:txBody>
          <a:bodyPr wrap="square" rtlCol="0">
            <a:spAutoFit/>
          </a:bodyPr>
          <a:lstStyle/>
          <a:p>
            <a:endParaRPr lang="en-US" dirty="0"/>
          </a:p>
        </p:txBody>
      </p:sp>
      <p:graphicFrame>
        <p:nvGraphicFramePr>
          <p:cNvPr id="14" name="Table 13"/>
          <p:cNvGraphicFramePr>
            <a:graphicFrameLocks noGrp="1"/>
          </p:cNvGraphicFramePr>
          <p:nvPr>
            <p:extLst>
              <p:ext uri="{D42A27DB-BD31-4B8C-83A1-F6EECF244321}">
                <p14:modId xmlns="" xmlns:p14="http://schemas.microsoft.com/office/powerpoint/2010/main" val="3383965498"/>
              </p:ext>
            </p:extLst>
          </p:nvPr>
        </p:nvGraphicFramePr>
        <p:xfrm>
          <a:off x="1505872" y="2875935"/>
          <a:ext cx="6591301" cy="1948632"/>
        </p:xfrm>
        <a:graphic>
          <a:graphicData uri="http://schemas.openxmlformats.org/drawingml/2006/table">
            <a:tbl>
              <a:tblPr firstRow="1" firstCol="1" bandRow="1"/>
              <a:tblGrid>
                <a:gridCol w="1562028"/>
                <a:gridCol w="1609623"/>
                <a:gridCol w="3419650"/>
              </a:tblGrid>
              <a:tr h="487158">
                <a:tc>
                  <a:txBody>
                    <a:bodyPr/>
                    <a:lstStyle/>
                    <a:p>
                      <a:pPr marL="0" marR="0">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P</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Parameter (β)</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7158">
                <a:tc>
                  <a:txBody>
                    <a:bodyPr/>
                    <a:lstStyle/>
                    <a:p>
                      <a:pPr marL="0" marR="0">
                        <a:lnSpc>
                          <a:spcPct val="115000"/>
                        </a:lnSpc>
                        <a:spcBef>
                          <a:spcPts val="0"/>
                        </a:spcBef>
                        <a:spcAft>
                          <a:spcPts val="0"/>
                        </a:spcAft>
                      </a:pPr>
                      <a:r>
                        <a:rPr lang="en-US" sz="2400" i="1" dirty="0">
                          <a:solidFill>
                            <a:schemeClr val="tx1"/>
                          </a:solidFill>
                          <a:effectLst/>
                          <a:latin typeface="+mn-lt"/>
                          <a:ea typeface="Times New Roman" panose="02020603050405020304" pitchFamily="18" charset="0"/>
                        </a:rPr>
                        <a:t>Sex </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solidFill>
                            <a:schemeClr val="tx1"/>
                          </a:solidFill>
                          <a:effectLst/>
                          <a:latin typeface="+mn-lt"/>
                          <a:ea typeface="Times New Roman" panose="02020603050405020304" pitchFamily="18" charset="0"/>
                        </a:rPr>
                        <a:t>&lt; </a:t>
                      </a:r>
                      <a:r>
                        <a:rPr lang="en-US" sz="2400" b="1" dirty="0" smtClean="0">
                          <a:solidFill>
                            <a:schemeClr val="tx1"/>
                          </a:solidFill>
                          <a:effectLst/>
                          <a:latin typeface="+mn-lt"/>
                          <a:ea typeface="Times New Roman" panose="02020603050405020304" pitchFamily="18" charset="0"/>
                        </a:rPr>
                        <a:t>0.001</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F</a:t>
                      </a:r>
                      <a:r>
                        <a:rPr lang="en-US" sz="2400" dirty="0" smtClean="0">
                          <a:solidFill>
                            <a:schemeClr val="tx1"/>
                          </a:solidFill>
                          <a:effectLst/>
                          <a:latin typeface="+mn-lt"/>
                          <a:ea typeface="Times New Roman" panose="02020603050405020304" pitchFamily="18" charset="0"/>
                        </a:rPr>
                        <a:t>emale </a:t>
                      </a:r>
                      <a:r>
                        <a:rPr lang="en-US" sz="2400" dirty="0">
                          <a:solidFill>
                            <a:schemeClr val="tx1"/>
                          </a:solidFill>
                          <a:effectLst/>
                          <a:latin typeface="+mn-lt"/>
                          <a:ea typeface="Times New Roman" panose="02020603050405020304" pitchFamily="18" charset="0"/>
                        </a:rPr>
                        <a:t>(</a:t>
                      </a:r>
                      <a:r>
                        <a:rPr lang="en-US" sz="2400" dirty="0" smtClean="0">
                          <a:solidFill>
                            <a:schemeClr val="tx1"/>
                          </a:solidFill>
                          <a:effectLst/>
                          <a:latin typeface="+mn-lt"/>
                          <a:ea typeface="Times New Roman" panose="02020603050405020304" pitchFamily="18" charset="0"/>
                        </a:rPr>
                        <a:t>0.29)</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158">
                <a:tc>
                  <a:txBody>
                    <a:bodyPr/>
                    <a:lstStyle/>
                    <a:p>
                      <a:pPr marL="0" marR="0">
                        <a:lnSpc>
                          <a:spcPct val="115000"/>
                        </a:lnSpc>
                        <a:spcBef>
                          <a:spcPts val="0"/>
                        </a:spcBef>
                        <a:spcAft>
                          <a:spcPts val="0"/>
                        </a:spcAft>
                      </a:pPr>
                      <a:r>
                        <a:rPr lang="en-US" sz="2400" i="1" dirty="0">
                          <a:solidFill>
                            <a:schemeClr val="tx1"/>
                          </a:solidFill>
                          <a:effectLst/>
                          <a:latin typeface="+mn-lt"/>
                          <a:ea typeface="Times New Roman" panose="02020603050405020304" pitchFamily="18" charset="0"/>
                        </a:rPr>
                        <a:t>Date</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b="1" dirty="0" smtClean="0">
                          <a:solidFill>
                            <a:schemeClr val="tx1"/>
                          </a:solidFill>
                          <a:effectLst/>
                          <a:latin typeface="+mn-lt"/>
                          <a:ea typeface="Times New Roman" panose="02020603050405020304" pitchFamily="18" charset="0"/>
                        </a:rPr>
                        <a:t>   0.036</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solidFill>
                            <a:schemeClr val="tx1"/>
                          </a:solidFill>
                          <a:effectLst/>
                          <a:latin typeface="+mn-lt"/>
                          <a:ea typeface="Times New Roman" panose="02020603050405020304" pitchFamily="18" charset="0"/>
                        </a:rPr>
                        <a:t>Later</a:t>
                      </a:r>
                      <a:r>
                        <a:rPr lang="en-US" sz="2400" baseline="0" dirty="0" smtClean="0">
                          <a:solidFill>
                            <a:schemeClr val="tx1"/>
                          </a:solidFill>
                          <a:effectLst/>
                          <a:latin typeface="+mn-lt"/>
                          <a:ea typeface="Times New Roman" panose="02020603050405020304" pitchFamily="18" charset="0"/>
                        </a:rPr>
                        <a:t> &gt; Earlier </a:t>
                      </a:r>
                      <a:r>
                        <a:rPr lang="en-US" sz="2400" dirty="0" smtClean="0">
                          <a:solidFill>
                            <a:schemeClr val="tx1"/>
                          </a:solidFill>
                          <a:effectLst/>
                          <a:latin typeface="+mn-lt"/>
                          <a:ea typeface="Times New Roman" panose="02020603050405020304" pitchFamily="18" charset="0"/>
                        </a:rPr>
                        <a:t>(</a:t>
                      </a:r>
                      <a:r>
                        <a:rPr lang="en-US" sz="2400" kern="1200" dirty="0" smtClean="0">
                          <a:solidFill>
                            <a:schemeClr val="tx1"/>
                          </a:solidFill>
                          <a:effectLst/>
                          <a:latin typeface="+mn-lt"/>
                          <a:ea typeface="+mn-ea"/>
                          <a:cs typeface="+mn-cs"/>
                        </a:rPr>
                        <a:t>2.48×10</a:t>
                      </a:r>
                      <a:r>
                        <a:rPr lang="en-US" sz="2400" kern="1200" baseline="30000" dirty="0" smtClean="0">
                          <a:solidFill>
                            <a:schemeClr val="tx1"/>
                          </a:solidFill>
                          <a:effectLst/>
                          <a:latin typeface="+mn-lt"/>
                          <a:ea typeface="+mn-ea"/>
                          <a:cs typeface="+mn-cs"/>
                        </a:rPr>
                        <a:t>-7</a:t>
                      </a:r>
                      <a:r>
                        <a:rPr lang="en-US" sz="2400" dirty="0" smtClean="0">
                          <a:solidFill>
                            <a:schemeClr val="tx1"/>
                          </a:solidFill>
                          <a:effectLst/>
                          <a:latin typeface="+mn-lt"/>
                          <a:ea typeface="Times New Roman" panose="02020603050405020304" pitchFamily="18" charset="0"/>
                        </a:rPr>
                        <a:t>)</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158">
                <a:tc>
                  <a:txBody>
                    <a:bodyPr/>
                    <a:lstStyle/>
                    <a:p>
                      <a:pPr marL="0" marR="0">
                        <a:lnSpc>
                          <a:spcPct val="115000"/>
                        </a:lnSpc>
                        <a:spcBef>
                          <a:spcPts val="0"/>
                        </a:spcBef>
                        <a:spcAft>
                          <a:spcPts val="0"/>
                        </a:spcAft>
                      </a:pPr>
                      <a:r>
                        <a:rPr lang="en-US" sz="2400" i="1" dirty="0">
                          <a:solidFill>
                            <a:schemeClr val="tx1"/>
                          </a:solidFill>
                          <a:effectLst/>
                          <a:latin typeface="+mn-lt"/>
                          <a:ea typeface="Times New Roman" panose="02020603050405020304" pitchFamily="18" charset="0"/>
                        </a:rPr>
                        <a:t>Origin</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solidFill>
                            <a:schemeClr val="tx1"/>
                          </a:solidFill>
                          <a:effectLst/>
                          <a:latin typeface="+mn-lt"/>
                          <a:ea typeface="Times New Roman" panose="02020603050405020304" pitchFamily="18" charset="0"/>
                        </a:rPr>
                        <a:t>   0.687</a:t>
                      </a:r>
                      <a:endParaRPr lang="en-US" sz="2400" dirty="0">
                        <a:solidFill>
                          <a:schemeClr val="tx1"/>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52077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8764" y="279009"/>
            <a:ext cx="4676949" cy="6235932"/>
          </a:xfrm>
          <a:prstGeom prst="rect">
            <a:avLst/>
          </a:prstGeom>
        </p:spPr>
      </p:pic>
      <p:sp>
        <p:nvSpPr>
          <p:cNvPr id="6" name="Title 1"/>
          <p:cNvSpPr txBox="1">
            <a:spLocks/>
          </p:cNvSpPr>
          <p:nvPr/>
        </p:nvSpPr>
        <p:spPr>
          <a:xfrm>
            <a:off x="0" y="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70C0"/>
                </a:solidFill>
                <a:latin typeface="+mn-lt"/>
              </a:rPr>
              <a:t>TLF of Reintroduced Mate Pairs: 2008</a:t>
            </a:r>
            <a:endParaRPr lang="en-US" dirty="0">
              <a:solidFill>
                <a:srgbClr val="0070C0"/>
              </a:solidFill>
              <a:latin typeface="+mn-lt"/>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19856" y="1325563"/>
            <a:ext cx="5724144" cy="4937760"/>
          </a:xfrm>
          <a:prstGeom prst="rect">
            <a:avLst/>
          </a:prstGeom>
        </p:spPr>
      </p:pic>
      <p:sp>
        <p:nvSpPr>
          <p:cNvPr id="5" name="TextBox 4"/>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spTree>
    <p:extLst>
      <p:ext uri="{BB962C8B-B14F-4D97-AF65-F5344CB8AC3E}">
        <p14:creationId xmlns="" xmlns:p14="http://schemas.microsoft.com/office/powerpoint/2010/main" val="2509796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30931" y="5491406"/>
            <a:ext cx="4584162"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46% of salmon produced at least one 3 or 4-year old adult offspring</a:t>
            </a:r>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1575" y="923925"/>
            <a:ext cx="4700587" cy="6267449"/>
          </a:xfrm>
          <a:prstGeom prst="rect">
            <a:avLst/>
          </a:prstGeom>
        </p:spPr>
      </p:pic>
      <p:sp>
        <p:nvSpPr>
          <p:cNvPr id="11" name="Title 1"/>
          <p:cNvSpPr txBox="1">
            <a:spLocks/>
          </p:cNvSpPr>
          <p:nvPr/>
        </p:nvSpPr>
        <p:spPr>
          <a:xfrm>
            <a:off x="0" y="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mn-lt"/>
              </a:rPr>
              <a:t>Fitness of Reintroduced Salmon: 2009</a:t>
            </a:r>
            <a:endParaRPr lang="en-US" dirty="0">
              <a:solidFill>
                <a:srgbClr val="0070C0"/>
              </a:solidFill>
              <a:latin typeface="+mn-lt"/>
            </a:endParaRPr>
          </a:p>
        </p:txBody>
      </p:sp>
      <p:sp>
        <p:nvSpPr>
          <p:cNvPr id="6" name="TextBox 5"/>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51496" y="1059673"/>
            <a:ext cx="5590040" cy="4219463"/>
          </a:xfrm>
          <a:prstGeom prst="rect">
            <a:avLst/>
          </a:prstGeom>
        </p:spPr>
      </p:pic>
    </p:spTree>
    <p:extLst>
      <p:ext uri="{BB962C8B-B14F-4D97-AF65-F5344CB8AC3E}">
        <p14:creationId xmlns="" xmlns:p14="http://schemas.microsoft.com/office/powerpoint/2010/main" val="1950101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30931" y="5491406"/>
            <a:ext cx="4584162"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46% of salmon produced at least one 3 or 4-year old adult offspring</a:t>
            </a:r>
            <a:endParaRPr lang="en-US"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1575" y="923925"/>
            <a:ext cx="4700587" cy="6267449"/>
          </a:xfrm>
          <a:prstGeom prst="rect">
            <a:avLst/>
          </a:prstGeom>
        </p:spPr>
      </p:pic>
      <p:sp>
        <p:nvSpPr>
          <p:cNvPr id="11" name="Title 1"/>
          <p:cNvSpPr txBox="1">
            <a:spLocks/>
          </p:cNvSpPr>
          <p:nvPr/>
        </p:nvSpPr>
        <p:spPr>
          <a:xfrm>
            <a:off x="0" y="0"/>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mn-lt"/>
              </a:rPr>
              <a:t>Fitness of Reintroduced Salmon: 2009</a:t>
            </a:r>
            <a:endParaRPr lang="en-US" dirty="0">
              <a:solidFill>
                <a:srgbClr val="0070C0"/>
              </a:solidFill>
              <a:latin typeface="+mn-lt"/>
            </a:endParaRPr>
          </a:p>
        </p:txBody>
      </p:sp>
      <p:sp>
        <p:nvSpPr>
          <p:cNvPr id="8" name="TextBox 7"/>
          <p:cNvSpPr txBox="1"/>
          <p:nvPr/>
        </p:nvSpPr>
        <p:spPr>
          <a:xfrm>
            <a:off x="5787697"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51496" y="1059673"/>
            <a:ext cx="5590040" cy="4219463"/>
          </a:xfrm>
          <a:prstGeom prst="rect">
            <a:avLst/>
          </a:prstGeom>
        </p:spPr>
      </p:pic>
      <p:sp>
        <p:nvSpPr>
          <p:cNvPr id="14" name="TextBox 13"/>
          <p:cNvSpPr txBox="1"/>
          <p:nvPr/>
        </p:nvSpPr>
        <p:spPr>
          <a:xfrm>
            <a:off x="1057276" y="1815264"/>
            <a:ext cx="7219950" cy="4142583"/>
          </a:xfrm>
          <a:prstGeom prst="rect">
            <a:avLst/>
          </a:prstGeom>
          <a:solidFill>
            <a:schemeClr val="bg1"/>
          </a:solidFill>
          <a:ln>
            <a:solidFill>
              <a:schemeClr val="tx1"/>
            </a:solidFill>
          </a:ln>
        </p:spPr>
        <p:txBody>
          <a:bodyPr wrap="square" rtlCol="0">
            <a:spAutoFit/>
          </a:bodyPr>
          <a:lstStyle/>
          <a:p>
            <a:endParaRPr lang="en-US" dirty="0"/>
          </a:p>
        </p:txBody>
      </p:sp>
      <p:graphicFrame>
        <p:nvGraphicFramePr>
          <p:cNvPr id="15" name="Table 14"/>
          <p:cNvGraphicFramePr>
            <a:graphicFrameLocks noGrp="1"/>
          </p:cNvGraphicFramePr>
          <p:nvPr>
            <p:extLst>
              <p:ext uri="{D42A27DB-BD31-4B8C-83A1-F6EECF244321}">
                <p14:modId xmlns="" xmlns:p14="http://schemas.microsoft.com/office/powerpoint/2010/main" val="2563301790"/>
              </p:ext>
            </p:extLst>
          </p:nvPr>
        </p:nvGraphicFramePr>
        <p:xfrm>
          <a:off x="1685925" y="2811539"/>
          <a:ext cx="6316122" cy="1876721"/>
        </p:xfrm>
        <a:graphic>
          <a:graphicData uri="http://schemas.openxmlformats.org/drawingml/2006/table">
            <a:tbl>
              <a:tblPr firstRow="1" firstCol="1" bandRow="1">
                <a:tableStyleId>{2D5ABB26-0587-4C30-8999-92F81FD0307C}</a:tableStyleId>
              </a:tblPr>
              <a:tblGrid>
                <a:gridCol w="1963229"/>
                <a:gridCol w="1018635"/>
                <a:gridCol w="3334258"/>
              </a:tblGrid>
              <a:tr h="419185">
                <a:tc>
                  <a:txBody>
                    <a:bodyPr/>
                    <a:lstStyle/>
                    <a:p>
                      <a:pPr marL="0" marR="0" algn="ctr">
                        <a:lnSpc>
                          <a:spcPct val="100000"/>
                        </a:lnSpc>
                        <a:spcBef>
                          <a:spcPts val="0"/>
                        </a:spcBef>
                        <a:spcAft>
                          <a:spcPts val="0"/>
                        </a:spcAft>
                      </a:pPr>
                      <a:r>
                        <a:rPr lang="en-US" sz="2400" dirty="0">
                          <a:effectLst/>
                          <a:latin typeface="+mn-lt"/>
                        </a:rPr>
                        <a:t> </a:t>
                      </a: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dirty="0">
                          <a:effectLst/>
                          <a:latin typeface="+mn-lt"/>
                        </a:rPr>
                        <a:t>P</a:t>
                      </a: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Parameter (β)</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3122">
                <a:tc>
                  <a:txBody>
                    <a:bodyPr/>
                    <a:lstStyle/>
                    <a:p>
                      <a:pPr marL="0" marR="0" algn="l">
                        <a:lnSpc>
                          <a:spcPct val="100000"/>
                        </a:lnSpc>
                        <a:spcBef>
                          <a:spcPts val="0"/>
                        </a:spcBef>
                        <a:spcAft>
                          <a:spcPts val="0"/>
                        </a:spcAft>
                      </a:pPr>
                      <a:r>
                        <a:rPr lang="en-US" sz="2400" i="1" dirty="0" smtClean="0">
                          <a:effectLst/>
                          <a:latin typeface="+mn-lt"/>
                        </a:rPr>
                        <a:t>Sex</a:t>
                      </a:r>
                      <a:endParaRPr lang="en-US" sz="2400" i="1"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0"/>
                        </a:spcAft>
                      </a:pPr>
                      <a:r>
                        <a:rPr lang="en-US" sz="2400" b="1" dirty="0" smtClean="0">
                          <a:effectLst/>
                          <a:latin typeface="+mn-lt"/>
                        </a:rPr>
                        <a:t>0.012</a:t>
                      </a:r>
                      <a:endParaRPr lang="en-US" sz="2400" b="1"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F</a:t>
                      </a:r>
                      <a:r>
                        <a:rPr lang="en-US" sz="2400" dirty="0" smtClean="0">
                          <a:solidFill>
                            <a:schemeClr val="tx1"/>
                          </a:solidFill>
                          <a:effectLst/>
                          <a:latin typeface="+mn-lt"/>
                          <a:ea typeface="Times New Roman" panose="02020603050405020304" pitchFamily="18" charset="0"/>
                        </a:rPr>
                        <a:t>emale </a:t>
                      </a:r>
                      <a:r>
                        <a:rPr lang="en-US" sz="2400" dirty="0">
                          <a:solidFill>
                            <a:schemeClr val="tx1"/>
                          </a:solidFill>
                          <a:effectLst/>
                          <a:latin typeface="+mn-lt"/>
                          <a:ea typeface="Times New Roman" panose="02020603050405020304" pitchFamily="18" charset="0"/>
                        </a:rPr>
                        <a:t>(</a:t>
                      </a:r>
                      <a:r>
                        <a:rPr lang="en-US" sz="2400" dirty="0" smtClean="0">
                          <a:solidFill>
                            <a:schemeClr val="tx1"/>
                          </a:solidFill>
                          <a:effectLst/>
                          <a:latin typeface="+mn-lt"/>
                          <a:ea typeface="Times New Roman" panose="02020603050405020304" pitchFamily="18" charset="0"/>
                        </a:rPr>
                        <a:t>0.24)</a:t>
                      </a:r>
                      <a:endParaRPr lang="en-US" sz="2400" dirty="0">
                        <a:solidFill>
                          <a:schemeClr val="tx1"/>
                        </a:solidFill>
                        <a:effectLst/>
                        <a:latin typeface="+mn-l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r>
              <a:tr h="522351">
                <a:tc>
                  <a:txBody>
                    <a:bodyPr/>
                    <a:lstStyle/>
                    <a:p>
                      <a:pPr marL="0" marR="0" algn="l">
                        <a:lnSpc>
                          <a:spcPct val="100000"/>
                        </a:lnSpc>
                        <a:spcBef>
                          <a:spcPts val="0"/>
                        </a:spcBef>
                        <a:spcAft>
                          <a:spcPts val="0"/>
                        </a:spcAft>
                      </a:pPr>
                      <a:r>
                        <a:rPr lang="en-US" sz="2400" i="1" dirty="0" smtClean="0">
                          <a:effectLst/>
                          <a:latin typeface="+mn-lt"/>
                        </a:rPr>
                        <a:t>Date</a:t>
                      </a:r>
                      <a:endParaRPr lang="en-US" sz="2400" i="1" dirty="0">
                        <a:solidFill>
                          <a:schemeClr val="tx1"/>
                        </a:solidFill>
                        <a:effectLst/>
                        <a:latin typeface="+mn-lt"/>
                        <a:ea typeface="Times New Roman" panose="02020603050405020304" pitchFamily="18" charset="0"/>
                      </a:endParaRPr>
                    </a:p>
                  </a:txBody>
                  <a:tcPr marL="68580" marR="68580" marT="0" marB="0">
                    <a:solidFill>
                      <a:schemeClr val="bg1"/>
                    </a:solidFill>
                  </a:tcPr>
                </a:tc>
                <a:tc>
                  <a:txBody>
                    <a:bodyPr/>
                    <a:lstStyle/>
                    <a:p>
                      <a:pPr marL="0" marR="0" algn="ctr">
                        <a:lnSpc>
                          <a:spcPct val="100000"/>
                        </a:lnSpc>
                        <a:spcBef>
                          <a:spcPts val="0"/>
                        </a:spcBef>
                        <a:spcAft>
                          <a:spcPts val="0"/>
                        </a:spcAft>
                      </a:pPr>
                      <a:r>
                        <a:rPr lang="en-US" sz="2400" b="0" dirty="0" smtClean="0">
                          <a:solidFill>
                            <a:schemeClr val="tx1"/>
                          </a:solidFill>
                          <a:effectLst/>
                          <a:latin typeface="+mn-lt"/>
                          <a:ea typeface="+mn-ea"/>
                        </a:rPr>
                        <a:t>0.200</a:t>
                      </a:r>
                      <a:endParaRPr lang="en-US" sz="2400" b="0" dirty="0">
                        <a:solidFill>
                          <a:schemeClr val="tx1"/>
                        </a:solidFill>
                        <a:effectLst/>
                        <a:latin typeface="+mn-lt"/>
                        <a:ea typeface="Times New Roman" panose="02020603050405020304" pitchFamily="18" charset="0"/>
                      </a:endParaRPr>
                    </a:p>
                  </a:txBody>
                  <a:tcPr marL="68580" marR="68580" marT="0" marB="0">
                    <a:solidFill>
                      <a:schemeClr val="bg1"/>
                    </a:solidFill>
                  </a:tcPr>
                </a:tc>
                <a:tc>
                  <a:txBody>
                    <a:bodyPr/>
                    <a:lstStyle/>
                    <a:p>
                      <a:pPr marL="0" marR="0" algn="ctr">
                        <a:lnSpc>
                          <a:spcPct val="115000"/>
                        </a:lnSpc>
                        <a:spcBef>
                          <a:spcPts val="0"/>
                        </a:spcBef>
                        <a:spcAft>
                          <a:spcPts val="0"/>
                        </a:spcAft>
                      </a:pPr>
                      <a:endParaRPr lang="en-US" sz="2400" dirty="0">
                        <a:solidFill>
                          <a:schemeClr val="tx1"/>
                        </a:solidFill>
                        <a:effectLst/>
                        <a:latin typeface="+mn-lt"/>
                        <a:ea typeface="Times New Roman" panose="02020603050405020304" pitchFamily="18" charset="0"/>
                      </a:endParaRPr>
                    </a:p>
                  </a:txBody>
                  <a:tcPr marL="68580" marR="68580" marT="0" marB="0">
                    <a:solidFill>
                      <a:schemeClr val="bg1"/>
                    </a:solidFill>
                  </a:tcPr>
                </a:tc>
              </a:tr>
              <a:tr h="332250">
                <a:tc>
                  <a:txBody>
                    <a:bodyPr/>
                    <a:lstStyle/>
                    <a:p>
                      <a:pPr marL="0" marR="0" algn="l">
                        <a:lnSpc>
                          <a:spcPct val="100000"/>
                        </a:lnSpc>
                        <a:spcBef>
                          <a:spcPts val="0"/>
                        </a:spcBef>
                        <a:spcAft>
                          <a:spcPts val="0"/>
                        </a:spcAft>
                      </a:pPr>
                      <a:r>
                        <a:rPr lang="en-US" sz="2400" i="1" dirty="0" smtClean="0">
                          <a:solidFill>
                            <a:schemeClr val="tx1"/>
                          </a:solidFill>
                          <a:effectLst/>
                          <a:latin typeface="+mn-lt"/>
                          <a:ea typeface="Times New Roman" panose="02020603050405020304" pitchFamily="18" charset="0"/>
                        </a:rPr>
                        <a:t>Location</a:t>
                      </a:r>
                      <a:endParaRPr lang="en-US" sz="2400" i="1" dirty="0">
                        <a:solidFill>
                          <a:schemeClr val="tx1"/>
                        </a:solidFill>
                        <a:effectLst/>
                        <a:latin typeface="+mn-l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400" b="0" dirty="0" smtClean="0">
                          <a:solidFill>
                            <a:schemeClr val="tx1"/>
                          </a:solidFill>
                          <a:effectLst/>
                          <a:latin typeface="+mn-lt"/>
                          <a:ea typeface="Times New Roman" panose="02020603050405020304" pitchFamily="18" charset="0"/>
                        </a:rPr>
                        <a:t>0.782</a:t>
                      </a:r>
                      <a:endParaRPr lang="en-US" sz="2400" b="0" dirty="0">
                        <a:solidFill>
                          <a:schemeClr val="tx1"/>
                        </a:solidFill>
                        <a:effectLst/>
                        <a:latin typeface="+mn-l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solidFill>
                            <a:schemeClr val="tx1"/>
                          </a:solidFill>
                          <a:effectLst/>
                          <a:latin typeface="+mn-lt"/>
                          <a:ea typeface="Times New Roman" panose="02020603050405020304" pitchFamily="18" charset="0"/>
                        </a:rPr>
                        <a:t> </a:t>
                      </a:r>
                    </a:p>
                  </a:txBody>
                  <a:tcPr marL="68580" marR="68580" marT="0" marB="0">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2944079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US" dirty="0" smtClean="0">
                <a:solidFill>
                  <a:schemeClr val="accent1">
                    <a:lumMod val="75000"/>
                  </a:schemeClr>
                </a:solidFill>
                <a:latin typeface="+mn-lt"/>
              </a:rPr>
              <a:t>Foster Dam and Chinook salmon</a:t>
            </a:r>
            <a:endParaRPr lang="en-US" dirty="0">
              <a:solidFill>
                <a:schemeClr val="accent1">
                  <a:lumMod val="75000"/>
                </a:schemeClr>
              </a:solidFill>
              <a:latin typeface="+mn-lt"/>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179576"/>
            <a:ext cx="9144000" cy="5601745"/>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6981" y="1109984"/>
            <a:ext cx="4659232" cy="2547616"/>
          </a:xfrm>
          <a:prstGeom prst="rect">
            <a:avLst/>
          </a:prstGeom>
          <a:ln>
            <a:solidFill>
              <a:schemeClr val="tx1"/>
            </a:solidFill>
          </a:ln>
        </p:spPr>
      </p:pic>
      <p:sp>
        <p:nvSpPr>
          <p:cNvPr id="6" name="Right Arrow 5"/>
          <p:cNvSpPr/>
          <p:nvPr/>
        </p:nvSpPr>
        <p:spPr>
          <a:xfrm rot="5932072">
            <a:off x="1193431" y="4221047"/>
            <a:ext cx="1085516" cy="20138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 xmlns:p14="http://schemas.microsoft.com/office/powerpoint/2010/main" val="142462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
            <a:ext cx="7886700" cy="1188718"/>
          </a:xfrm>
        </p:spPr>
        <p:txBody>
          <a:bodyPr/>
          <a:lstStyle/>
          <a:p>
            <a:pPr algn="ctr"/>
            <a:r>
              <a:rPr lang="en-US" dirty="0" smtClean="0">
                <a:solidFill>
                  <a:srgbClr val="0070C0"/>
                </a:solidFill>
                <a:latin typeface="+mn-lt"/>
              </a:rPr>
              <a:t>Summary</a:t>
            </a:r>
            <a:endParaRPr lang="en-US" dirty="0">
              <a:solidFill>
                <a:srgbClr val="0070C0"/>
              </a:solidFill>
              <a:latin typeface="+mn-lt"/>
            </a:endParaRPr>
          </a:p>
        </p:txBody>
      </p:sp>
      <p:sp>
        <p:nvSpPr>
          <p:cNvPr id="3" name="Content Placeholder 2"/>
          <p:cNvSpPr>
            <a:spLocks noGrp="1"/>
          </p:cNvSpPr>
          <p:nvPr>
            <p:ph idx="1"/>
          </p:nvPr>
        </p:nvSpPr>
        <p:spPr>
          <a:xfrm>
            <a:off x="265472" y="1333499"/>
            <a:ext cx="8642554" cy="5162551"/>
          </a:xfrm>
        </p:spPr>
        <p:txBody>
          <a:bodyPr>
            <a:normAutofit fontScale="92500" lnSpcReduction="10000"/>
          </a:bodyPr>
          <a:lstStyle/>
          <a:p>
            <a:pPr marL="514350" indent="-514350">
              <a:buFont typeface="+mj-lt"/>
              <a:buAutoNum type="arabicPeriod"/>
            </a:pPr>
            <a:r>
              <a:rPr lang="en-US" dirty="0"/>
              <a:t>CRR was 0.96 and </a:t>
            </a:r>
            <a:r>
              <a:rPr lang="en-US" dirty="0" smtClean="0"/>
              <a:t>1.16 </a:t>
            </a:r>
            <a:r>
              <a:rPr lang="en-US" dirty="0"/>
              <a:t>for </a:t>
            </a:r>
            <a:r>
              <a:rPr lang="en-US" dirty="0" smtClean="0"/>
              <a:t>the 2007 </a:t>
            </a:r>
            <a:r>
              <a:rPr lang="en-US" dirty="0"/>
              <a:t>and 2008 </a:t>
            </a:r>
            <a:r>
              <a:rPr lang="en-US" dirty="0" smtClean="0"/>
              <a:t>reintroduction years, respectively, indicating that </a:t>
            </a:r>
            <a:r>
              <a:rPr lang="en-US" dirty="0"/>
              <a:t>population replacement is </a:t>
            </a:r>
            <a:r>
              <a:rPr lang="en-US" dirty="0" smtClean="0"/>
              <a:t>occurring</a:t>
            </a:r>
            <a:endParaRPr lang="en-US" dirty="0"/>
          </a:p>
          <a:p>
            <a:pPr marL="514350" indent="-514350">
              <a:buFont typeface="+mj-lt"/>
              <a:buAutoNum type="arabicPeriod"/>
            </a:pPr>
            <a:endParaRPr lang="en-US" dirty="0"/>
          </a:p>
          <a:p>
            <a:pPr marL="514350" indent="-514350">
              <a:buFont typeface="+mj-lt"/>
              <a:buAutoNum type="arabicPeriod"/>
            </a:pPr>
            <a:r>
              <a:rPr lang="en-US" dirty="0" smtClean="0"/>
              <a:t>Total lifetime fitness averaged 2.8±5.4 (range: 0-38) offspring (2007) and 1.9±4.1 (range 0-30) offspring (2008)</a:t>
            </a:r>
          </a:p>
          <a:p>
            <a:pPr marL="514350" indent="-514350">
              <a:buFont typeface="+mj-lt"/>
              <a:buAutoNum type="arabicPeriod"/>
            </a:pPr>
            <a:endParaRPr lang="en-US" dirty="0"/>
          </a:p>
          <a:p>
            <a:pPr marL="514350" indent="-514350">
              <a:buFont typeface="+mj-lt"/>
              <a:buAutoNum type="arabicPeriod"/>
            </a:pPr>
            <a:r>
              <a:rPr lang="en-US" dirty="0" smtClean="0"/>
              <a:t>Suggestion of HOR </a:t>
            </a:r>
            <a:r>
              <a:rPr lang="en-US" dirty="0"/>
              <a:t>salmon </a:t>
            </a:r>
            <a:r>
              <a:rPr lang="en-US" dirty="0" smtClean="0"/>
              <a:t>“</a:t>
            </a:r>
            <a:r>
              <a:rPr lang="en-US" dirty="0"/>
              <a:t>dragging down” fitness of NOR </a:t>
            </a:r>
            <a:r>
              <a:rPr lang="en-US" dirty="0" smtClean="0"/>
              <a:t>salmon</a:t>
            </a:r>
          </a:p>
          <a:p>
            <a:pPr marL="514350" indent="-514350">
              <a:buFont typeface="+mj-lt"/>
              <a:buAutoNum type="arabicPeriod"/>
            </a:pPr>
            <a:endParaRPr lang="en-US" dirty="0" smtClean="0"/>
          </a:p>
          <a:p>
            <a:pPr marL="514350" indent="-514350">
              <a:buFont typeface="+mj-lt"/>
              <a:buAutoNum type="arabicPeriod"/>
            </a:pPr>
            <a:r>
              <a:rPr lang="en-US" dirty="0" smtClean="0"/>
              <a:t>Later reintroduction dates associated with higher TLF in 2007 and 2008 but no evidence of date or location effects on fitness in 2009</a:t>
            </a:r>
          </a:p>
          <a:p>
            <a:pPr marL="514350" indent="-514350">
              <a:buFont typeface="+mj-lt"/>
              <a:buAutoNum type="arabicPeriod"/>
            </a:pPr>
            <a:endParaRPr lang="en-US" dirty="0" smtClean="0"/>
          </a:p>
        </p:txBody>
      </p:sp>
    </p:spTree>
    <p:extLst>
      <p:ext uri="{BB962C8B-B14F-4D97-AF65-F5344CB8AC3E}">
        <p14:creationId xmlns="" xmlns:p14="http://schemas.microsoft.com/office/powerpoint/2010/main" val="947783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3549" y="1381126"/>
            <a:ext cx="4660900" cy="5274944"/>
          </a:xfrm>
        </p:spPr>
        <p:txBody>
          <a:bodyPr>
            <a:normAutofit/>
          </a:bodyPr>
          <a:lstStyle/>
          <a:p>
            <a:pPr marL="0" indent="0">
              <a:buNone/>
            </a:pPr>
            <a:r>
              <a:rPr lang="en-US" sz="3200" dirty="0" smtClean="0"/>
              <a:t>Evaluating parentage of 2014 returns</a:t>
            </a:r>
          </a:p>
          <a:p>
            <a:pPr lvl="1"/>
            <a:r>
              <a:rPr lang="en-US" dirty="0" smtClean="0"/>
              <a:t>Provide first estimate of TLF for current reintroduction paradigm i.e. releases of unmarked salmon only</a:t>
            </a:r>
          </a:p>
          <a:p>
            <a:pPr marL="0" indent="0">
              <a:buNone/>
            </a:pPr>
            <a:endParaRPr lang="en-US" dirty="0"/>
          </a:p>
          <a:p>
            <a:pPr marL="0" indent="0">
              <a:buNone/>
            </a:pPr>
            <a:r>
              <a:rPr lang="en-US" sz="3200" dirty="0" smtClean="0"/>
              <a:t>BUT, there were attraction flow issues at new trap facility</a:t>
            </a:r>
          </a:p>
          <a:p>
            <a:pPr lvl="1"/>
            <a:r>
              <a:rPr lang="en-US" dirty="0" smtClean="0"/>
              <a:t>2014 </a:t>
            </a:r>
            <a:r>
              <a:rPr lang="en-US" dirty="0" err="1" smtClean="0"/>
              <a:t>pNOR</a:t>
            </a:r>
            <a:r>
              <a:rPr lang="en-US" dirty="0" smtClean="0"/>
              <a:t> below dam ~0.55 vs. </a:t>
            </a:r>
            <a:r>
              <a:rPr lang="en-US" dirty="0" err="1" smtClean="0"/>
              <a:t>pNOR</a:t>
            </a:r>
            <a:r>
              <a:rPr lang="en-US" dirty="0" smtClean="0"/>
              <a:t> </a:t>
            </a:r>
            <a:r>
              <a:rPr lang="en-US" smtClean="0"/>
              <a:t>~</a:t>
            </a:r>
            <a:r>
              <a:rPr lang="en-US" smtClean="0"/>
              <a:t>0.1-0.4 </a:t>
            </a:r>
            <a:r>
              <a:rPr lang="en-US" smtClean="0"/>
              <a:t>(</a:t>
            </a:r>
            <a:r>
              <a:rPr lang="en-US" smtClean="0"/>
              <a:t>2010-2013)</a:t>
            </a:r>
            <a:endParaRPr lang="en-US" dirty="0" smtClean="0"/>
          </a:p>
          <a:p>
            <a:pPr marL="971550" lvl="1" indent="-514350"/>
            <a:endParaRPr lang="en-US" sz="2800" dirty="0"/>
          </a:p>
          <a:p>
            <a:pPr marL="0" indent="0">
              <a:buNone/>
            </a:pPr>
            <a:endParaRPr lang="en-US" sz="3200" dirty="0"/>
          </a:p>
        </p:txBody>
      </p:sp>
      <p:sp>
        <p:nvSpPr>
          <p:cNvPr id="5" name="Title 1"/>
          <p:cNvSpPr>
            <a:spLocks noGrp="1"/>
          </p:cNvSpPr>
          <p:nvPr>
            <p:ph type="title"/>
          </p:nvPr>
        </p:nvSpPr>
        <p:spPr>
          <a:xfrm>
            <a:off x="628649" y="1"/>
            <a:ext cx="7886700" cy="1188718"/>
          </a:xfrm>
        </p:spPr>
        <p:txBody>
          <a:bodyPr/>
          <a:lstStyle/>
          <a:p>
            <a:pPr algn="ctr"/>
            <a:r>
              <a:rPr lang="en-US" dirty="0" smtClean="0">
                <a:solidFill>
                  <a:srgbClr val="0070C0"/>
                </a:solidFill>
                <a:latin typeface="+mn-lt"/>
              </a:rPr>
              <a:t>Future Directions</a:t>
            </a:r>
            <a:endParaRPr lang="en-US" dirty="0">
              <a:solidFill>
                <a:srgbClr val="0070C0"/>
              </a:solidFill>
              <a:latin typeface="+mn-lt"/>
            </a:endParaRPr>
          </a:p>
        </p:txBody>
      </p:sp>
      <p:pic>
        <p:nvPicPr>
          <p:cNvPr id="6" name="Picture 5" descr="10644524_10100334346449273_5203249071096439045_n.jpg"/>
          <p:cNvPicPr>
            <a:picLocks noChangeAspect="1"/>
          </p:cNvPicPr>
          <p:nvPr/>
        </p:nvPicPr>
        <p:blipFill>
          <a:blip r:embed="rId3" cstate="print"/>
          <a:stretch>
            <a:fillRect/>
          </a:stretch>
        </p:blipFill>
        <p:spPr>
          <a:xfrm>
            <a:off x="423402" y="1188719"/>
            <a:ext cx="3644900" cy="5467350"/>
          </a:xfrm>
          <a:prstGeom prst="rect">
            <a:avLst/>
          </a:prstGeom>
        </p:spPr>
      </p:pic>
    </p:spTree>
    <p:extLst>
      <p:ext uri="{BB962C8B-B14F-4D97-AF65-F5344CB8AC3E}">
        <p14:creationId xmlns="" xmlns:p14="http://schemas.microsoft.com/office/powerpoint/2010/main" val="486996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smtClean="0">
                <a:solidFill>
                  <a:srgbClr val="0070C0"/>
                </a:solidFill>
                <a:latin typeface="+mn-lt"/>
              </a:rPr>
              <a:t>Acknowledgements</a:t>
            </a:r>
            <a:endParaRPr lang="en-US" dirty="0">
              <a:solidFill>
                <a:srgbClr val="0070C0"/>
              </a:solidFill>
              <a:latin typeface="+mn-lt"/>
            </a:endParaRPr>
          </a:p>
        </p:txBody>
      </p:sp>
      <p:sp>
        <p:nvSpPr>
          <p:cNvPr id="3" name="Content Placeholder 2"/>
          <p:cNvSpPr>
            <a:spLocks noGrp="1"/>
          </p:cNvSpPr>
          <p:nvPr>
            <p:ph idx="1"/>
          </p:nvPr>
        </p:nvSpPr>
        <p:spPr>
          <a:xfrm>
            <a:off x="4688378" y="1471353"/>
            <a:ext cx="3826972" cy="4946072"/>
          </a:xfrm>
        </p:spPr>
        <p:txBody>
          <a:bodyPr/>
          <a:lstStyle/>
          <a:p>
            <a:r>
              <a:rPr lang="en-US" dirty="0" smtClean="0"/>
              <a:t>Dave Griffiths and U.S. ACE</a:t>
            </a:r>
          </a:p>
          <a:p>
            <a:endParaRPr lang="en-US" dirty="0"/>
          </a:p>
          <a:p>
            <a:r>
              <a:rPr lang="en-US" dirty="0" smtClean="0"/>
              <a:t>Cameron </a:t>
            </a:r>
            <a:r>
              <a:rPr lang="en-US" smtClean="0"/>
              <a:t>Sharpe, ODFW</a:t>
            </a:r>
            <a:endParaRPr lang="en-US" dirty="0" smtClean="0"/>
          </a:p>
          <a:p>
            <a:endParaRPr lang="en-US" dirty="0"/>
          </a:p>
          <a:p>
            <a:r>
              <a:rPr lang="en-US" dirty="0" smtClean="0"/>
              <a:t>ODFW field staff</a:t>
            </a:r>
          </a:p>
          <a:p>
            <a:endParaRPr lang="en-US" dirty="0"/>
          </a:p>
          <a:p>
            <a:r>
              <a:rPr lang="en-US" dirty="0" smtClean="0"/>
              <a:t>Banks and O’Malley labs</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0130" y="4538748"/>
            <a:ext cx="2004882" cy="1393729"/>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85011" y="4326445"/>
            <a:ext cx="1501063" cy="1958916"/>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8650" y="1257567"/>
            <a:ext cx="3299729" cy="2528714"/>
          </a:xfrm>
          <a:prstGeom prst="rect">
            <a:avLst/>
          </a:prstGeom>
        </p:spPr>
      </p:pic>
    </p:spTree>
    <p:extLst>
      <p:ext uri="{BB962C8B-B14F-4D97-AF65-F5344CB8AC3E}">
        <p14:creationId xmlns="" xmlns:p14="http://schemas.microsoft.com/office/powerpoint/2010/main" val="3075422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941148">
            <a:off x="-602978" y="-765332"/>
            <a:ext cx="5844926" cy="4883689"/>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43646" y="0"/>
            <a:ext cx="4927170" cy="4128912"/>
          </a:xfrm>
          <a:prstGeom prst="rect">
            <a:avLst/>
          </a:prstGeom>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43646" y="3520945"/>
            <a:ext cx="4572000" cy="3416531"/>
          </a:xfrm>
          <a:prstGeom prst="rect">
            <a:avLst/>
          </a:prstGeom>
        </p:spPr>
      </p:pic>
      <p:pic>
        <p:nvPicPr>
          <p:cNvPr id="3" name="Picture 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1937" y="3520944"/>
            <a:ext cx="5005583" cy="3337055"/>
          </a:xfrm>
          <a:prstGeom prst="rect">
            <a:avLst/>
          </a:prstGeom>
        </p:spPr>
      </p:pic>
    </p:spTree>
    <p:extLst>
      <p:ext uri="{BB962C8B-B14F-4D97-AF65-F5344CB8AC3E}">
        <p14:creationId xmlns="" xmlns:p14="http://schemas.microsoft.com/office/powerpoint/2010/main" val="4240288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3" y="11674"/>
            <a:ext cx="8934519" cy="1334988"/>
          </a:xfrm>
        </p:spPr>
        <p:txBody>
          <a:bodyPr/>
          <a:lstStyle/>
          <a:p>
            <a:pPr algn="ctr"/>
            <a:r>
              <a:rPr lang="en-US" dirty="0" smtClean="0">
                <a:solidFill>
                  <a:schemeClr val="accent1">
                    <a:lumMod val="75000"/>
                  </a:schemeClr>
                </a:solidFill>
                <a:latin typeface="+mn-lt"/>
              </a:rPr>
              <a:t>Objectives</a:t>
            </a:r>
            <a:endParaRPr lang="en-US" dirty="0">
              <a:solidFill>
                <a:schemeClr val="accent1">
                  <a:lumMod val="75000"/>
                </a:schemeClr>
              </a:solidFill>
              <a:latin typeface="+mn-lt"/>
            </a:endParaRPr>
          </a:p>
        </p:txBody>
      </p:sp>
      <p:sp>
        <p:nvSpPr>
          <p:cNvPr id="3" name="Content Placeholder 2"/>
          <p:cNvSpPr>
            <a:spLocks noGrp="1"/>
          </p:cNvSpPr>
          <p:nvPr>
            <p:ph idx="1"/>
          </p:nvPr>
        </p:nvSpPr>
        <p:spPr>
          <a:xfrm>
            <a:off x="290945" y="1220897"/>
            <a:ext cx="8571701" cy="5312638"/>
          </a:xfrm>
        </p:spPr>
        <p:txBody>
          <a:bodyPr>
            <a:normAutofit lnSpcReduction="10000"/>
          </a:bodyPr>
          <a:lstStyle/>
          <a:p>
            <a:pPr marL="514350" indent="-514350">
              <a:buFont typeface="+mj-lt"/>
              <a:buAutoNum type="arabicPeriod"/>
            </a:pPr>
            <a:r>
              <a:rPr lang="en-US" sz="3200" dirty="0" smtClean="0"/>
              <a:t>Using genetic parentage analysis, evaluate the contribution of the reintroduction program to natural spring Chinook salmon production</a:t>
            </a:r>
          </a:p>
          <a:p>
            <a:pPr marL="514350" indent="-514350">
              <a:buFont typeface="+mj-lt"/>
              <a:buAutoNum type="arabicPeriod"/>
            </a:pPr>
            <a:endParaRPr lang="en-US" sz="3200" dirty="0"/>
          </a:p>
          <a:p>
            <a:pPr marL="514350" indent="-514350">
              <a:buFont typeface="+mj-lt"/>
              <a:buAutoNum type="arabicPeriod"/>
            </a:pPr>
            <a:r>
              <a:rPr lang="en-US" sz="3200" dirty="0" smtClean="0"/>
              <a:t>Examine the fitness of spring Chinook salmon reintroduced above Foster Dam</a:t>
            </a:r>
          </a:p>
          <a:p>
            <a:pPr marL="514350" indent="-514350">
              <a:buFont typeface="+mj-lt"/>
              <a:buAutoNum type="arabicPeriod"/>
            </a:pPr>
            <a:endParaRPr lang="en-US" sz="3200" dirty="0"/>
          </a:p>
          <a:p>
            <a:pPr marL="514350" indent="-514350">
              <a:buFont typeface="+mj-lt"/>
              <a:buAutoNum type="arabicPeriod"/>
            </a:pPr>
            <a:r>
              <a:rPr lang="en-US" sz="3200" dirty="0" smtClean="0"/>
              <a:t>Investigate how different management strategies, i.e. hatchery (HOR) and natural origin (NOR) salmon reintroductions, and release timing and location, affect fitness</a:t>
            </a:r>
          </a:p>
          <a:p>
            <a:pPr marL="514350" indent="-514350">
              <a:buFont typeface="+mj-lt"/>
              <a:buAutoNum type="arabicPeriod"/>
            </a:pPr>
            <a:endParaRPr lang="en-US" sz="3200" dirty="0" smtClean="0"/>
          </a:p>
          <a:p>
            <a:pPr marL="514350" indent="-514350">
              <a:buFont typeface="+mj-lt"/>
              <a:buAutoNum type="arabicPeriod"/>
            </a:pPr>
            <a:endParaRPr lang="en-US" sz="3200" dirty="0"/>
          </a:p>
          <a:p>
            <a:pPr marL="0" indent="0">
              <a:buNone/>
            </a:pPr>
            <a:endParaRPr lang="en-US" sz="3200" dirty="0"/>
          </a:p>
          <a:p>
            <a:pPr marL="0" indent="0">
              <a:buNone/>
            </a:pPr>
            <a:endParaRPr lang="en-US" sz="3200" dirty="0" smtClean="0"/>
          </a:p>
        </p:txBody>
      </p:sp>
    </p:spTree>
    <p:extLst>
      <p:ext uri="{BB962C8B-B14F-4D97-AF65-F5344CB8AC3E}">
        <p14:creationId xmlns="" xmlns:p14="http://schemas.microsoft.com/office/powerpoint/2010/main" val="40288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99641779"/>
              </p:ext>
            </p:extLst>
          </p:nvPr>
        </p:nvGraphicFramePr>
        <p:xfrm>
          <a:off x="314242" y="1172444"/>
          <a:ext cx="4718590" cy="4994776"/>
        </p:xfrm>
        <a:graphic>
          <a:graphicData uri="http://schemas.openxmlformats.org/drawingml/2006/table">
            <a:tbl>
              <a:tblPr firstRow="1" firstCol="1" bandRow="1">
                <a:tableStyleId>{5C22544A-7EE6-4342-B048-85BDC9FD1C3A}</a:tableStyleId>
              </a:tblPr>
              <a:tblGrid>
                <a:gridCol w="949960"/>
                <a:gridCol w="1884315"/>
                <a:gridCol w="1884315"/>
              </a:tblGrid>
              <a:tr h="624347">
                <a:tc>
                  <a:txBody>
                    <a:bodyPr/>
                    <a:lstStyle/>
                    <a:p>
                      <a:pPr marL="0" marR="0" algn="ctr">
                        <a:lnSpc>
                          <a:spcPct val="115000"/>
                        </a:lnSpc>
                        <a:spcBef>
                          <a:spcPts val="0"/>
                        </a:spcBef>
                        <a:spcAft>
                          <a:spcPts val="0"/>
                        </a:spcAft>
                      </a:pPr>
                      <a:r>
                        <a:rPr lang="en-US" sz="2800" dirty="0">
                          <a:solidFill>
                            <a:schemeClr val="tx1"/>
                          </a:solidFill>
                          <a:effectLst/>
                          <a:latin typeface="+mn-lt"/>
                        </a:rPr>
                        <a:t>Year</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rPr>
                        <a:t>HOR</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NOR</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a:solidFill>
                            <a:schemeClr val="tx1"/>
                          </a:solidFill>
                          <a:effectLst/>
                          <a:latin typeface="+mn-lt"/>
                        </a:rPr>
                        <a:t>2007</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rPr>
                        <a:t>  403*</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a:solidFill>
                            <a:schemeClr val="tx1"/>
                          </a:solidFill>
                          <a:effectLst/>
                          <a:latin typeface="+mn-lt"/>
                        </a:rPr>
                        <a:t>2008</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rPr>
                        <a:t>527</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163</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a:solidFill>
                            <a:schemeClr val="tx1"/>
                          </a:solidFill>
                          <a:effectLst/>
                          <a:latin typeface="+mn-lt"/>
                        </a:rPr>
                        <a:t>2009</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445</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a:solidFill>
                            <a:schemeClr val="tx1"/>
                          </a:solidFill>
                          <a:effectLst/>
                          <a:latin typeface="+mn-lt"/>
                        </a:rPr>
                        <a:t>2010</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rPr>
                        <a:t>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730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a:solidFill>
                            <a:schemeClr val="tx1"/>
                          </a:solidFill>
                          <a:effectLst/>
                          <a:latin typeface="+mn-lt"/>
                        </a:rPr>
                        <a:t>2011</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mn-ea"/>
                        </a:rPr>
                        <a:t>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1222</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a:solidFill>
                            <a:schemeClr val="tx1"/>
                          </a:solidFill>
                          <a:effectLst/>
                          <a:latin typeface="+mn-lt"/>
                        </a:rPr>
                        <a:t>2012</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mn-ea"/>
                        </a:rPr>
                        <a:t>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1047</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4347">
                <a:tc>
                  <a:txBody>
                    <a:bodyPr/>
                    <a:lstStyle/>
                    <a:p>
                      <a:pPr marL="0" marR="0" algn="ctr">
                        <a:lnSpc>
                          <a:spcPct val="115000"/>
                        </a:lnSpc>
                        <a:spcBef>
                          <a:spcPts val="0"/>
                        </a:spcBef>
                        <a:spcAft>
                          <a:spcPts val="0"/>
                        </a:spcAft>
                      </a:pPr>
                      <a:r>
                        <a:rPr lang="en-US" sz="2800" b="0" dirty="0" smtClean="0">
                          <a:solidFill>
                            <a:schemeClr val="tx1"/>
                          </a:solidFill>
                          <a:effectLst/>
                          <a:latin typeface="+mn-lt"/>
                          <a:ea typeface="Times New Roman" panose="02020603050405020304" pitchFamily="18" charset="0"/>
                        </a:rPr>
                        <a:t>2013</a:t>
                      </a:r>
                      <a:endParaRPr lang="en-US" sz="2800" b="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800" dirty="0" smtClean="0">
                          <a:solidFill>
                            <a:schemeClr val="tx1"/>
                          </a:solidFill>
                          <a:effectLst/>
                          <a:latin typeface="+mn-lt"/>
                          <a:ea typeface="Times New Roman" panose="02020603050405020304" pitchFamily="18" charset="0"/>
                        </a:rPr>
                        <a:t>940</a:t>
                      </a:r>
                      <a:endParaRPr lang="en-US" sz="2800" dirty="0">
                        <a:solidFill>
                          <a:schemeClr val="tx1"/>
                        </a:solidFill>
                        <a:effectLst/>
                        <a:latin typeface="+mn-lt"/>
                        <a:ea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itle 1"/>
          <p:cNvSpPr>
            <a:spLocks noGrp="1"/>
          </p:cNvSpPr>
          <p:nvPr>
            <p:ph type="title"/>
          </p:nvPr>
        </p:nvSpPr>
        <p:spPr>
          <a:xfrm>
            <a:off x="0" y="0"/>
            <a:ext cx="9144000" cy="1325563"/>
          </a:xfrm>
        </p:spPr>
        <p:txBody>
          <a:bodyPr>
            <a:normAutofit/>
          </a:bodyPr>
          <a:lstStyle/>
          <a:p>
            <a:pPr algn="ctr"/>
            <a:r>
              <a:rPr lang="en-US" dirty="0" smtClean="0">
                <a:solidFill>
                  <a:srgbClr val="0070C0"/>
                </a:solidFill>
                <a:latin typeface="+mn-lt"/>
              </a:rPr>
              <a:t>Releases Above Foster Dam</a:t>
            </a:r>
            <a:endParaRPr lang="en-US" dirty="0">
              <a:solidFill>
                <a:srgbClr val="0070C0"/>
              </a:solidFill>
              <a:latin typeface="+mn-lt"/>
            </a:endParaRPr>
          </a:p>
        </p:txBody>
      </p:sp>
      <p:sp>
        <p:nvSpPr>
          <p:cNvPr id="4" name="TextBox 3"/>
          <p:cNvSpPr txBox="1"/>
          <p:nvPr/>
        </p:nvSpPr>
        <p:spPr>
          <a:xfrm>
            <a:off x="298086" y="6271360"/>
            <a:ext cx="4910832" cy="369332"/>
          </a:xfrm>
          <a:prstGeom prst="rect">
            <a:avLst/>
          </a:prstGeom>
          <a:noFill/>
        </p:spPr>
        <p:txBody>
          <a:bodyPr wrap="none" rtlCol="0">
            <a:spAutoFit/>
          </a:bodyPr>
          <a:lstStyle/>
          <a:p>
            <a:r>
              <a:rPr lang="en-US" dirty="0" smtClean="0"/>
              <a:t>* 64% of reintroduced salmon genetically sampled</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17164" y="2107232"/>
            <a:ext cx="4077208" cy="3055317"/>
          </a:xfrm>
          <a:prstGeom prst="rect">
            <a:avLst/>
          </a:prstGeom>
        </p:spPr>
      </p:pic>
    </p:spTree>
    <p:extLst>
      <p:ext uri="{BB962C8B-B14F-4D97-AF65-F5344CB8AC3E}">
        <p14:creationId xmlns="" xmlns:p14="http://schemas.microsoft.com/office/powerpoint/2010/main" val="264262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signment figure-2007-2013"/>
          <p:cNvPicPr/>
          <p:nvPr/>
        </p:nvPicPr>
        <p:blipFill>
          <a:blip r:embed="rId3" cstate="print"/>
          <a:srcRect/>
          <a:stretch>
            <a:fillRect/>
          </a:stretch>
        </p:blipFill>
        <p:spPr bwMode="auto">
          <a:xfrm>
            <a:off x="1712421" y="0"/>
            <a:ext cx="5503025" cy="6982691"/>
          </a:xfrm>
          <a:prstGeom prst="rect">
            <a:avLst/>
          </a:prstGeom>
          <a:noFill/>
          <a:ln w="9525">
            <a:noFill/>
            <a:miter lim="800000"/>
            <a:headEnd/>
            <a:tailEnd/>
          </a:ln>
        </p:spPr>
      </p:pic>
    </p:spTree>
    <p:extLst>
      <p:ext uri="{BB962C8B-B14F-4D97-AF65-F5344CB8AC3E}">
        <p14:creationId xmlns="" xmlns:p14="http://schemas.microsoft.com/office/powerpoint/2010/main" val="2988797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dirty="0" smtClean="0">
                <a:solidFill>
                  <a:srgbClr val="0070C0"/>
                </a:solidFill>
                <a:latin typeface="+mn-lt"/>
              </a:rPr>
              <a:t>Genetic Parentage Assignment</a:t>
            </a:r>
            <a:endParaRPr lang="en-US" dirty="0">
              <a:solidFill>
                <a:srgbClr val="0070C0"/>
              </a:solidFill>
              <a:latin typeface="+mn-lt"/>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57501" y="1325562"/>
            <a:ext cx="6013784" cy="5347954"/>
          </a:xfrm>
          <a:prstGeom prst="rect">
            <a:avLst/>
          </a:prstGeom>
        </p:spPr>
      </p:pic>
      <p:sp>
        <p:nvSpPr>
          <p:cNvPr id="9" name="Content Placeholder 2"/>
          <p:cNvSpPr>
            <a:spLocks noGrp="1"/>
          </p:cNvSpPr>
          <p:nvPr>
            <p:ph idx="1"/>
          </p:nvPr>
        </p:nvSpPr>
        <p:spPr>
          <a:xfrm>
            <a:off x="272717" y="1325561"/>
            <a:ext cx="4565983" cy="5347955"/>
          </a:xfrm>
          <a:solidFill>
            <a:schemeClr val="bg1"/>
          </a:solidFill>
        </p:spPr>
        <p:txBody>
          <a:bodyPr>
            <a:normAutofit lnSpcReduction="10000"/>
          </a:bodyPr>
          <a:lstStyle/>
          <a:p>
            <a:pPr marL="0" indent="0">
              <a:buNone/>
            </a:pPr>
            <a:r>
              <a:rPr lang="en-US" dirty="0" smtClean="0"/>
              <a:t>11 highly variable genetic </a:t>
            </a:r>
            <a:r>
              <a:rPr lang="en-US" dirty="0"/>
              <a:t>markers (</a:t>
            </a:r>
            <a:r>
              <a:rPr lang="en-US" dirty="0" smtClean="0"/>
              <a:t>microsatellites) </a:t>
            </a:r>
          </a:p>
          <a:p>
            <a:pPr marL="0" indent="0">
              <a:buNone/>
            </a:pPr>
            <a:endParaRPr lang="en-US" dirty="0" smtClean="0"/>
          </a:p>
          <a:p>
            <a:pPr marL="0" indent="0">
              <a:buNone/>
            </a:pPr>
            <a:endParaRPr lang="en-US" dirty="0"/>
          </a:p>
          <a:p>
            <a:pPr marL="0" indent="0">
              <a:buNone/>
            </a:pPr>
            <a:r>
              <a:rPr lang="en-US" dirty="0" smtClean="0"/>
              <a:t>Probability of observing identical genetic profiles in population extremely low</a:t>
            </a:r>
          </a:p>
          <a:p>
            <a:pPr marL="0" indent="0">
              <a:buNone/>
            </a:pPr>
            <a:endParaRPr lang="en-US" dirty="0"/>
          </a:p>
          <a:p>
            <a:pPr marL="514350" indent="-514350">
              <a:buFont typeface="+mj-lt"/>
              <a:buAutoNum type="arabicPeriod" startAt="2"/>
            </a:pPr>
            <a:endParaRPr lang="en-US" dirty="0" smtClean="0"/>
          </a:p>
          <a:p>
            <a:pPr marL="0" indent="0">
              <a:buNone/>
            </a:pPr>
            <a:r>
              <a:rPr lang="en-US" dirty="0" smtClean="0"/>
              <a:t>Maximum likelihood (ML) approach used to identify parent-offspring matches</a:t>
            </a:r>
            <a:endParaRPr lang="en-US" dirty="0"/>
          </a:p>
        </p:txBody>
      </p:sp>
      <p:sp>
        <p:nvSpPr>
          <p:cNvPr id="10" name="TextBox 9"/>
          <p:cNvSpPr txBox="1"/>
          <p:nvPr/>
        </p:nvSpPr>
        <p:spPr>
          <a:xfrm>
            <a:off x="7516126" y="2067907"/>
            <a:ext cx="947695" cy="523220"/>
          </a:xfrm>
          <a:prstGeom prst="rect">
            <a:avLst/>
          </a:prstGeom>
          <a:noFill/>
        </p:spPr>
        <p:txBody>
          <a:bodyPr wrap="none" rtlCol="0">
            <a:spAutoFit/>
          </a:bodyPr>
          <a:lstStyle/>
          <a:p>
            <a:r>
              <a:rPr lang="en-US" sz="2800" dirty="0"/>
              <a:t>m</a:t>
            </a:r>
            <a:r>
              <a:rPr lang="en-US" sz="2800" dirty="0" smtClean="0"/>
              <a:t>om</a:t>
            </a:r>
            <a:endParaRPr lang="en-US" sz="2800" dirty="0"/>
          </a:p>
        </p:txBody>
      </p:sp>
      <p:sp>
        <p:nvSpPr>
          <p:cNvPr id="11" name="TextBox 10"/>
          <p:cNvSpPr txBox="1"/>
          <p:nvPr/>
        </p:nvSpPr>
        <p:spPr>
          <a:xfrm>
            <a:off x="7690600" y="3371294"/>
            <a:ext cx="734496" cy="523220"/>
          </a:xfrm>
          <a:prstGeom prst="rect">
            <a:avLst/>
          </a:prstGeom>
          <a:noFill/>
        </p:spPr>
        <p:txBody>
          <a:bodyPr wrap="none" rtlCol="0">
            <a:spAutoFit/>
          </a:bodyPr>
          <a:lstStyle/>
          <a:p>
            <a:r>
              <a:rPr lang="en-US" sz="2800" dirty="0"/>
              <a:t>d</a:t>
            </a:r>
            <a:r>
              <a:rPr lang="en-US" sz="2800" dirty="0" smtClean="0"/>
              <a:t>ad</a:t>
            </a:r>
            <a:endParaRPr lang="en-US" sz="2800" dirty="0"/>
          </a:p>
        </p:txBody>
      </p:sp>
      <p:sp>
        <p:nvSpPr>
          <p:cNvPr id="12" name="TextBox 11"/>
          <p:cNvSpPr txBox="1"/>
          <p:nvPr/>
        </p:nvSpPr>
        <p:spPr>
          <a:xfrm>
            <a:off x="7794976" y="4502636"/>
            <a:ext cx="619080" cy="523220"/>
          </a:xfrm>
          <a:prstGeom prst="rect">
            <a:avLst/>
          </a:prstGeom>
          <a:noFill/>
        </p:spPr>
        <p:txBody>
          <a:bodyPr wrap="none" rtlCol="0">
            <a:spAutoFit/>
          </a:bodyPr>
          <a:lstStyle/>
          <a:p>
            <a:r>
              <a:rPr lang="en-US" sz="2800" dirty="0"/>
              <a:t>k</a:t>
            </a:r>
            <a:r>
              <a:rPr lang="en-US" sz="2800" dirty="0" smtClean="0"/>
              <a:t>id</a:t>
            </a:r>
            <a:endParaRPr lang="en-US" sz="2800" dirty="0"/>
          </a:p>
        </p:txBody>
      </p:sp>
      <p:sp>
        <p:nvSpPr>
          <p:cNvPr id="13" name="TextBox 12"/>
          <p:cNvSpPr txBox="1"/>
          <p:nvPr/>
        </p:nvSpPr>
        <p:spPr>
          <a:xfrm>
            <a:off x="7843139" y="5633978"/>
            <a:ext cx="619080" cy="523220"/>
          </a:xfrm>
          <a:prstGeom prst="rect">
            <a:avLst/>
          </a:prstGeom>
          <a:noFill/>
        </p:spPr>
        <p:txBody>
          <a:bodyPr wrap="none" rtlCol="0">
            <a:spAutoFit/>
          </a:bodyPr>
          <a:lstStyle/>
          <a:p>
            <a:r>
              <a:rPr lang="en-US" sz="2800" dirty="0"/>
              <a:t>k</a:t>
            </a:r>
            <a:r>
              <a:rPr lang="en-US" sz="2800" dirty="0" smtClean="0"/>
              <a:t>id</a:t>
            </a:r>
            <a:endParaRPr lang="en-US" sz="2800" dirty="0"/>
          </a:p>
        </p:txBody>
      </p:sp>
    </p:spTree>
    <p:extLst>
      <p:ext uri="{BB962C8B-B14F-4D97-AF65-F5344CB8AC3E}">
        <p14:creationId xmlns="" xmlns:p14="http://schemas.microsoft.com/office/powerpoint/2010/main" val="1776535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313"/>
            <a:ext cx="9144000" cy="1325563"/>
          </a:xfrm>
        </p:spPr>
        <p:txBody>
          <a:bodyPr>
            <a:normAutofit/>
          </a:bodyPr>
          <a:lstStyle/>
          <a:p>
            <a:pPr algn="ctr"/>
            <a:r>
              <a:rPr lang="en-US" dirty="0" smtClean="0">
                <a:solidFill>
                  <a:srgbClr val="0070C0"/>
                </a:solidFill>
                <a:latin typeface="+mn-lt"/>
              </a:rPr>
              <a:t>Salmon Reintroduced </a:t>
            </a:r>
            <a:r>
              <a:rPr lang="en-US" dirty="0">
                <a:solidFill>
                  <a:srgbClr val="0070C0"/>
                </a:solidFill>
                <a:latin typeface="+mn-lt"/>
              </a:rPr>
              <a:t>A</a:t>
            </a:r>
            <a:r>
              <a:rPr lang="en-US" dirty="0" smtClean="0">
                <a:solidFill>
                  <a:srgbClr val="0070C0"/>
                </a:solidFill>
                <a:latin typeface="+mn-lt"/>
              </a:rPr>
              <a:t>bove Foster</a:t>
            </a:r>
            <a:endParaRPr lang="en-US" dirty="0">
              <a:solidFill>
                <a:srgbClr val="0070C0"/>
              </a:solidFill>
              <a:latin typeface="+mn-lt"/>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647" y="1210051"/>
            <a:ext cx="7380040" cy="5343045"/>
          </a:xfrm>
          <a:prstGeom prst="rect">
            <a:avLst/>
          </a:prstGeom>
        </p:spPr>
      </p:pic>
      <p:sp>
        <p:nvSpPr>
          <p:cNvPr id="8" name="TextBox 7"/>
          <p:cNvSpPr txBox="1"/>
          <p:nvPr/>
        </p:nvSpPr>
        <p:spPr>
          <a:xfrm>
            <a:off x="2599169" y="2887209"/>
            <a:ext cx="466794" cy="369332"/>
          </a:xfrm>
          <a:prstGeom prst="rect">
            <a:avLst/>
          </a:prstGeom>
          <a:noFill/>
        </p:spPr>
        <p:txBody>
          <a:bodyPr wrap="none" rtlCol="0">
            <a:spAutoFit/>
          </a:bodyPr>
          <a:lstStyle/>
          <a:p>
            <a:r>
              <a:rPr lang="en-US" dirty="0"/>
              <a:t>7</a:t>
            </a:r>
            <a:r>
              <a:rPr lang="en-US" dirty="0" smtClean="0"/>
              <a:t>%</a:t>
            </a:r>
            <a:endParaRPr lang="en-US" dirty="0"/>
          </a:p>
        </p:txBody>
      </p:sp>
      <p:sp>
        <p:nvSpPr>
          <p:cNvPr id="9" name="TextBox 8"/>
          <p:cNvSpPr txBox="1"/>
          <p:nvPr/>
        </p:nvSpPr>
        <p:spPr>
          <a:xfrm>
            <a:off x="3920853" y="1399154"/>
            <a:ext cx="583814" cy="369332"/>
          </a:xfrm>
          <a:prstGeom prst="rect">
            <a:avLst/>
          </a:prstGeom>
          <a:noFill/>
        </p:spPr>
        <p:txBody>
          <a:bodyPr wrap="none" rtlCol="0">
            <a:spAutoFit/>
          </a:bodyPr>
          <a:lstStyle/>
          <a:p>
            <a:r>
              <a:rPr lang="en-US" dirty="0" smtClean="0"/>
              <a:t>34%</a:t>
            </a:r>
            <a:endParaRPr lang="en-US" dirty="0"/>
          </a:p>
        </p:txBody>
      </p:sp>
      <p:sp>
        <p:nvSpPr>
          <p:cNvPr id="10" name="TextBox 9"/>
          <p:cNvSpPr txBox="1"/>
          <p:nvPr/>
        </p:nvSpPr>
        <p:spPr>
          <a:xfrm>
            <a:off x="5249316" y="1608759"/>
            <a:ext cx="583814" cy="369332"/>
          </a:xfrm>
          <a:prstGeom prst="rect">
            <a:avLst/>
          </a:prstGeom>
          <a:noFill/>
        </p:spPr>
        <p:txBody>
          <a:bodyPr wrap="none" rtlCol="0">
            <a:spAutoFit/>
          </a:bodyPr>
          <a:lstStyle/>
          <a:p>
            <a:r>
              <a:rPr lang="en-US" dirty="0" smtClean="0"/>
              <a:t>74%</a:t>
            </a:r>
            <a:endParaRPr lang="en-US" dirty="0"/>
          </a:p>
        </p:txBody>
      </p:sp>
      <p:sp>
        <p:nvSpPr>
          <p:cNvPr id="11" name="TextBox 10"/>
          <p:cNvSpPr txBox="1"/>
          <p:nvPr/>
        </p:nvSpPr>
        <p:spPr>
          <a:xfrm>
            <a:off x="6640313" y="2091477"/>
            <a:ext cx="583814" cy="369332"/>
          </a:xfrm>
          <a:prstGeom prst="rect">
            <a:avLst/>
          </a:prstGeom>
          <a:noFill/>
        </p:spPr>
        <p:txBody>
          <a:bodyPr wrap="none" rtlCol="0">
            <a:spAutoFit/>
          </a:bodyPr>
          <a:lstStyle/>
          <a:p>
            <a:r>
              <a:rPr lang="en-US" dirty="0" smtClean="0"/>
              <a:t>66%</a:t>
            </a:r>
            <a:endParaRPr lang="en-US" dirty="0"/>
          </a:p>
        </p:txBody>
      </p:sp>
      <p:sp>
        <p:nvSpPr>
          <p:cNvPr id="4" name="TextBox 3"/>
          <p:cNvSpPr txBox="1"/>
          <p:nvPr/>
        </p:nvSpPr>
        <p:spPr>
          <a:xfrm>
            <a:off x="5833130" y="6479039"/>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spTree>
    <p:extLst>
      <p:ext uri="{BB962C8B-B14F-4D97-AF65-F5344CB8AC3E}">
        <p14:creationId xmlns="" xmlns:p14="http://schemas.microsoft.com/office/powerpoint/2010/main" val="2259494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97" y="2566"/>
            <a:ext cx="9284699"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70C0"/>
                </a:solidFill>
                <a:latin typeface="+mn-lt"/>
              </a:rPr>
              <a:t>Chinook Recruits Below Dam</a:t>
            </a:r>
            <a:endParaRPr lang="en-US" dirty="0">
              <a:solidFill>
                <a:srgbClr val="0070C0"/>
              </a:solidFill>
              <a:latin typeface="+mn-lt"/>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798" y="1319817"/>
            <a:ext cx="9144000" cy="5538184"/>
          </a:xfrm>
          <a:prstGeom prst="rect">
            <a:avLst/>
          </a:prstGeom>
          <a:ln>
            <a:noFill/>
          </a:ln>
        </p:spPr>
      </p:pic>
      <p:sp>
        <p:nvSpPr>
          <p:cNvPr id="11" name="TextBox 10"/>
          <p:cNvSpPr txBox="1"/>
          <p:nvPr/>
        </p:nvSpPr>
        <p:spPr>
          <a:xfrm>
            <a:off x="207441" y="2184033"/>
            <a:ext cx="4466800" cy="830997"/>
          </a:xfrm>
          <a:prstGeom prst="rect">
            <a:avLst/>
          </a:prstGeom>
          <a:noFill/>
          <a:ln>
            <a:solidFill>
              <a:schemeClr val="tx1"/>
            </a:solidFill>
          </a:ln>
        </p:spPr>
        <p:txBody>
          <a:bodyPr wrap="none" rtlCol="0">
            <a:spAutoFit/>
          </a:bodyPr>
          <a:lstStyle/>
          <a:p>
            <a:pPr algn="ctr"/>
            <a:r>
              <a:rPr lang="en-US" sz="2400" dirty="0"/>
              <a:t>G</a:t>
            </a:r>
            <a:r>
              <a:rPr lang="en-US" sz="2400" dirty="0" smtClean="0"/>
              <a:t>enotyped 193 samples collected </a:t>
            </a:r>
          </a:p>
          <a:p>
            <a:pPr algn="ctr"/>
            <a:r>
              <a:rPr lang="en-US" sz="2400" dirty="0" smtClean="0"/>
              <a:t>from carcasses (2011-2013)</a:t>
            </a:r>
            <a:endParaRPr lang="en-US" sz="2400" dirty="0"/>
          </a:p>
        </p:txBody>
      </p:sp>
      <p:cxnSp>
        <p:nvCxnSpPr>
          <p:cNvPr id="12" name="Straight Arrow Connector 11"/>
          <p:cNvCxnSpPr/>
          <p:nvPr/>
        </p:nvCxnSpPr>
        <p:spPr>
          <a:xfrm flipH="1">
            <a:off x="510657" y="3100647"/>
            <a:ext cx="1930180" cy="17191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02777" y="1485380"/>
            <a:ext cx="3707477" cy="5372621"/>
          </a:xfrm>
          <a:prstGeom prst="rect">
            <a:avLst/>
          </a:prstGeom>
        </p:spPr>
      </p:pic>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02777" y="1154255"/>
            <a:ext cx="3983107" cy="2805991"/>
          </a:xfrm>
          <a:prstGeom prst="rect">
            <a:avLst/>
          </a:prstGeom>
        </p:spPr>
      </p:pic>
      <p:sp>
        <p:nvSpPr>
          <p:cNvPr id="10" name="TextBox 9"/>
          <p:cNvSpPr txBox="1"/>
          <p:nvPr/>
        </p:nvSpPr>
        <p:spPr>
          <a:xfrm>
            <a:off x="2343656" y="6488668"/>
            <a:ext cx="3356303" cy="369332"/>
          </a:xfrm>
          <a:prstGeom prst="rect">
            <a:avLst/>
          </a:prstGeom>
          <a:noFill/>
        </p:spPr>
        <p:txBody>
          <a:bodyPr wrap="none" rtlCol="0">
            <a:spAutoFit/>
          </a:bodyPr>
          <a:lstStyle/>
          <a:p>
            <a:r>
              <a:rPr lang="en-US" dirty="0" smtClean="0"/>
              <a:t>Evans et al. </a:t>
            </a:r>
            <a:r>
              <a:rPr lang="en-US" i="1" dirty="0" smtClean="0"/>
              <a:t>in revision</a:t>
            </a:r>
            <a:r>
              <a:rPr lang="en-US" dirty="0" smtClean="0"/>
              <a:t>, Rest. Ecol.</a:t>
            </a:r>
            <a:endParaRPr lang="en-US" dirty="0"/>
          </a:p>
        </p:txBody>
      </p:sp>
    </p:spTree>
    <p:extLst>
      <p:ext uri="{BB962C8B-B14F-4D97-AF65-F5344CB8AC3E}">
        <p14:creationId xmlns="" xmlns:p14="http://schemas.microsoft.com/office/powerpoint/2010/main" val="139812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26246</TotalTime>
  <Words>2908</Words>
  <Application>Microsoft Office PowerPoint</Application>
  <PresentationFormat>On-screen Show (4:3)</PresentationFormat>
  <Paragraphs>268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Genetic pedigree analysis of spring Chinook salmon reintroduced above Foster Dam</vt:lpstr>
      <vt:lpstr>Foster Dam and Chinook salmon</vt:lpstr>
      <vt:lpstr>Slide 3</vt:lpstr>
      <vt:lpstr>Objectives</vt:lpstr>
      <vt:lpstr>Releases Above Foster Dam</vt:lpstr>
      <vt:lpstr>Slide 6</vt:lpstr>
      <vt:lpstr>Genetic Parentage Assignment</vt:lpstr>
      <vt:lpstr>Salmon Reintroduced Above Foster</vt:lpstr>
      <vt:lpstr>Slide 9</vt:lpstr>
      <vt:lpstr>Slide 10</vt:lpstr>
      <vt:lpstr>Cohort Replacement Rate</vt:lpstr>
      <vt:lpstr>CRR and Dam Passage</vt:lpstr>
      <vt:lpstr>TLF of Reintroduced Salmon: 2007</vt:lpstr>
      <vt:lpstr>TLF of Reintroduced Salmon: 2007</vt:lpstr>
      <vt:lpstr>Slide 15</vt:lpstr>
      <vt:lpstr>Slide 16</vt:lpstr>
      <vt:lpstr>Slide 17</vt:lpstr>
      <vt:lpstr>Slide 18</vt:lpstr>
      <vt:lpstr>Slide 19</vt:lpstr>
      <vt:lpstr>Summary</vt:lpstr>
      <vt:lpstr>Future Directions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pedigree analysis of spring Chinook salmon outplants in the South Santiam River</dc:title>
  <dc:creator>Evans, Melissa L - ONID</dc:creator>
  <cp:lastModifiedBy>Melissa Evans</cp:lastModifiedBy>
  <cp:revision>240</cp:revision>
  <dcterms:created xsi:type="dcterms:W3CDTF">2013-12-30T22:46:53Z</dcterms:created>
  <dcterms:modified xsi:type="dcterms:W3CDTF">2015-02-09T00:34:41Z</dcterms:modified>
</cp:coreProperties>
</file>