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7"/>
  </p:notesMasterIdLst>
  <p:handoutMasterIdLst>
    <p:handoutMasterId r:id="rId38"/>
  </p:handoutMasterIdLst>
  <p:sldIdLst>
    <p:sldId id="416" r:id="rId4"/>
    <p:sldId id="435" r:id="rId5"/>
    <p:sldId id="369" r:id="rId6"/>
    <p:sldId id="436" r:id="rId7"/>
    <p:sldId id="437" r:id="rId8"/>
    <p:sldId id="438" r:id="rId9"/>
    <p:sldId id="432" r:id="rId10"/>
    <p:sldId id="431" r:id="rId11"/>
    <p:sldId id="417" r:id="rId12"/>
    <p:sldId id="401" r:id="rId13"/>
    <p:sldId id="418" r:id="rId14"/>
    <p:sldId id="415" r:id="rId15"/>
    <p:sldId id="402" r:id="rId16"/>
    <p:sldId id="408" r:id="rId17"/>
    <p:sldId id="403" r:id="rId18"/>
    <p:sldId id="429" r:id="rId19"/>
    <p:sldId id="404" r:id="rId20"/>
    <p:sldId id="439" r:id="rId21"/>
    <p:sldId id="411" r:id="rId22"/>
    <p:sldId id="419" r:id="rId23"/>
    <p:sldId id="433" r:id="rId24"/>
    <p:sldId id="443" r:id="rId25"/>
    <p:sldId id="410" r:id="rId26"/>
    <p:sldId id="444" r:id="rId27"/>
    <p:sldId id="440" r:id="rId28"/>
    <p:sldId id="445" r:id="rId29"/>
    <p:sldId id="422" r:id="rId30"/>
    <p:sldId id="446" r:id="rId31"/>
    <p:sldId id="423" r:id="rId32"/>
    <p:sldId id="447" r:id="rId33"/>
    <p:sldId id="441" r:id="rId34"/>
    <p:sldId id="442" r:id="rId35"/>
    <p:sldId id="427" r:id="rId3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das" initials="b" lastIdx="18" clrIdx="0"/>
  <p:cmAuthor id="1" name="Colvin, Mike - FW" initials="CM-F" lastIdx="1" clrIdx="1"/>
  <p:cmAuthor id="2" name="Deweber, Jefferson T - ONID" initials="DJT-O" lastIdx="3" clrIdx="2">
    <p:extLst>
      <p:ext uri="{19B8F6BF-5375-455C-9EA6-DF929625EA0E}">
        <p15:presenceInfo xmlns:p15="http://schemas.microsoft.com/office/powerpoint/2012/main" xmlns="" userId="S-1-5-21-828376571-1197701538-1844936127-2613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9900"/>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38" autoAdjust="0"/>
    <p:restoredTop sz="93885" autoAdjust="0"/>
  </p:normalViewPr>
  <p:slideViewPr>
    <p:cSldViewPr>
      <p:cViewPr varScale="1">
        <p:scale>
          <a:sx n="65" d="100"/>
          <a:sy n="65" d="100"/>
        </p:scale>
        <p:origin x="-1236" y="-96"/>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Susan\Desktop\Work%20Desktop%20Dec.20.2013\PSM%20Project\Organized%20histology_graphs_%202010_2011\graphs!\2011fpgl_graphs_severity%20by%20psm.spn_convert%20to%20percents.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9"/>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v>psm</c:v>
          </c:tx>
          <c:cat>
            <c:strRef>
              <c:f>by.loc.type.graph!$J$124:$O$124</c:f>
              <c:strCache>
                <c:ptCount val="6"/>
                <c:pt idx="0">
                  <c:v>kid</c:v>
                </c:pt>
                <c:pt idx="1">
                  <c:v>liver</c:v>
                </c:pt>
                <c:pt idx="2">
                  <c:v>spl </c:v>
                </c:pt>
                <c:pt idx="3">
                  <c:v>hrt </c:v>
                </c:pt>
                <c:pt idx="4">
                  <c:v>gill</c:v>
                </c:pt>
                <c:pt idx="5">
                  <c:v>gut</c:v>
                </c:pt>
              </c:strCache>
            </c:strRef>
          </c:cat>
          <c:val>
            <c:numRef>
              <c:f>by.loc.type.graph!$J$128:$O$128</c:f>
              <c:numCache>
                <c:formatCode>General</c:formatCode>
                <c:ptCount val="6"/>
                <c:pt idx="0">
                  <c:v>100</c:v>
                </c:pt>
                <c:pt idx="1">
                  <c:v>57.142857142857139</c:v>
                </c:pt>
                <c:pt idx="2">
                  <c:v>57.142857142857139</c:v>
                </c:pt>
                <c:pt idx="3">
                  <c:v>85.714285714285722</c:v>
                </c:pt>
                <c:pt idx="4">
                  <c:v>71.428571428571388</c:v>
                </c:pt>
                <c:pt idx="5">
                  <c:v>42.85714285714284</c:v>
                </c:pt>
              </c:numCache>
            </c:numRef>
          </c:val>
        </c:ser>
        <c:dLbls/>
        <c:axId val="60322176"/>
        <c:axId val="60323712"/>
      </c:barChart>
      <c:catAx>
        <c:axId val="60322176"/>
        <c:scaling>
          <c:orientation val="minMax"/>
        </c:scaling>
        <c:axPos val="b"/>
        <c:numFmt formatCode="General" sourceLinked="0"/>
        <c:tickLblPos val="nextTo"/>
        <c:txPr>
          <a:bodyPr/>
          <a:lstStyle/>
          <a:p>
            <a:pPr>
              <a:defRPr sz="2800"/>
            </a:pPr>
            <a:endParaRPr lang="en-US"/>
          </a:p>
        </c:txPr>
        <c:crossAx val="60323712"/>
        <c:crosses val="autoZero"/>
        <c:auto val="1"/>
        <c:lblAlgn val="ctr"/>
        <c:lblOffset val="100"/>
      </c:catAx>
      <c:valAx>
        <c:axId val="60323712"/>
        <c:scaling>
          <c:orientation val="minMax"/>
          <c:max val="100"/>
        </c:scaling>
        <c:axPos val="l"/>
        <c:numFmt formatCode="General" sourceLinked="1"/>
        <c:tickLblPos val="nextTo"/>
        <c:txPr>
          <a:bodyPr/>
          <a:lstStyle/>
          <a:p>
            <a:pPr>
              <a:defRPr sz="2800"/>
            </a:pPr>
            <a:endParaRPr lang="en-US"/>
          </a:p>
        </c:txPr>
        <c:crossAx val="60322176"/>
        <c:crosses val="autoZero"/>
        <c:crossBetween val="between"/>
      </c:valAx>
    </c:plotArea>
    <c:plotVisOnly val="1"/>
    <c:dispBlanksAs val="gap"/>
  </c:chart>
  <c:spPr>
    <a:solidFill>
      <a:schemeClr val="bg2"/>
    </a:solidFill>
  </c:spPr>
  <c:txPr>
    <a:bodyPr/>
    <a:lstStyle/>
    <a:p>
      <a:pPr>
        <a:defRPr sz="1800"/>
      </a:pPr>
      <a:endParaRPr lang="en-U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9C5B03DD-BFAC-481B-BBBC-F5A00AAE48C5}" type="datetimeFigureOut">
              <a:rPr lang="en-US" smtClean="0"/>
              <a:pPr/>
              <a:t>02/11/2015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A0BD3B03-5EA2-4AE7-8D7C-2ED5C9175266}" type="slidenum">
              <a:rPr lang="en-US" smtClean="0"/>
              <a:pPr/>
              <a:t>‹#›</a:t>
            </a:fld>
            <a:endParaRPr lang="en-US"/>
          </a:p>
        </p:txBody>
      </p:sp>
    </p:spTree>
    <p:extLst>
      <p:ext uri="{BB962C8B-B14F-4D97-AF65-F5344CB8AC3E}">
        <p14:creationId xmlns:p14="http://schemas.microsoft.com/office/powerpoint/2010/main" xmlns="" val="3352915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89562144-BA3A-41C3-96F3-C39ABBA8B17F}" type="datetimeFigureOut">
              <a:rPr lang="en-US" smtClean="0"/>
              <a:pPr/>
              <a:t>02/11/2015</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29BB46A9-DE43-4966-9C01-009C0D399C9C}" type="slidenum">
              <a:rPr lang="en-US" smtClean="0"/>
              <a:pPr/>
              <a:t>‹#›</a:t>
            </a:fld>
            <a:endParaRPr lang="en-US"/>
          </a:p>
        </p:txBody>
      </p:sp>
    </p:spTree>
    <p:extLst>
      <p:ext uri="{BB962C8B-B14F-4D97-AF65-F5344CB8AC3E}">
        <p14:creationId xmlns:p14="http://schemas.microsoft.com/office/powerpoint/2010/main" xmlns="" val="426384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Acknowledgements </a:t>
            </a:r>
          </a:p>
          <a:p>
            <a:endParaRPr lang="en-US" dirty="0"/>
          </a:p>
          <a:p>
            <a:r>
              <a:rPr lang="en-US" dirty="0"/>
              <a:t>This project is a largely collaborative effort funded by the US Army Corps of Engineers.  Data and field samples have been graciously provide by folks from the Oregon Department of Fish and Wildlife, US Army Corps of Engineers, and the University of Idaho.  Day to day operations of this project are due to a tremendous effort from folks at Oregon State University and Oregon Cooperative Fish and Wildlife Research Unit.  </a:t>
            </a:r>
          </a:p>
        </p:txBody>
      </p:sp>
      <p:sp>
        <p:nvSpPr>
          <p:cNvPr id="4" name="Slide Number Placeholder 3"/>
          <p:cNvSpPr>
            <a:spLocks noGrp="1"/>
          </p:cNvSpPr>
          <p:nvPr>
            <p:ph type="sldNum" sz="quarter" idx="10"/>
          </p:nvPr>
        </p:nvSpPr>
        <p:spPr/>
        <p:txBody>
          <a:bodyPr/>
          <a:lstStyle/>
          <a:p>
            <a:fld id="{29BB46A9-DE43-4966-9C01-009C0D399C9C}" type="slidenum">
              <a:rPr lang="en-US" smtClean="0"/>
              <a:pPr/>
              <a:t>2</a:t>
            </a:fld>
            <a:endParaRPr lang="en-US"/>
          </a:p>
        </p:txBody>
      </p:sp>
    </p:spTree>
    <p:extLst>
      <p:ext uri="{BB962C8B-B14F-4D97-AF65-F5344CB8AC3E}">
        <p14:creationId xmlns:p14="http://schemas.microsoft.com/office/powerpoint/2010/main" xmlns="" val="1306126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dirty="0" smtClean="0"/>
          </a:p>
        </p:txBody>
      </p:sp>
      <p:sp>
        <p:nvSpPr>
          <p:cNvPr id="4" name="Slide Number Placeholder 3"/>
          <p:cNvSpPr>
            <a:spLocks noGrp="1"/>
          </p:cNvSpPr>
          <p:nvPr>
            <p:ph type="sldNum" sz="quarter" idx="10"/>
          </p:nvPr>
        </p:nvSpPr>
        <p:spPr/>
        <p:txBody>
          <a:bodyPr/>
          <a:lstStyle/>
          <a:p>
            <a:fld id="{29BB46A9-DE43-4966-9C01-009C0D399C9C}" type="slidenum">
              <a:rPr lang="en-US" smtClean="0"/>
              <a:pPr/>
              <a:t>14</a:t>
            </a:fld>
            <a:endParaRPr lang="en-US"/>
          </a:p>
        </p:txBody>
      </p:sp>
    </p:spTree>
    <p:extLst>
      <p:ext uri="{BB962C8B-B14F-4D97-AF65-F5344CB8AC3E}">
        <p14:creationId xmlns:p14="http://schemas.microsoft.com/office/powerpoint/2010/main" xmlns="" val="3858776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Redd</a:t>
            </a:r>
            <a:r>
              <a:rPr lang="en-US" sz="1200" dirty="0" smtClean="0"/>
              <a:t> expansion = the estimated number of fish that spawned between Willamette Falls and other projects</a:t>
            </a:r>
          </a:p>
          <a:p>
            <a:endParaRPr lang="en-US" dirty="0"/>
          </a:p>
        </p:txBody>
      </p:sp>
      <p:sp>
        <p:nvSpPr>
          <p:cNvPr id="4" name="Slide Number Placeholder 3"/>
          <p:cNvSpPr>
            <a:spLocks noGrp="1"/>
          </p:cNvSpPr>
          <p:nvPr>
            <p:ph type="sldNum" sz="quarter" idx="10"/>
          </p:nvPr>
        </p:nvSpPr>
        <p:spPr/>
        <p:txBody>
          <a:bodyPr/>
          <a:lstStyle/>
          <a:p>
            <a:fld id="{29BB46A9-DE43-4966-9C01-009C0D399C9C}" type="slidenum">
              <a:rPr lang="en-US" smtClean="0"/>
              <a:pPr/>
              <a:t>17</a:t>
            </a:fld>
            <a:endParaRPr lang="en-US"/>
          </a:p>
        </p:txBody>
      </p:sp>
    </p:spTree>
    <p:extLst>
      <p:ext uri="{BB962C8B-B14F-4D97-AF65-F5344CB8AC3E}">
        <p14:creationId xmlns:p14="http://schemas.microsoft.com/office/powerpoint/2010/main" xmlns="" val="2794368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are all these fish?</a:t>
            </a:r>
            <a:r>
              <a:rPr lang="en-US" baseline="0" dirty="0" smtClean="0"/>
              <a:t> Unaccounted for by projects, harvest and spawning surveys. One thing seems clear – some fish are unaccounted for in all years, but the proportion varies a lot. Let’s look at that. </a:t>
            </a:r>
            <a:endParaRPr lang="en-US" dirty="0"/>
          </a:p>
        </p:txBody>
      </p:sp>
      <p:sp>
        <p:nvSpPr>
          <p:cNvPr id="4" name="Slide Number Placeholder 3"/>
          <p:cNvSpPr>
            <a:spLocks noGrp="1"/>
          </p:cNvSpPr>
          <p:nvPr>
            <p:ph type="sldNum" sz="quarter" idx="10"/>
          </p:nvPr>
        </p:nvSpPr>
        <p:spPr/>
        <p:txBody>
          <a:bodyPr/>
          <a:lstStyle/>
          <a:p>
            <a:fld id="{29BB46A9-DE43-4966-9C01-009C0D399C9C}" type="slidenum">
              <a:rPr lang="en-US" smtClean="0"/>
              <a:pPr/>
              <a:t>18</a:t>
            </a:fld>
            <a:endParaRPr lang="en-US"/>
          </a:p>
        </p:txBody>
      </p:sp>
    </p:spTree>
    <p:extLst>
      <p:ext uri="{BB962C8B-B14F-4D97-AF65-F5344CB8AC3E}">
        <p14:creationId xmlns:p14="http://schemas.microsoft.com/office/powerpoint/2010/main" xmlns="" val="2428050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are all these fish?</a:t>
            </a:r>
            <a:r>
              <a:rPr lang="en-US" baseline="0" dirty="0" smtClean="0"/>
              <a:t> Unaccounted for by projects, harvest and spawning surveys. One thing seems clear – some fish are unaccounted for in all years, but the proportion varies a lot. Let’s look at that. </a:t>
            </a:r>
            <a:endParaRPr lang="en-US" dirty="0"/>
          </a:p>
        </p:txBody>
      </p:sp>
      <p:sp>
        <p:nvSpPr>
          <p:cNvPr id="4" name="Slide Number Placeholder 3"/>
          <p:cNvSpPr>
            <a:spLocks noGrp="1"/>
          </p:cNvSpPr>
          <p:nvPr>
            <p:ph type="sldNum" sz="quarter" idx="10"/>
          </p:nvPr>
        </p:nvSpPr>
        <p:spPr/>
        <p:txBody>
          <a:bodyPr/>
          <a:lstStyle/>
          <a:p>
            <a:fld id="{29BB46A9-DE43-4966-9C01-009C0D399C9C}" type="slidenum">
              <a:rPr lang="en-US" smtClean="0"/>
              <a:pPr/>
              <a:t>22</a:t>
            </a:fld>
            <a:endParaRPr lang="en-US"/>
          </a:p>
        </p:txBody>
      </p:sp>
    </p:spTree>
    <p:extLst>
      <p:ext uri="{BB962C8B-B14F-4D97-AF65-F5344CB8AC3E}">
        <p14:creationId xmlns:p14="http://schemas.microsoft.com/office/powerpoint/2010/main" xmlns="" val="517365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Higher</a:t>
            </a:r>
            <a:r>
              <a:rPr lang="en-US" baseline="0" dirty="0" smtClean="0"/>
              <a:t> </a:t>
            </a:r>
            <a:r>
              <a:rPr lang="en-US" baseline="0" dirty="0" err="1" smtClean="0"/>
              <a:t>prespawn</a:t>
            </a:r>
            <a:r>
              <a:rPr lang="en-US" baseline="0" dirty="0" smtClean="0"/>
              <a:t> mortality in years with more fish</a:t>
            </a:r>
            <a:endParaRPr lang="en-US" dirty="0"/>
          </a:p>
        </p:txBody>
      </p:sp>
      <p:sp>
        <p:nvSpPr>
          <p:cNvPr id="4" name="Slide Number Placeholder 3"/>
          <p:cNvSpPr>
            <a:spLocks noGrp="1"/>
          </p:cNvSpPr>
          <p:nvPr>
            <p:ph type="sldNum" sz="quarter" idx="10"/>
          </p:nvPr>
        </p:nvSpPr>
        <p:spPr/>
        <p:txBody>
          <a:bodyPr/>
          <a:lstStyle/>
          <a:p>
            <a:fld id="{29BB46A9-DE43-4966-9C01-009C0D399C9C}" type="slidenum">
              <a:rPr lang="en-US" smtClean="0"/>
              <a:pPr/>
              <a:t>23</a:t>
            </a:fld>
            <a:endParaRPr lang="en-US"/>
          </a:p>
        </p:txBody>
      </p:sp>
    </p:spTree>
    <p:extLst>
      <p:ext uri="{BB962C8B-B14F-4D97-AF65-F5344CB8AC3E}">
        <p14:creationId xmlns:p14="http://schemas.microsoft.com/office/powerpoint/2010/main" xmlns="" val="1045814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Higher</a:t>
            </a:r>
            <a:r>
              <a:rPr lang="en-US" baseline="0" dirty="0" smtClean="0"/>
              <a:t> </a:t>
            </a:r>
            <a:r>
              <a:rPr lang="en-US" baseline="0" dirty="0" err="1" smtClean="0"/>
              <a:t>prespawn</a:t>
            </a:r>
            <a:r>
              <a:rPr lang="en-US" baseline="0" dirty="0" smtClean="0"/>
              <a:t> mortality in years with more fish</a:t>
            </a:r>
            <a:endParaRPr lang="en-US" dirty="0"/>
          </a:p>
        </p:txBody>
      </p:sp>
      <p:sp>
        <p:nvSpPr>
          <p:cNvPr id="4" name="Slide Number Placeholder 3"/>
          <p:cNvSpPr>
            <a:spLocks noGrp="1"/>
          </p:cNvSpPr>
          <p:nvPr>
            <p:ph type="sldNum" sz="quarter" idx="10"/>
          </p:nvPr>
        </p:nvSpPr>
        <p:spPr/>
        <p:txBody>
          <a:bodyPr/>
          <a:lstStyle/>
          <a:p>
            <a:fld id="{29BB46A9-DE43-4966-9C01-009C0D399C9C}" type="slidenum">
              <a:rPr lang="en-US" smtClean="0"/>
              <a:pPr/>
              <a:t>24</a:t>
            </a:fld>
            <a:endParaRPr lang="en-US"/>
          </a:p>
        </p:txBody>
      </p:sp>
    </p:spTree>
    <p:extLst>
      <p:ext uri="{BB962C8B-B14F-4D97-AF65-F5344CB8AC3E}">
        <p14:creationId xmlns:p14="http://schemas.microsoft.com/office/powerpoint/2010/main" xmlns="" val="2822548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Higher</a:t>
            </a:r>
            <a:r>
              <a:rPr lang="en-US" baseline="0" dirty="0" smtClean="0"/>
              <a:t> </a:t>
            </a:r>
            <a:r>
              <a:rPr lang="en-US" baseline="0" dirty="0" err="1" smtClean="0"/>
              <a:t>prespawn</a:t>
            </a:r>
            <a:r>
              <a:rPr lang="en-US" baseline="0" dirty="0" smtClean="0"/>
              <a:t> mortality in years with more fish</a:t>
            </a:r>
            <a:endParaRPr lang="en-US" dirty="0"/>
          </a:p>
        </p:txBody>
      </p:sp>
      <p:sp>
        <p:nvSpPr>
          <p:cNvPr id="4" name="Slide Number Placeholder 3"/>
          <p:cNvSpPr>
            <a:spLocks noGrp="1"/>
          </p:cNvSpPr>
          <p:nvPr>
            <p:ph type="sldNum" sz="quarter" idx="10"/>
          </p:nvPr>
        </p:nvSpPr>
        <p:spPr/>
        <p:txBody>
          <a:bodyPr/>
          <a:lstStyle/>
          <a:p>
            <a:fld id="{29BB46A9-DE43-4966-9C01-009C0D399C9C}" type="slidenum">
              <a:rPr lang="en-US" smtClean="0"/>
              <a:pPr/>
              <a:t>25</a:t>
            </a:fld>
            <a:endParaRPr lang="en-US"/>
          </a:p>
        </p:txBody>
      </p:sp>
    </p:spTree>
    <p:extLst>
      <p:ext uri="{BB962C8B-B14F-4D97-AF65-F5344CB8AC3E}">
        <p14:creationId xmlns:p14="http://schemas.microsoft.com/office/powerpoint/2010/main" xmlns="" val="2873943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Higher</a:t>
            </a:r>
            <a:r>
              <a:rPr lang="en-US" baseline="0" dirty="0" smtClean="0"/>
              <a:t> </a:t>
            </a:r>
            <a:r>
              <a:rPr lang="en-US" baseline="0" dirty="0" err="1" smtClean="0"/>
              <a:t>prespawn</a:t>
            </a:r>
            <a:r>
              <a:rPr lang="en-US" baseline="0" dirty="0" smtClean="0"/>
              <a:t> mortality in years with more fish</a:t>
            </a:r>
            <a:endParaRPr lang="en-US" dirty="0"/>
          </a:p>
        </p:txBody>
      </p:sp>
      <p:sp>
        <p:nvSpPr>
          <p:cNvPr id="4" name="Slide Number Placeholder 3"/>
          <p:cNvSpPr>
            <a:spLocks noGrp="1"/>
          </p:cNvSpPr>
          <p:nvPr>
            <p:ph type="sldNum" sz="quarter" idx="10"/>
          </p:nvPr>
        </p:nvSpPr>
        <p:spPr/>
        <p:txBody>
          <a:bodyPr/>
          <a:lstStyle/>
          <a:p>
            <a:fld id="{29BB46A9-DE43-4966-9C01-009C0D399C9C}" type="slidenum">
              <a:rPr lang="en-US" smtClean="0"/>
              <a:pPr/>
              <a:t>26</a:t>
            </a:fld>
            <a:endParaRPr lang="en-US"/>
          </a:p>
        </p:txBody>
      </p:sp>
    </p:spTree>
    <p:extLst>
      <p:ext uri="{BB962C8B-B14F-4D97-AF65-F5344CB8AC3E}">
        <p14:creationId xmlns:p14="http://schemas.microsoft.com/office/powerpoint/2010/main" xmlns="" val="2832309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are all these fish?</a:t>
            </a:r>
            <a:r>
              <a:rPr lang="en-US" baseline="0" dirty="0" smtClean="0"/>
              <a:t> Unaccounted for by projects, harvest and spawning surveys. One thing seems clear – some fish are unaccounted for in all years, but the proportion varies a lot. Let’s look at that. </a:t>
            </a:r>
            <a:endParaRPr lang="en-US" dirty="0"/>
          </a:p>
        </p:txBody>
      </p:sp>
      <p:sp>
        <p:nvSpPr>
          <p:cNvPr id="4" name="Slide Number Placeholder 3"/>
          <p:cNvSpPr>
            <a:spLocks noGrp="1"/>
          </p:cNvSpPr>
          <p:nvPr>
            <p:ph type="sldNum" sz="quarter" idx="10"/>
          </p:nvPr>
        </p:nvSpPr>
        <p:spPr/>
        <p:txBody>
          <a:bodyPr/>
          <a:lstStyle/>
          <a:p>
            <a:fld id="{29BB46A9-DE43-4966-9C01-009C0D399C9C}" type="slidenum">
              <a:rPr lang="en-US" smtClean="0"/>
              <a:pPr/>
              <a:t>27</a:t>
            </a:fld>
            <a:endParaRPr lang="en-US"/>
          </a:p>
        </p:txBody>
      </p:sp>
    </p:spTree>
    <p:extLst>
      <p:ext uri="{BB962C8B-B14F-4D97-AF65-F5344CB8AC3E}">
        <p14:creationId xmlns:p14="http://schemas.microsoft.com/office/powerpoint/2010/main" xmlns="" val="2911318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N=7; a. salmonicida</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A889678-FDE2-45CB-B9BB-AC4212E081BC}" type="slidenum">
              <a:rPr lang="en-US">
                <a:latin typeface="Arial" panose="020B0604020202020204" pitchFamily="34" charset="0"/>
              </a:rPr>
              <a:pPr eaLnBrk="1" hangingPunct="1"/>
              <a:t>29</a:t>
            </a:fld>
            <a:endParaRPr lang="en-US">
              <a:latin typeface="Arial" panose="020B0604020202020204" pitchFamily="34" charset="0"/>
            </a:endParaRPr>
          </a:p>
        </p:txBody>
      </p:sp>
    </p:spTree>
    <p:extLst>
      <p:ext uri="{BB962C8B-B14F-4D97-AF65-F5344CB8AC3E}">
        <p14:creationId xmlns:p14="http://schemas.microsoft.com/office/powerpoint/2010/main" xmlns="" val="2180627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dirty="0" smtClean="0"/>
          </a:p>
        </p:txBody>
      </p:sp>
      <p:sp>
        <p:nvSpPr>
          <p:cNvPr id="4" name="Slide Number Placeholder 3"/>
          <p:cNvSpPr>
            <a:spLocks noGrp="1"/>
          </p:cNvSpPr>
          <p:nvPr>
            <p:ph type="sldNum" sz="quarter" idx="10"/>
          </p:nvPr>
        </p:nvSpPr>
        <p:spPr/>
        <p:txBody>
          <a:bodyPr/>
          <a:lstStyle/>
          <a:p>
            <a:fld id="{29BB46A9-DE43-4966-9C01-009C0D399C9C}" type="slidenum">
              <a:rPr lang="en-US" smtClean="0"/>
              <a:pPr/>
              <a:t>3</a:t>
            </a:fld>
            <a:endParaRPr lang="en-US"/>
          </a:p>
        </p:txBody>
      </p:sp>
    </p:spTree>
    <p:extLst>
      <p:ext uri="{BB962C8B-B14F-4D97-AF65-F5344CB8AC3E}">
        <p14:creationId xmlns:p14="http://schemas.microsoft.com/office/powerpoint/2010/main" xmlns="" val="524943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Redd</a:t>
            </a:r>
            <a:r>
              <a:rPr lang="en-US" sz="1200" dirty="0" smtClean="0"/>
              <a:t> expansion = the estimated number of fish that spawned between Willamette Falls and other projects</a:t>
            </a:r>
          </a:p>
          <a:p>
            <a:endParaRPr lang="en-US" dirty="0"/>
          </a:p>
        </p:txBody>
      </p:sp>
      <p:sp>
        <p:nvSpPr>
          <p:cNvPr id="4" name="Slide Number Placeholder 3"/>
          <p:cNvSpPr>
            <a:spLocks noGrp="1"/>
          </p:cNvSpPr>
          <p:nvPr>
            <p:ph type="sldNum" sz="quarter" idx="10"/>
          </p:nvPr>
        </p:nvSpPr>
        <p:spPr/>
        <p:txBody>
          <a:bodyPr/>
          <a:lstStyle/>
          <a:p>
            <a:fld id="{29BB46A9-DE43-4966-9C01-009C0D399C9C}" type="slidenum">
              <a:rPr lang="en-US" smtClean="0"/>
              <a:pPr/>
              <a:t>30</a:t>
            </a:fld>
            <a:endParaRPr lang="en-US"/>
          </a:p>
        </p:txBody>
      </p:sp>
    </p:spTree>
    <p:extLst>
      <p:ext uri="{BB962C8B-B14F-4D97-AF65-F5344CB8AC3E}">
        <p14:creationId xmlns:p14="http://schemas.microsoft.com/office/powerpoint/2010/main" xmlns="" val="3063139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Limited natural reproduction</a:t>
            </a:r>
          </a:p>
          <a:p>
            <a:endParaRPr lang="en-US" dirty="0"/>
          </a:p>
          <a:p>
            <a:r>
              <a:rPr lang="en-US" dirty="0" smtClean="0"/>
              <a:t>What we are talking about there is the limitation to spring </a:t>
            </a:r>
            <a:r>
              <a:rPr lang="en-US" dirty="0"/>
              <a:t>Chinook production </a:t>
            </a:r>
            <a:r>
              <a:rPr lang="en-US" dirty="0" smtClean="0"/>
              <a:t>which was </a:t>
            </a:r>
            <a:r>
              <a:rPr lang="en-US" dirty="0"/>
              <a:t>constrained to the limited suitable spawning habitat located in stream reaches below dams after Upper Willamette tributaries were impounded in the 1950s and 60s for flood control.  </a:t>
            </a:r>
          </a:p>
        </p:txBody>
      </p:sp>
      <p:sp>
        <p:nvSpPr>
          <p:cNvPr id="4" name="Slide Number Placeholder 3"/>
          <p:cNvSpPr>
            <a:spLocks noGrp="1"/>
          </p:cNvSpPr>
          <p:nvPr>
            <p:ph type="sldNum" sz="quarter" idx="10"/>
          </p:nvPr>
        </p:nvSpPr>
        <p:spPr/>
        <p:txBody>
          <a:bodyPr/>
          <a:lstStyle/>
          <a:p>
            <a:fld id="{29BB46A9-DE43-4966-9C01-009C0D399C9C}" type="slidenum">
              <a:rPr lang="en-US" smtClean="0"/>
              <a:pPr/>
              <a:t>31</a:t>
            </a:fld>
            <a:endParaRPr lang="en-US"/>
          </a:p>
        </p:txBody>
      </p:sp>
    </p:spTree>
    <p:extLst>
      <p:ext uri="{BB962C8B-B14F-4D97-AF65-F5344CB8AC3E}">
        <p14:creationId xmlns:p14="http://schemas.microsoft.com/office/powerpoint/2010/main" xmlns="" val="3675422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b="0" dirty="0" smtClean="0"/>
              <a:t>Natural production</a:t>
            </a:r>
            <a:endParaRPr lang="en-US" dirty="0"/>
          </a:p>
          <a:p>
            <a:endParaRPr lang="en-US" dirty="0"/>
          </a:p>
          <a:p>
            <a:r>
              <a:rPr lang="en-US" dirty="0" smtClean="0"/>
              <a:t>To mitigate for this loss of historical spawning habitats and natural production, excess </a:t>
            </a:r>
            <a:r>
              <a:rPr lang="en-US" dirty="0"/>
              <a:t>adult fish trapped at </a:t>
            </a:r>
            <a:r>
              <a:rPr lang="en-US" dirty="0" smtClean="0"/>
              <a:t>trapped at hydro projects </a:t>
            </a:r>
            <a:r>
              <a:rPr lang="en-US" dirty="0"/>
              <a:t>and not needed for broodstock were outplanted above </a:t>
            </a:r>
            <a:r>
              <a:rPr lang="en-US" dirty="0" smtClean="0"/>
              <a:t>impoundments.  </a:t>
            </a:r>
            <a:endParaRPr lang="en-US" dirty="0"/>
          </a:p>
        </p:txBody>
      </p:sp>
      <p:sp>
        <p:nvSpPr>
          <p:cNvPr id="4" name="Slide Number Placeholder 3"/>
          <p:cNvSpPr>
            <a:spLocks noGrp="1"/>
          </p:cNvSpPr>
          <p:nvPr>
            <p:ph type="sldNum" sz="quarter" idx="10"/>
          </p:nvPr>
        </p:nvSpPr>
        <p:spPr/>
        <p:txBody>
          <a:bodyPr/>
          <a:lstStyle/>
          <a:p>
            <a:fld id="{29BB46A9-DE43-4966-9C01-009C0D399C9C}" type="slidenum">
              <a:rPr lang="en-US" smtClean="0"/>
              <a:pPr/>
              <a:t>32</a:t>
            </a:fld>
            <a:endParaRPr lang="en-US"/>
          </a:p>
        </p:txBody>
      </p:sp>
    </p:spTree>
    <p:extLst>
      <p:ext uri="{BB962C8B-B14F-4D97-AF65-F5344CB8AC3E}">
        <p14:creationId xmlns:p14="http://schemas.microsoft.com/office/powerpoint/2010/main" xmlns="" val="3879752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don’t</a:t>
            </a:r>
            <a:r>
              <a:rPr lang="en-US" baseline="0" dirty="0" smtClean="0"/>
              <a:t> have reliable estimates of where all these fish are? There are many explanations</a:t>
            </a:r>
            <a:endParaRPr lang="en-US" dirty="0"/>
          </a:p>
        </p:txBody>
      </p:sp>
      <p:sp>
        <p:nvSpPr>
          <p:cNvPr id="4" name="Slide Number Placeholder 3"/>
          <p:cNvSpPr>
            <a:spLocks noGrp="1"/>
          </p:cNvSpPr>
          <p:nvPr>
            <p:ph type="sldNum" sz="quarter" idx="10"/>
          </p:nvPr>
        </p:nvSpPr>
        <p:spPr/>
        <p:txBody>
          <a:bodyPr/>
          <a:lstStyle/>
          <a:p>
            <a:fld id="{29BB46A9-DE43-4966-9C01-009C0D399C9C}" type="slidenum">
              <a:rPr lang="en-US" smtClean="0"/>
              <a:pPr/>
              <a:t>33</a:t>
            </a:fld>
            <a:endParaRPr lang="en-US"/>
          </a:p>
        </p:txBody>
      </p:sp>
    </p:spTree>
    <p:extLst>
      <p:ext uri="{BB962C8B-B14F-4D97-AF65-F5344CB8AC3E}">
        <p14:creationId xmlns:p14="http://schemas.microsoft.com/office/powerpoint/2010/main" xmlns="" val="3142278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dirty="0" smtClean="0"/>
          </a:p>
        </p:txBody>
      </p:sp>
      <p:sp>
        <p:nvSpPr>
          <p:cNvPr id="4" name="Slide Number Placeholder 3"/>
          <p:cNvSpPr>
            <a:spLocks noGrp="1"/>
          </p:cNvSpPr>
          <p:nvPr>
            <p:ph type="sldNum" sz="quarter" idx="10"/>
          </p:nvPr>
        </p:nvSpPr>
        <p:spPr/>
        <p:txBody>
          <a:bodyPr/>
          <a:lstStyle/>
          <a:p>
            <a:fld id="{29BB46A9-DE43-4966-9C01-009C0D399C9C}" type="slidenum">
              <a:rPr lang="en-US" smtClean="0"/>
              <a:pPr/>
              <a:t>5</a:t>
            </a:fld>
            <a:endParaRPr lang="en-US"/>
          </a:p>
        </p:txBody>
      </p:sp>
    </p:spTree>
    <p:extLst>
      <p:ext uri="{BB962C8B-B14F-4D97-AF65-F5344CB8AC3E}">
        <p14:creationId xmlns:p14="http://schemas.microsoft.com/office/powerpoint/2010/main" xmlns="" val="1824277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Prespawning mortality (PSM)</a:t>
            </a:r>
          </a:p>
          <a:p>
            <a:endParaRPr lang="en-US" dirty="0" smtClean="0"/>
          </a:p>
          <a:p>
            <a:r>
              <a:rPr lang="en-US" dirty="0" smtClean="0"/>
              <a:t>… and these</a:t>
            </a:r>
            <a:r>
              <a:rPr lang="en-US" baseline="0" dirty="0" smtClean="0"/>
              <a:t> high mortality events occur in most years in upper Willamette River tributaries.  </a:t>
            </a:r>
            <a:endParaRPr lang="en-US" dirty="0"/>
          </a:p>
        </p:txBody>
      </p:sp>
      <p:sp>
        <p:nvSpPr>
          <p:cNvPr id="4" name="Slide Number Placeholder 3"/>
          <p:cNvSpPr>
            <a:spLocks noGrp="1"/>
          </p:cNvSpPr>
          <p:nvPr>
            <p:ph type="sldNum" sz="quarter" idx="10"/>
          </p:nvPr>
        </p:nvSpPr>
        <p:spPr/>
        <p:txBody>
          <a:bodyPr/>
          <a:lstStyle/>
          <a:p>
            <a:fld id="{29BB46A9-DE43-4966-9C01-009C0D399C9C}" type="slidenum">
              <a:rPr lang="en-US" smtClean="0"/>
              <a:pPr/>
              <a:t>6</a:t>
            </a:fld>
            <a:endParaRPr lang="en-US"/>
          </a:p>
        </p:txBody>
      </p:sp>
    </p:spTree>
    <p:extLst>
      <p:ext uri="{BB962C8B-B14F-4D97-AF65-F5344CB8AC3E}">
        <p14:creationId xmlns:p14="http://schemas.microsoft.com/office/powerpoint/2010/main" xmlns="" val="2846835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dirty="0" smtClean="0"/>
          </a:p>
        </p:txBody>
      </p:sp>
      <p:sp>
        <p:nvSpPr>
          <p:cNvPr id="4" name="Slide Number Placeholder 3"/>
          <p:cNvSpPr>
            <a:spLocks noGrp="1"/>
          </p:cNvSpPr>
          <p:nvPr>
            <p:ph type="sldNum" sz="quarter" idx="10"/>
          </p:nvPr>
        </p:nvSpPr>
        <p:spPr/>
        <p:txBody>
          <a:bodyPr/>
          <a:lstStyle/>
          <a:p>
            <a:fld id="{29BB46A9-DE43-4966-9C01-009C0D399C9C}" type="slidenum">
              <a:rPr lang="en-US" smtClean="0"/>
              <a:pPr/>
              <a:t>7</a:t>
            </a:fld>
            <a:endParaRPr lang="en-US"/>
          </a:p>
        </p:txBody>
      </p:sp>
    </p:spTree>
    <p:extLst>
      <p:ext uri="{BB962C8B-B14F-4D97-AF65-F5344CB8AC3E}">
        <p14:creationId xmlns:p14="http://schemas.microsoft.com/office/powerpoint/2010/main" xmlns="" val="2319829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dirty="0" smtClean="0"/>
          </a:p>
        </p:txBody>
      </p:sp>
      <p:sp>
        <p:nvSpPr>
          <p:cNvPr id="4" name="Slide Number Placeholder 3"/>
          <p:cNvSpPr>
            <a:spLocks noGrp="1"/>
          </p:cNvSpPr>
          <p:nvPr>
            <p:ph type="sldNum" sz="quarter" idx="10"/>
          </p:nvPr>
        </p:nvSpPr>
        <p:spPr/>
        <p:txBody>
          <a:bodyPr/>
          <a:lstStyle/>
          <a:p>
            <a:fld id="{29BB46A9-DE43-4966-9C01-009C0D399C9C}" type="slidenum">
              <a:rPr lang="en-US" smtClean="0"/>
              <a:pPr/>
              <a:t>8</a:t>
            </a:fld>
            <a:endParaRPr lang="en-US"/>
          </a:p>
        </p:txBody>
      </p:sp>
    </p:spTree>
    <p:extLst>
      <p:ext uri="{BB962C8B-B14F-4D97-AF65-F5344CB8AC3E}">
        <p14:creationId xmlns:p14="http://schemas.microsoft.com/office/powerpoint/2010/main" xmlns="" val="4257513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BB46A9-DE43-4966-9C01-009C0D399C9C}" type="slidenum">
              <a:rPr lang="en-US" smtClean="0"/>
              <a:pPr/>
              <a:t>9</a:t>
            </a:fld>
            <a:endParaRPr lang="en-US"/>
          </a:p>
        </p:txBody>
      </p:sp>
    </p:spTree>
    <p:extLst>
      <p:ext uri="{BB962C8B-B14F-4D97-AF65-F5344CB8AC3E}">
        <p14:creationId xmlns:p14="http://schemas.microsoft.com/office/powerpoint/2010/main" xmlns="" val="4138136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smtClean="0"/>
              <a:t># 1950-60s Barriers to adult migration</a:t>
            </a:r>
          </a:p>
          <a:p>
            <a:endParaRPr lang="en-US" altLang="en-US" sz="1000" dirty="0" smtClean="0"/>
          </a:p>
          <a:p>
            <a:r>
              <a:rPr lang="en-US" altLang="en-US" sz="1000" dirty="0" smtClean="0"/>
              <a:t>Specifically, tributaries of the </a:t>
            </a:r>
            <a:r>
              <a:rPr lang="en-US" altLang="en-US" sz="1000" dirty="0" err="1" smtClean="0"/>
              <a:t>mainstem</a:t>
            </a:r>
            <a:r>
              <a:rPr lang="en-US" altLang="en-US" sz="1000" dirty="0" smtClean="0"/>
              <a:t> Willamette River were dammed to provide flood control in the 1950s and 60s.  However these projects did not provide upstream fish passage, thereby limiting access of spring Chinook to historic spawning grounds.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64D2C2C-B83C-4A43-9B3F-1B50F9F341C6}" type="slidenum">
              <a:rPr lang="en-US">
                <a:solidFill>
                  <a:srgbClr val="000000"/>
                </a:solidFill>
                <a:latin typeface="Arial" panose="020B0604020202020204" pitchFamily="34" charset="0"/>
              </a:rPr>
              <a:pPr eaLnBrk="1" hangingPunct="1"/>
              <a:t>12</a:t>
            </a:fld>
            <a:endParaRPr lang="en-US">
              <a:solidFill>
                <a:srgbClr val="000000"/>
              </a:solidFill>
              <a:latin typeface="Arial" panose="020B0604020202020204" pitchFamily="34" charset="0"/>
            </a:endParaRPr>
          </a:p>
        </p:txBody>
      </p:sp>
    </p:spTree>
    <p:extLst>
      <p:ext uri="{BB962C8B-B14F-4D97-AF65-F5344CB8AC3E}">
        <p14:creationId xmlns:p14="http://schemas.microsoft.com/office/powerpoint/2010/main" xmlns="" val="3932627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BB46A9-DE43-4966-9C01-009C0D399C9C}" type="slidenum">
              <a:rPr lang="en-US" smtClean="0"/>
              <a:pPr/>
              <a:t>13</a:t>
            </a:fld>
            <a:endParaRPr lang="en-US"/>
          </a:p>
        </p:txBody>
      </p:sp>
    </p:spTree>
    <p:extLst>
      <p:ext uri="{BB962C8B-B14F-4D97-AF65-F5344CB8AC3E}">
        <p14:creationId xmlns:p14="http://schemas.microsoft.com/office/powerpoint/2010/main" xmlns="" val="1907242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1F1EAE-09D8-41B9-AADC-8B66C6418822}" type="datetimeFigureOut">
              <a:rPr lang="en-US" smtClean="0"/>
              <a:pPr/>
              <a:t>02/11/2015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A54D6-2E53-443C-99E3-AC271FDF156E}" type="slidenum">
              <a:rPr lang="en-US" smtClean="0"/>
              <a:pPr/>
              <a:t>‹#›</a:t>
            </a:fld>
            <a:endParaRPr lang="en-US"/>
          </a:p>
        </p:txBody>
      </p:sp>
    </p:spTree>
    <p:extLst>
      <p:ext uri="{BB962C8B-B14F-4D97-AF65-F5344CB8AC3E}">
        <p14:creationId xmlns:p14="http://schemas.microsoft.com/office/powerpoint/2010/main" xmlns="" val="489864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F1EAE-09D8-41B9-AADC-8B66C6418822}" type="datetimeFigureOut">
              <a:rPr lang="en-US" smtClean="0"/>
              <a:pPr/>
              <a:t>02/11/2015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A54D6-2E53-443C-99E3-AC271FDF156E}" type="slidenum">
              <a:rPr lang="en-US" smtClean="0"/>
              <a:pPr/>
              <a:t>‹#›</a:t>
            </a:fld>
            <a:endParaRPr lang="en-US"/>
          </a:p>
        </p:txBody>
      </p:sp>
    </p:spTree>
    <p:extLst>
      <p:ext uri="{BB962C8B-B14F-4D97-AF65-F5344CB8AC3E}">
        <p14:creationId xmlns:p14="http://schemas.microsoft.com/office/powerpoint/2010/main" xmlns="" val="331954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F1EAE-09D8-41B9-AADC-8B66C6418822}" type="datetimeFigureOut">
              <a:rPr lang="en-US" smtClean="0"/>
              <a:pPr/>
              <a:t>02/11/2015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A54D6-2E53-443C-99E3-AC271FDF156E}" type="slidenum">
              <a:rPr lang="en-US" smtClean="0"/>
              <a:pPr/>
              <a:t>‹#›</a:t>
            </a:fld>
            <a:endParaRPr lang="en-US"/>
          </a:p>
        </p:txBody>
      </p:sp>
    </p:spTree>
    <p:extLst>
      <p:ext uri="{BB962C8B-B14F-4D97-AF65-F5344CB8AC3E}">
        <p14:creationId xmlns:p14="http://schemas.microsoft.com/office/powerpoint/2010/main" xmlns="" val="3075855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fontAlgn="base">
              <a:spcBef>
                <a:spcPct val="0"/>
              </a:spcBef>
              <a:spcAft>
                <a:spcPct val="0"/>
              </a:spcAft>
              <a:defRPr>
                <a:latin typeface="Tahoma" pitchFamily="34" charset="0"/>
              </a:defRPr>
            </a:lvl1pPr>
            <a:extLst/>
          </a:lstStyle>
          <a:p>
            <a:pPr>
              <a:defRPr/>
            </a:pPr>
            <a:fld id="{52651597-1975-4E86-889D-AC6271A60039}" type="datetimeFigureOut">
              <a:rPr lang="en-US"/>
              <a:pPr>
                <a:defRPr/>
              </a:pPr>
              <a:t>02/11/2015</a:t>
            </a:fld>
            <a:endParaRPr lang="en-US"/>
          </a:p>
        </p:txBody>
      </p:sp>
      <p:sp>
        <p:nvSpPr>
          <p:cNvPr id="16" name="Footer Placeholder 16"/>
          <p:cNvSpPr>
            <a:spLocks noGrp="1"/>
          </p:cNvSpPr>
          <p:nvPr>
            <p:ph type="ftr" sz="quarter" idx="11"/>
          </p:nvPr>
        </p:nvSpPr>
        <p:spPr/>
        <p:txBody>
          <a:bodyPr/>
          <a:lstStyle>
            <a:lvl1pPr fontAlgn="base">
              <a:spcBef>
                <a:spcPct val="0"/>
              </a:spcBef>
              <a:spcAft>
                <a:spcPct val="0"/>
              </a:spcAft>
              <a:defRPr>
                <a:latin typeface="Tahoma" pitchFamily="34" charset="0"/>
              </a:defRPr>
            </a:lvl1pPr>
            <a:extLst/>
          </a:lstStyle>
          <a:p>
            <a:pPr>
              <a:defRPr/>
            </a:pPr>
            <a:endParaRPr lang="en-US"/>
          </a:p>
        </p:txBody>
      </p:sp>
      <p:sp>
        <p:nvSpPr>
          <p:cNvPr id="17" name="Slide Number Placeholder 28"/>
          <p:cNvSpPr>
            <a:spLocks noGrp="1"/>
          </p:cNvSpPr>
          <p:nvPr>
            <p:ph type="sldNum" sz="quarter" idx="12"/>
          </p:nvPr>
        </p:nvSpPr>
        <p:spPr/>
        <p:txBody>
          <a:bodyPr/>
          <a:lstStyle>
            <a:lvl1pPr>
              <a:defRPr>
                <a:latin typeface="Tahoma" panose="020B0604030504040204" pitchFamily="34" charset="0"/>
              </a:defRPr>
            </a:lvl1pPr>
          </a:lstStyle>
          <a:p>
            <a:fld id="{04615F63-FE35-4C22-A3F0-3BE19D64958D}" type="slidenum">
              <a:rPr lang="en-US"/>
              <a:pPr/>
              <a:t>‹#›</a:t>
            </a:fld>
            <a:endParaRPr lang="en-US"/>
          </a:p>
        </p:txBody>
      </p:sp>
    </p:spTree>
    <p:extLst>
      <p:ext uri="{BB962C8B-B14F-4D97-AF65-F5344CB8AC3E}">
        <p14:creationId xmlns:p14="http://schemas.microsoft.com/office/powerpoint/2010/main" xmlns="" val="4041399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76200" y="990600"/>
            <a:ext cx="8991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fontAlgn="base">
              <a:spcBef>
                <a:spcPct val="0"/>
              </a:spcBef>
              <a:spcAft>
                <a:spcPct val="0"/>
              </a:spcAft>
              <a:defRPr>
                <a:latin typeface="Tahoma" pitchFamily="34" charset="0"/>
              </a:defRPr>
            </a:lvl1pPr>
            <a:extLst/>
          </a:lstStyle>
          <a:p>
            <a:pPr>
              <a:defRPr/>
            </a:pPr>
            <a:fld id="{E32E3899-6257-4F92-AE8D-2D43B7CAEE09}" type="datetimeFigureOut">
              <a:rPr lang="en-US"/>
              <a:pPr>
                <a:defRPr/>
              </a:pPr>
              <a:t>02/11/2015</a:t>
            </a:fld>
            <a:endParaRPr lang="en-US"/>
          </a:p>
        </p:txBody>
      </p:sp>
      <p:sp>
        <p:nvSpPr>
          <p:cNvPr id="6" name="Footer Placeholder 4"/>
          <p:cNvSpPr>
            <a:spLocks noGrp="1"/>
          </p:cNvSpPr>
          <p:nvPr>
            <p:ph type="ftr" sz="quarter" idx="11"/>
          </p:nvPr>
        </p:nvSpPr>
        <p:spPr/>
        <p:txBody>
          <a:bodyPr/>
          <a:lstStyle>
            <a:lvl1pPr fontAlgn="base">
              <a:spcBef>
                <a:spcPct val="0"/>
              </a:spcBef>
              <a:spcAft>
                <a:spcPct val="0"/>
              </a:spcAft>
              <a:defRPr>
                <a:latin typeface="Tahoma" pitchFamily="34" charset="0"/>
              </a:defRPr>
            </a:lvl1pPr>
            <a:extLst/>
          </a:lstStyle>
          <a:p>
            <a:pPr>
              <a:defRPr/>
            </a:pPr>
            <a:endParaRPr lang="en-US"/>
          </a:p>
        </p:txBody>
      </p:sp>
      <p:sp>
        <p:nvSpPr>
          <p:cNvPr id="7" name="Slide Number Placeholder 5"/>
          <p:cNvSpPr>
            <a:spLocks noGrp="1"/>
          </p:cNvSpPr>
          <p:nvPr>
            <p:ph type="sldNum" sz="quarter" idx="12"/>
          </p:nvPr>
        </p:nvSpPr>
        <p:spPr/>
        <p:txBody>
          <a:bodyPr/>
          <a:lstStyle>
            <a:lvl1pPr>
              <a:defRPr>
                <a:latin typeface="Tahoma" panose="020B0604030504040204" pitchFamily="34" charset="0"/>
              </a:defRPr>
            </a:lvl1pPr>
          </a:lstStyle>
          <a:p>
            <a:fld id="{9A0AD487-67D4-4B5F-B265-85480DE1349B}" type="slidenum">
              <a:rPr lang="en-US"/>
              <a:pPr/>
              <a:t>‹#›</a:t>
            </a:fld>
            <a:endParaRPr lang="en-US"/>
          </a:p>
        </p:txBody>
      </p:sp>
    </p:spTree>
    <p:extLst>
      <p:ext uri="{BB962C8B-B14F-4D97-AF65-F5344CB8AC3E}">
        <p14:creationId xmlns:p14="http://schemas.microsoft.com/office/powerpoint/2010/main" xmlns="" val="850027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17"/>
          <p:cNvSpPr>
            <a:spLocks/>
          </p:cNvSpPr>
          <p:nvPr/>
        </p:nvSpPr>
        <p:spPr bwMode="auto">
          <a:xfrm>
            <a:off x="4829175" y="1073150"/>
            <a:ext cx="4321175" cy="5791200"/>
          </a:xfrm>
          <a:custGeom>
            <a:avLst/>
            <a:gdLst>
              <a:gd name="T0" fmla="*/ 0 w 2736"/>
              <a:gd name="T1" fmla="*/ 2147483647 h 3648"/>
              <a:gd name="T2" fmla="*/ 2147483647 w 2736"/>
              <a:gd name="T3" fmla="*/ 2147483647 h 3648"/>
              <a:gd name="T4" fmla="*/ 2147483647 w 2736"/>
              <a:gd name="T5" fmla="*/ 0 h 3648"/>
              <a:gd name="T6" fmla="*/ 2147483647 w 2736"/>
              <a:gd name="T7" fmla="*/ 2147483647 h 3648"/>
              <a:gd name="T8" fmla="*/ 2147483647 w 2736"/>
              <a:gd name="T9" fmla="*/ 2147483647 h 3648"/>
              <a:gd name="T10" fmla="*/ 2147483647 w 2736"/>
              <a:gd name="T11" fmla="*/ 2147483647 h 3648"/>
              <a:gd name="T12" fmla="*/ 0 w 2736"/>
              <a:gd name="T13" fmla="*/ 2147483647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prstClr val="white"/>
              </a:solidFill>
              <a:latin typeface="Tahoma" panose="020B0604030504040204" pitchFamily="34" charset="0"/>
              <a:cs typeface="Arial" panose="020B0604020202020204" pitchFamily="34" charset="0"/>
            </a:endParaRPr>
          </a:p>
        </p:txBody>
      </p:sp>
      <p:sp>
        <p:nvSpPr>
          <p:cNvPr id="5" name="Freeform 18"/>
          <p:cNvSpPr>
            <a:spLocks/>
          </p:cNvSpPr>
          <p:nvPr/>
        </p:nvSpPr>
        <p:spPr bwMode="auto">
          <a:xfrm>
            <a:off x="374650" y="0"/>
            <a:ext cx="5513388" cy="6615113"/>
          </a:xfrm>
          <a:custGeom>
            <a:avLst/>
            <a:gdLst>
              <a:gd name="T0" fmla="*/ 0 w 3504"/>
              <a:gd name="T1" fmla="*/ 2147483647 h 4128"/>
              <a:gd name="T2" fmla="*/ 0 w 3504"/>
              <a:gd name="T3" fmla="*/ 2147483647 h 4128"/>
              <a:gd name="T4" fmla="*/ 2147483647 w 3504"/>
              <a:gd name="T5" fmla="*/ 2147483647 h 4128"/>
              <a:gd name="T6" fmla="*/ 2147483647 w 3504"/>
              <a:gd name="T7" fmla="*/ 0 h 4128"/>
              <a:gd name="T8" fmla="*/ 2147483647 w 3504"/>
              <a:gd name="T9" fmla="*/ 0 h 4128"/>
              <a:gd name="T10" fmla="*/ 2147483647 w 3504"/>
              <a:gd name="T11" fmla="*/ 2147483647 h 4128"/>
              <a:gd name="T12" fmla="*/ 0 w 3504"/>
              <a:gd name="T13" fmla="*/ 2147483647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prstClr val="white"/>
              </a:solidFill>
              <a:latin typeface="Tahoma" panose="020B0604030504040204" pitchFamily="34" charset="0"/>
              <a:cs typeface="Arial" panose="020B0604020202020204" pitchFamily="34" charset="0"/>
            </a:endParaRPr>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cs typeface="Arial" charset="0"/>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cs typeface="Arial" charset="0"/>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cs typeface="Arial" charset="0"/>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cs typeface="Arial" charset="0"/>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cs typeface="Arial" charset="0"/>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cs typeface="Arial" charset="0"/>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cs typeface="Arial" charset="0"/>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cs typeface="Arial" charset="0"/>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cs typeface="Arial" charset="0"/>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cs typeface="Arial" charset="0"/>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cs typeface="Arial" charset="0"/>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cs typeface="Arial" charset="0"/>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cs typeface="Arial" charset="0"/>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fontAlgn="base">
              <a:spcBef>
                <a:spcPct val="0"/>
              </a:spcBef>
              <a:spcAft>
                <a:spcPct val="0"/>
              </a:spcAft>
              <a:defRPr>
                <a:latin typeface="Tahoma" pitchFamily="34" charset="0"/>
              </a:defRPr>
            </a:lvl1pPr>
            <a:extLst/>
          </a:lstStyle>
          <a:p>
            <a:pPr>
              <a:defRPr/>
            </a:pPr>
            <a:fld id="{ACA5D933-E599-4C14-8E0C-DA1EE059F076}" type="datetimeFigureOut">
              <a:rPr lang="en-US"/>
              <a:pPr>
                <a:defRPr/>
              </a:pPr>
              <a:t>02/11/2015</a:t>
            </a:fld>
            <a:endParaRPr lang="en-US"/>
          </a:p>
        </p:txBody>
      </p:sp>
      <p:sp>
        <p:nvSpPr>
          <p:cNvPr id="26" name="Footer Placeholder 4"/>
          <p:cNvSpPr>
            <a:spLocks noGrp="1"/>
          </p:cNvSpPr>
          <p:nvPr>
            <p:ph type="ftr" sz="quarter" idx="11"/>
          </p:nvPr>
        </p:nvSpPr>
        <p:spPr/>
        <p:txBody>
          <a:bodyPr/>
          <a:lstStyle>
            <a:lvl1pPr fontAlgn="base">
              <a:spcBef>
                <a:spcPct val="0"/>
              </a:spcBef>
              <a:spcAft>
                <a:spcPct val="0"/>
              </a:spcAft>
              <a:defRPr>
                <a:latin typeface="Tahoma" pitchFamily="34" charset="0"/>
              </a:defRPr>
            </a:lvl1pPr>
            <a:extLst/>
          </a:lstStyle>
          <a:p>
            <a:pPr>
              <a:defRPr/>
            </a:pPr>
            <a:endParaRPr lang="en-US"/>
          </a:p>
        </p:txBody>
      </p:sp>
      <p:sp>
        <p:nvSpPr>
          <p:cNvPr id="27" name="Slide Number Placeholder 5"/>
          <p:cNvSpPr>
            <a:spLocks noGrp="1"/>
          </p:cNvSpPr>
          <p:nvPr>
            <p:ph type="sldNum" sz="quarter" idx="12"/>
          </p:nvPr>
        </p:nvSpPr>
        <p:spPr/>
        <p:txBody>
          <a:bodyPr/>
          <a:lstStyle>
            <a:lvl1pPr>
              <a:defRPr>
                <a:latin typeface="Tahoma" panose="020B0604030504040204" pitchFamily="34" charset="0"/>
              </a:defRPr>
            </a:lvl1pPr>
          </a:lstStyle>
          <a:p>
            <a:fld id="{588181CC-1537-4A4E-8572-D53412B8F3A4}" type="slidenum">
              <a:rPr lang="en-US"/>
              <a:pPr/>
              <a:t>‹#›</a:t>
            </a:fld>
            <a:endParaRPr lang="en-US"/>
          </a:p>
        </p:txBody>
      </p:sp>
    </p:spTree>
    <p:extLst>
      <p:ext uri="{BB962C8B-B14F-4D97-AF65-F5344CB8AC3E}">
        <p14:creationId xmlns:p14="http://schemas.microsoft.com/office/powerpoint/2010/main" xmlns="" val="1785383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ahoma" pitchFamily="34" charset="0"/>
              </a:defRPr>
            </a:lvl1pPr>
            <a:extLst/>
          </a:lstStyle>
          <a:p>
            <a:pPr>
              <a:defRPr/>
            </a:pPr>
            <a:fld id="{DD3F3B55-B44A-4101-9D34-D97A25735BDA}" type="datetimeFigureOut">
              <a:rPr lang="en-US"/>
              <a:pPr>
                <a:defRPr/>
              </a:pPr>
              <a:t>02/11/2015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ahoma" pitchFamily="34" charset="0"/>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atin typeface="Tahoma" panose="020B0604030504040204" pitchFamily="34" charset="0"/>
              </a:defRPr>
            </a:lvl1pPr>
          </a:lstStyle>
          <a:p>
            <a:fld id="{DCDB484A-A96B-4282-B108-5029D1272788}" type="slidenum">
              <a:rPr lang="en-US"/>
              <a:pPr/>
              <a:t>‹#›</a:t>
            </a:fld>
            <a:endParaRPr lang="en-US"/>
          </a:p>
        </p:txBody>
      </p:sp>
    </p:spTree>
    <p:extLst>
      <p:ext uri="{BB962C8B-B14F-4D97-AF65-F5344CB8AC3E}">
        <p14:creationId xmlns:p14="http://schemas.microsoft.com/office/powerpoint/2010/main" xmlns="" val="2779412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fontAlgn="base">
              <a:spcBef>
                <a:spcPct val="0"/>
              </a:spcBef>
              <a:spcAft>
                <a:spcPct val="0"/>
              </a:spcAft>
              <a:defRPr>
                <a:latin typeface="Tahoma" pitchFamily="34" charset="0"/>
              </a:defRPr>
            </a:lvl1pPr>
            <a:extLst/>
          </a:lstStyle>
          <a:p>
            <a:pPr>
              <a:defRPr/>
            </a:pPr>
            <a:fld id="{4A640DB4-B691-4346-93A5-CFBA1D90E182}" type="datetimeFigureOut">
              <a:rPr lang="en-US"/>
              <a:pPr>
                <a:defRPr/>
              </a:pPr>
              <a:t>02/11/2015</a:t>
            </a:fld>
            <a:endParaRPr lang="en-US"/>
          </a:p>
        </p:txBody>
      </p:sp>
      <p:sp>
        <p:nvSpPr>
          <p:cNvPr id="18" name="Footer Placeholder 7"/>
          <p:cNvSpPr>
            <a:spLocks noGrp="1"/>
          </p:cNvSpPr>
          <p:nvPr>
            <p:ph type="ftr" sz="quarter" idx="11"/>
          </p:nvPr>
        </p:nvSpPr>
        <p:spPr/>
        <p:txBody>
          <a:bodyPr/>
          <a:lstStyle>
            <a:lvl1pPr fontAlgn="base">
              <a:spcBef>
                <a:spcPct val="0"/>
              </a:spcBef>
              <a:spcAft>
                <a:spcPct val="0"/>
              </a:spcAft>
              <a:defRPr>
                <a:latin typeface="Tahoma" pitchFamily="34" charset="0"/>
              </a:defRPr>
            </a:lvl1pPr>
            <a:extLst/>
          </a:lstStyle>
          <a:p>
            <a:pPr>
              <a:defRPr/>
            </a:pPr>
            <a:endParaRPr lang="en-US"/>
          </a:p>
        </p:txBody>
      </p:sp>
      <p:sp>
        <p:nvSpPr>
          <p:cNvPr id="19" name="Slide Number Placeholder 8"/>
          <p:cNvSpPr>
            <a:spLocks noGrp="1"/>
          </p:cNvSpPr>
          <p:nvPr>
            <p:ph type="sldNum" sz="quarter" idx="12"/>
          </p:nvPr>
        </p:nvSpPr>
        <p:spPr/>
        <p:txBody>
          <a:bodyPr/>
          <a:lstStyle>
            <a:lvl1pPr>
              <a:defRPr>
                <a:latin typeface="Tahoma" panose="020B0604030504040204" pitchFamily="34" charset="0"/>
              </a:defRPr>
            </a:lvl1pPr>
          </a:lstStyle>
          <a:p>
            <a:fld id="{7597E54B-16C8-4C24-8765-79AB45817C54}" type="slidenum">
              <a:rPr lang="en-US"/>
              <a:pPr/>
              <a:t>‹#›</a:t>
            </a:fld>
            <a:endParaRPr lang="en-US"/>
          </a:p>
        </p:txBody>
      </p:sp>
    </p:spTree>
    <p:extLst>
      <p:ext uri="{BB962C8B-B14F-4D97-AF65-F5344CB8AC3E}">
        <p14:creationId xmlns:p14="http://schemas.microsoft.com/office/powerpoint/2010/main" xmlns="" val="4180218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76200" y="990600"/>
            <a:ext cx="8991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fontAlgn="base">
              <a:spcBef>
                <a:spcPct val="0"/>
              </a:spcBef>
              <a:spcAft>
                <a:spcPct val="0"/>
              </a:spcAft>
              <a:defRPr>
                <a:latin typeface="Tahoma" pitchFamily="34" charset="0"/>
              </a:defRPr>
            </a:lvl1pPr>
            <a:extLst/>
          </a:lstStyle>
          <a:p>
            <a:pPr>
              <a:defRPr/>
            </a:pPr>
            <a:fld id="{06A451A0-4093-4442-92E5-E35EB41815C7}" type="datetimeFigureOut">
              <a:rPr lang="en-US"/>
              <a:pPr>
                <a:defRPr/>
              </a:pPr>
              <a:t>02/11/2015</a:t>
            </a:fld>
            <a:endParaRPr lang="en-US" dirty="0"/>
          </a:p>
        </p:txBody>
      </p:sp>
      <p:sp>
        <p:nvSpPr>
          <p:cNvPr id="5" name="Footer Placeholder 3"/>
          <p:cNvSpPr>
            <a:spLocks noGrp="1"/>
          </p:cNvSpPr>
          <p:nvPr>
            <p:ph type="ftr" sz="quarter" idx="11"/>
          </p:nvPr>
        </p:nvSpPr>
        <p:spPr/>
        <p:txBody>
          <a:bodyPr/>
          <a:lstStyle>
            <a:lvl1pPr fontAlgn="base">
              <a:spcBef>
                <a:spcPct val="0"/>
              </a:spcBef>
              <a:spcAft>
                <a:spcPct val="0"/>
              </a:spcAft>
              <a:defRPr>
                <a:latin typeface="Tahoma" pitchFamily="34" charset="0"/>
              </a:defRPr>
            </a:lvl1pPr>
            <a:extLst/>
          </a:lstStyle>
          <a:p>
            <a:pPr>
              <a:defRPr/>
            </a:pPr>
            <a:endParaRPr lang="en-US"/>
          </a:p>
        </p:txBody>
      </p:sp>
      <p:sp>
        <p:nvSpPr>
          <p:cNvPr id="6" name="Slide Number Placeholder 4"/>
          <p:cNvSpPr>
            <a:spLocks noGrp="1"/>
          </p:cNvSpPr>
          <p:nvPr>
            <p:ph type="sldNum" sz="quarter" idx="12"/>
          </p:nvPr>
        </p:nvSpPr>
        <p:spPr/>
        <p:txBody>
          <a:bodyPr/>
          <a:lstStyle>
            <a:lvl1pPr>
              <a:defRPr>
                <a:latin typeface="Tahoma" panose="020B0604030504040204" pitchFamily="34" charset="0"/>
              </a:defRPr>
            </a:lvl1pPr>
          </a:lstStyle>
          <a:p>
            <a:fld id="{D6607CFB-C0B0-495D-ABAB-21E2663B033C}" type="slidenum">
              <a:rPr lang="en-US"/>
              <a:pPr/>
              <a:t>‹#›</a:t>
            </a:fld>
            <a:endParaRPr lang="en-US"/>
          </a:p>
        </p:txBody>
      </p:sp>
    </p:spTree>
    <p:extLst>
      <p:ext uri="{BB962C8B-B14F-4D97-AF65-F5344CB8AC3E}">
        <p14:creationId xmlns:p14="http://schemas.microsoft.com/office/powerpoint/2010/main" xmlns="" val="1219842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Tahoma" pitchFamily="34" charset="0"/>
              </a:defRPr>
            </a:lvl1pPr>
            <a:extLst/>
          </a:lstStyle>
          <a:p>
            <a:pPr>
              <a:defRPr/>
            </a:pPr>
            <a:fld id="{5B82CB7A-C397-4A51-B447-B45327192651}" type="datetimeFigureOut">
              <a:rPr lang="en-US"/>
              <a:pPr>
                <a:defRPr/>
              </a:pPr>
              <a:t>02/11/2015</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Tahoma" pitchFamily="34" charset="0"/>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atin typeface="Tahoma" panose="020B0604030504040204" pitchFamily="34" charset="0"/>
              </a:defRPr>
            </a:lvl1pPr>
          </a:lstStyle>
          <a:p>
            <a:fld id="{7C26BC33-178F-4EBA-8C6A-09F98AA4CDD4}" type="slidenum">
              <a:rPr lang="en-US"/>
              <a:pPr/>
              <a:t>‹#›</a:t>
            </a:fld>
            <a:endParaRPr lang="en-US"/>
          </a:p>
        </p:txBody>
      </p:sp>
    </p:spTree>
    <p:extLst>
      <p:ext uri="{BB962C8B-B14F-4D97-AF65-F5344CB8AC3E}">
        <p14:creationId xmlns:p14="http://schemas.microsoft.com/office/powerpoint/2010/main" xmlns="" val="2432021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ahoma" pitchFamily="34" charset="0"/>
              </a:defRPr>
            </a:lvl1pPr>
            <a:extLst/>
          </a:lstStyle>
          <a:p>
            <a:pPr>
              <a:defRPr/>
            </a:pPr>
            <a:fld id="{5768030A-2A79-4095-B682-48EEA3054013}" type="datetimeFigureOut">
              <a:rPr lang="en-US"/>
              <a:pPr>
                <a:defRPr/>
              </a:pPr>
              <a:t>02/11/2015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ahoma" pitchFamily="34" charset="0"/>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atin typeface="Tahoma" panose="020B0604030504040204" pitchFamily="34" charset="0"/>
              </a:defRPr>
            </a:lvl1pPr>
          </a:lstStyle>
          <a:p>
            <a:fld id="{297405F3-287C-4804-B43F-9CDEB750C1F7}" type="slidenum">
              <a:rPr lang="en-US"/>
              <a:pPr/>
              <a:t>‹#›</a:t>
            </a:fld>
            <a:endParaRPr lang="en-US"/>
          </a:p>
        </p:txBody>
      </p:sp>
    </p:spTree>
    <p:extLst>
      <p:ext uri="{BB962C8B-B14F-4D97-AF65-F5344CB8AC3E}">
        <p14:creationId xmlns:p14="http://schemas.microsoft.com/office/powerpoint/2010/main" xmlns="" val="2606247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1143000"/>
          </a:xfrm>
          <a:ln>
            <a:noFill/>
          </a:ln>
        </p:spPr>
        <p:txBody>
          <a:bodyPr/>
          <a:lstStyle>
            <a:lvl1pPr algn="l">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F1EAE-09D8-41B9-AADC-8B66C6418822}" type="datetimeFigureOut">
              <a:rPr lang="en-US" smtClean="0"/>
              <a:pPr/>
              <a:t>02/11/2015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A54D6-2E53-443C-99E3-AC271FDF156E}" type="slidenum">
              <a:rPr lang="en-US" smtClean="0"/>
              <a:pPr/>
              <a:t>‹#›</a:t>
            </a:fld>
            <a:endParaRPr lang="en-US"/>
          </a:p>
        </p:txBody>
      </p:sp>
      <p:cxnSp>
        <p:nvCxnSpPr>
          <p:cNvPr id="8" name="Straight Connector 7"/>
          <p:cNvCxnSpPr/>
          <p:nvPr userDrawn="1"/>
        </p:nvCxnSpPr>
        <p:spPr>
          <a:xfrm>
            <a:off x="76200" y="990600"/>
            <a:ext cx="8991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57315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92574"/>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915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92574"/>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915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92574"/>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91599"/>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fontAlgn="base">
              <a:spcBef>
                <a:spcPct val="0"/>
              </a:spcBef>
              <a:spcAft>
                <a:spcPct val="0"/>
              </a:spcAft>
              <a:defRPr>
                <a:latin typeface="Tahoma" pitchFamily="34" charset="0"/>
              </a:defRPr>
            </a:lvl1pPr>
            <a:extLst/>
          </a:lstStyle>
          <a:p>
            <a:pPr>
              <a:defRPr/>
            </a:pPr>
            <a:fld id="{7F3A524E-F7EB-4187-8514-E8779C78A81A}" type="datetimeFigureOut">
              <a:rPr lang="en-US"/>
              <a:pPr>
                <a:defRPr/>
              </a:pPr>
              <a:t>02/11/2015</a:t>
            </a:fld>
            <a:endParaRPr lang="en-US"/>
          </a:p>
        </p:txBody>
      </p:sp>
      <p:sp>
        <p:nvSpPr>
          <p:cNvPr id="20" name="Footer Placeholder 5"/>
          <p:cNvSpPr>
            <a:spLocks noGrp="1"/>
          </p:cNvSpPr>
          <p:nvPr>
            <p:ph type="ftr" sz="quarter" idx="11"/>
          </p:nvPr>
        </p:nvSpPr>
        <p:spPr>
          <a:xfrm>
            <a:off x="914400" y="55563"/>
            <a:ext cx="5562600" cy="365125"/>
          </a:xfrm>
        </p:spPr>
        <p:txBody>
          <a:bodyPr/>
          <a:lstStyle>
            <a:lvl1pPr fontAlgn="base">
              <a:spcBef>
                <a:spcPct val="0"/>
              </a:spcBef>
              <a:spcAft>
                <a:spcPct val="0"/>
              </a:spcAft>
              <a:defRPr>
                <a:latin typeface="Tahoma" pitchFamily="34" charset="0"/>
              </a:defRPr>
            </a:lvl1pPr>
            <a:extLst/>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atin typeface="Tahoma" panose="020B0604030504040204" pitchFamily="34" charset="0"/>
              </a:defRPr>
            </a:lvl1pPr>
          </a:lstStyle>
          <a:p>
            <a:fld id="{38E3D8BA-DC20-425E-A1C5-6124A68CF2B4}" type="slidenum">
              <a:rPr lang="en-US"/>
              <a:pPr/>
              <a:t>‹#›</a:t>
            </a:fld>
            <a:endParaRPr lang="en-US"/>
          </a:p>
        </p:txBody>
      </p:sp>
    </p:spTree>
    <p:extLst>
      <p:ext uri="{BB962C8B-B14F-4D97-AF65-F5344CB8AC3E}">
        <p14:creationId xmlns:p14="http://schemas.microsoft.com/office/powerpoint/2010/main" xmlns="" val="2016551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ahoma" pitchFamily="34" charset="0"/>
              </a:defRPr>
            </a:lvl1pPr>
            <a:extLst/>
          </a:lstStyle>
          <a:p>
            <a:pPr>
              <a:defRPr/>
            </a:pPr>
            <a:fld id="{811FFD0A-142B-4584-9FED-4D61BD0D2049}" type="datetimeFigureOut">
              <a:rPr lang="en-US"/>
              <a:pPr>
                <a:defRPr/>
              </a:pPr>
              <a:t>02/11/2015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ahoma" pitchFamily="34"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atin typeface="Tahoma" panose="020B0604030504040204" pitchFamily="34" charset="0"/>
              </a:defRPr>
            </a:lvl1pPr>
          </a:lstStyle>
          <a:p>
            <a:fld id="{16979064-C0A2-430A-B04A-FE4232BD91F5}" type="slidenum">
              <a:rPr lang="en-US"/>
              <a:pPr/>
              <a:t>‹#›</a:t>
            </a:fld>
            <a:endParaRPr lang="en-US"/>
          </a:p>
        </p:txBody>
      </p:sp>
    </p:spTree>
    <p:extLst>
      <p:ext uri="{BB962C8B-B14F-4D97-AF65-F5344CB8AC3E}">
        <p14:creationId xmlns:p14="http://schemas.microsoft.com/office/powerpoint/2010/main" xmlns="" val="846700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ahoma" pitchFamily="34" charset="0"/>
              </a:defRPr>
            </a:lvl1pPr>
            <a:extLst/>
          </a:lstStyle>
          <a:p>
            <a:pPr>
              <a:defRPr/>
            </a:pPr>
            <a:fld id="{39B74BFC-BBE9-42B7-9286-DE797234DA93}" type="datetimeFigureOut">
              <a:rPr lang="en-US"/>
              <a:pPr>
                <a:defRPr/>
              </a:pPr>
              <a:t>02/11/2015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ahoma" pitchFamily="34"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atin typeface="Tahoma" panose="020B0604030504040204" pitchFamily="34" charset="0"/>
              </a:defRPr>
            </a:lvl1pPr>
          </a:lstStyle>
          <a:p>
            <a:fld id="{24331A48-0639-4790-9D4F-20AC58941A90}" type="slidenum">
              <a:rPr lang="en-US"/>
              <a:pPr/>
              <a:t>‹#›</a:t>
            </a:fld>
            <a:endParaRPr lang="en-US"/>
          </a:p>
        </p:txBody>
      </p:sp>
    </p:spTree>
    <p:extLst>
      <p:ext uri="{BB962C8B-B14F-4D97-AF65-F5344CB8AC3E}">
        <p14:creationId xmlns:p14="http://schemas.microsoft.com/office/powerpoint/2010/main" xmlns="" val="3314100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fontAlgn="base">
              <a:spcBef>
                <a:spcPct val="0"/>
              </a:spcBef>
              <a:spcAft>
                <a:spcPct val="0"/>
              </a:spcAft>
              <a:defRPr>
                <a:latin typeface="Tahoma" pitchFamily="34" charset="0"/>
                <a:cs typeface="Arial" charset="0"/>
              </a:defRPr>
            </a:lvl1pPr>
            <a:extLst/>
          </a:lstStyle>
          <a:p>
            <a:pPr>
              <a:defRPr/>
            </a:pPr>
            <a:fld id="{1BC3735F-6494-425E-811C-A90300B93262}" type="datetimeFigureOut">
              <a:rPr lang="en-US"/>
              <a:pPr>
                <a:defRPr/>
              </a:pPr>
              <a:t>02/11/2015</a:t>
            </a:fld>
            <a:endParaRPr lang="en-US"/>
          </a:p>
        </p:txBody>
      </p:sp>
      <p:sp>
        <p:nvSpPr>
          <p:cNvPr id="16" name="Footer Placeholder 16"/>
          <p:cNvSpPr>
            <a:spLocks noGrp="1"/>
          </p:cNvSpPr>
          <p:nvPr>
            <p:ph type="ftr" sz="quarter" idx="11"/>
          </p:nvPr>
        </p:nvSpPr>
        <p:spPr/>
        <p:txBody>
          <a:bodyPr/>
          <a:lstStyle>
            <a:lvl1pPr fontAlgn="base">
              <a:spcBef>
                <a:spcPct val="0"/>
              </a:spcBef>
              <a:spcAft>
                <a:spcPct val="0"/>
              </a:spcAft>
              <a:defRPr>
                <a:latin typeface="Tahoma" pitchFamily="34" charset="0"/>
                <a:cs typeface="Arial" charset="0"/>
              </a:defRPr>
            </a:lvl1pPr>
            <a:extLst/>
          </a:lstStyle>
          <a:p>
            <a:pPr>
              <a:defRPr/>
            </a:pPr>
            <a:endParaRPr lang="en-US"/>
          </a:p>
        </p:txBody>
      </p:sp>
      <p:sp>
        <p:nvSpPr>
          <p:cNvPr id="17" name="Slide Number Placeholder 28"/>
          <p:cNvSpPr>
            <a:spLocks noGrp="1"/>
          </p:cNvSpPr>
          <p:nvPr>
            <p:ph type="sldNum" sz="quarter" idx="12"/>
          </p:nvPr>
        </p:nvSpPr>
        <p:spPr/>
        <p:txBody>
          <a:bodyPr/>
          <a:lstStyle>
            <a:lvl1pPr>
              <a:defRPr>
                <a:latin typeface="Tahoma" panose="020B0604030504040204" pitchFamily="34" charset="0"/>
              </a:defRPr>
            </a:lvl1pPr>
          </a:lstStyle>
          <a:p>
            <a:fld id="{29D20EEF-872D-4151-B04F-1C43F42CD7B5}" type="slidenum">
              <a:rPr lang="en-US"/>
              <a:pPr/>
              <a:t>‹#›</a:t>
            </a:fld>
            <a:endParaRPr lang="en-US"/>
          </a:p>
        </p:txBody>
      </p:sp>
    </p:spTree>
    <p:extLst>
      <p:ext uri="{BB962C8B-B14F-4D97-AF65-F5344CB8AC3E}">
        <p14:creationId xmlns:p14="http://schemas.microsoft.com/office/powerpoint/2010/main" xmlns="" val="2048460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76200" y="990600"/>
            <a:ext cx="8991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fontAlgn="base">
              <a:spcBef>
                <a:spcPct val="0"/>
              </a:spcBef>
              <a:spcAft>
                <a:spcPct val="0"/>
              </a:spcAft>
              <a:defRPr>
                <a:latin typeface="Tahoma" pitchFamily="34" charset="0"/>
                <a:cs typeface="Arial" charset="0"/>
              </a:defRPr>
            </a:lvl1pPr>
            <a:extLst/>
          </a:lstStyle>
          <a:p>
            <a:pPr>
              <a:defRPr/>
            </a:pPr>
            <a:fld id="{2FACA991-761A-49A6-8CDE-4B2EFE7D6098}" type="datetimeFigureOut">
              <a:rPr lang="en-US"/>
              <a:pPr>
                <a:defRPr/>
              </a:pPr>
              <a:t>02/11/2015</a:t>
            </a:fld>
            <a:endParaRPr lang="en-US"/>
          </a:p>
        </p:txBody>
      </p:sp>
      <p:sp>
        <p:nvSpPr>
          <p:cNvPr id="6" name="Footer Placeholder 4"/>
          <p:cNvSpPr>
            <a:spLocks noGrp="1"/>
          </p:cNvSpPr>
          <p:nvPr>
            <p:ph type="ftr" sz="quarter" idx="11"/>
          </p:nvPr>
        </p:nvSpPr>
        <p:spPr/>
        <p:txBody>
          <a:bodyPr/>
          <a:lstStyle>
            <a:lvl1pPr fontAlgn="base">
              <a:spcBef>
                <a:spcPct val="0"/>
              </a:spcBef>
              <a:spcAft>
                <a:spcPct val="0"/>
              </a:spcAft>
              <a:defRPr>
                <a:latin typeface="Tahoma" pitchFamily="34" charset="0"/>
                <a:cs typeface="Arial" charset="0"/>
              </a:defRPr>
            </a:lvl1pPr>
            <a:extLst/>
          </a:lstStyle>
          <a:p>
            <a:pPr>
              <a:defRPr/>
            </a:pPr>
            <a:endParaRPr lang="en-US"/>
          </a:p>
        </p:txBody>
      </p:sp>
      <p:sp>
        <p:nvSpPr>
          <p:cNvPr id="7" name="Slide Number Placeholder 5"/>
          <p:cNvSpPr>
            <a:spLocks noGrp="1"/>
          </p:cNvSpPr>
          <p:nvPr>
            <p:ph type="sldNum" sz="quarter" idx="12"/>
          </p:nvPr>
        </p:nvSpPr>
        <p:spPr/>
        <p:txBody>
          <a:bodyPr/>
          <a:lstStyle>
            <a:lvl1pPr>
              <a:defRPr>
                <a:latin typeface="Tahoma" panose="020B0604030504040204" pitchFamily="34" charset="0"/>
              </a:defRPr>
            </a:lvl1pPr>
          </a:lstStyle>
          <a:p>
            <a:fld id="{B2E895C8-7A73-4939-88E9-7C4F593A9936}" type="slidenum">
              <a:rPr lang="en-US"/>
              <a:pPr/>
              <a:t>‹#›</a:t>
            </a:fld>
            <a:endParaRPr lang="en-US"/>
          </a:p>
        </p:txBody>
      </p:sp>
    </p:spTree>
    <p:extLst>
      <p:ext uri="{BB962C8B-B14F-4D97-AF65-F5344CB8AC3E}">
        <p14:creationId xmlns:p14="http://schemas.microsoft.com/office/powerpoint/2010/main" xmlns="" val="2616768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17"/>
          <p:cNvSpPr>
            <a:spLocks/>
          </p:cNvSpPr>
          <p:nvPr/>
        </p:nvSpPr>
        <p:spPr bwMode="auto">
          <a:xfrm>
            <a:off x="4829175" y="1073150"/>
            <a:ext cx="4321175" cy="5791200"/>
          </a:xfrm>
          <a:custGeom>
            <a:avLst/>
            <a:gdLst>
              <a:gd name="T0" fmla="*/ 0 w 2736"/>
              <a:gd name="T1" fmla="*/ 5791200 h 3648"/>
              <a:gd name="T2" fmla="*/ 1137151 w 2736"/>
              <a:gd name="T3" fmla="*/ 3200400 h 3648"/>
              <a:gd name="T4" fmla="*/ 4321175 w 2736"/>
              <a:gd name="T5" fmla="*/ 0 h 3648"/>
              <a:gd name="T6" fmla="*/ 4321175 w 2736"/>
              <a:gd name="T7" fmla="*/ 152400 h 3648"/>
              <a:gd name="T8" fmla="*/ 1175056 w 2736"/>
              <a:gd name="T9" fmla="*/ 3235325 h 3648"/>
              <a:gd name="T10" fmla="*/ 75810 w 2736"/>
              <a:gd name="T11" fmla="*/ 5791200 h 3648"/>
              <a:gd name="T12" fmla="*/ 0 w 2736"/>
              <a:gd name="T13" fmla="*/ 5791200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prstClr val="white"/>
              </a:solidFill>
              <a:latin typeface="Tahoma" panose="020B0604030504040204" pitchFamily="34" charset="0"/>
              <a:cs typeface="Arial" panose="020B0604020202020204" pitchFamily="34" charset="0"/>
            </a:endParaRPr>
          </a:p>
        </p:txBody>
      </p:sp>
      <p:sp>
        <p:nvSpPr>
          <p:cNvPr id="5" name="Freeform 18"/>
          <p:cNvSpPr>
            <a:spLocks/>
          </p:cNvSpPr>
          <p:nvPr/>
        </p:nvSpPr>
        <p:spPr bwMode="auto">
          <a:xfrm>
            <a:off x="374650" y="0"/>
            <a:ext cx="5513388" cy="6615113"/>
          </a:xfrm>
          <a:custGeom>
            <a:avLst/>
            <a:gdLst>
              <a:gd name="T0" fmla="*/ 0 w 3504"/>
              <a:gd name="T1" fmla="*/ 6538193 h 4128"/>
              <a:gd name="T2" fmla="*/ 0 w 3504"/>
              <a:gd name="T3" fmla="*/ 6615113 h 4128"/>
              <a:gd name="T4" fmla="*/ 5513388 w 3504"/>
              <a:gd name="T5" fmla="*/ 4230596 h 4128"/>
              <a:gd name="T6" fmla="*/ 4531552 w 3504"/>
              <a:gd name="T7" fmla="*/ 0 h 4128"/>
              <a:gd name="T8" fmla="*/ 4456026 w 3504"/>
              <a:gd name="T9" fmla="*/ 0 h 4128"/>
              <a:gd name="T10" fmla="*/ 5452023 w 3504"/>
              <a:gd name="T11" fmla="*/ 4196943 h 4128"/>
              <a:gd name="T12" fmla="*/ 0 w 3504"/>
              <a:gd name="T13" fmla="*/ 6538193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mtClean="0">
              <a:solidFill>
                <a:prstClr val="white"/>
              </a:solidFill>
              <a:latin typeface="Tahoma" panose="020B0604030504040204" pitchFamily="34" charset="0"/>
              <a:cs typeface="Arial" panose="020B0604020202020204" pitchFamily="34" charset="0"/>
            </a:endParaRPr>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fontAlgn="base">
              <a:spcBef>
                <a:spcPct val="0"/>
              </a:spcBef>
              <a:spcAft>
                <a:spcPct val="0"/>
              </a:spcAft>
              <a:defRPr>
                <a:latin typeface="Tahoma" pitchFamily="34" charset="0"/>
                <a:cs typeface="Arial" charset="0"/>
              </a:defRPr>
            </a:lvl1pPr>
            <a:extLst/>
          </a:lstStyle>
          <a:p>
            <a:pPr>
              <a:defRPr/>
            </a:pPr>
            <a:fld id="{6A82ECCE-7BDF-4ABE-9F8B-C1164282C39B}" type="datetimeFigureOut">
              <a:rPr lang="en-US"/>
              <a:pPr>
                <a:defRPr/>
              </a:pPr>
              <a:t>02/11/2015</a:t>
            </a:fld>
            <a:endParaRPr lang="en-US"/>
          </a:p>
        </p:txBody>
      </p:sp>
      <p:sp>
        <p:nvSpPr>
          <p:cNvPr id="26" name="Footer Placeholder 4"/>
          <p:cNvSpPr>
            <a:spLocks noGrp="1"/>
          </p:cNvSpPr>
          <p:nvPr>
            <p:ph type="ftr" sz="quarter" idx="11"/>
          </p:nvPr>
        </p:nvSpPr>
        <p:spPr/>
        <p:txBody>
          <a:bodyPr/>
          <a:lstStyle>
            <a:lvl1pPr fontAlgn="base">
              <a:spcBef>
                <a:spcPct val="0"/>
              </a:spcBef>
              <a:spcAft>
                <a:spcPct val="0"/>
              </a:spcAft>
              <a:defRPr>
                <a:latin typeface="Tahoma" pitchFamily="34" charset="0"/>
                <a:cs typeface="Arial" charset="0"/>
              </a:defRPr>
            </a:lvl1pPr>
            <a:extLst/>
          </a:lstStyle>
          <a:p>
            <a:pPr>
              <a:defRPr/>
            </a:pPr>
            <a:endParaRPr lang="en-US"/>
          </a:p>
        </p:txBody>
      </p:sp>
      <p:sp>
        <p:nvSpPr>
          <p:cNvPr id="27" name="Slide Number Placeholder 5"/>
          <p:cNvSpPr>
            <a:spLocks noGrp="1"/>
          </p:cNvSpPr>
          <p:nvPr>
            <p:ph type="sldNum" sz="quarter" idx="12"/>
          </p:nvPr>
        </p:nvSpPr>
        <p:spPr/>
        <p:txBody>
          <a:bodyPr/>
          <a:lstStyle>
            <a:lvl1pPr>
              <a:defRPr>
                <a:latin typeface="Tahoma" panose="020B0604030504040204" pitchFamily="34" charset="0"/>
              </a:defRPr>
            </a:lvl1pPr>
          </a:lstStyle>
          <a:p>
            <a:fld id="{929CA53A-B4EE-490C-A198-DBDF38AD79CB}" type="slidenum">
              <a:rPr lang="en-US"/>
              <a:pPr/>
              <a:t>‹#›</a:t>
            </a:fld>
            <a:endParaRPr lang="en-US"/>
          </a:p>
        </p:txBody>
      </p:sp>
    </p:spTree>
    <p:extLst>
      <p:ext uri="{BB962C8B-B14F-4D97-AF65-F5344CB8AC3E}">
        <p14:creationId xmlns:p14="http://schemas.microsoft.com/office/powerpoint/2010/main" xmlns="" val="2636743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ahoma" pitchFamily="34" charset="0"/>
                <a:cs typeface="Arial" charset="0"/>
              </a:defRPr>
            </a:lvl1pPr>
            <a:extLst/>
          </a:lstStyle>
          <a:p>
            <a:pPr>
              <a:defRPr/>
            </a:pPr>
            <a:fld id="{DD9B75DF-666C-4B6D-8D58-A7AFE7CDBA83}" type="datetimeFigureOut">
              <a:rPr lang="en-US"/>
              <a:pPr>
                <a:defRPr/>
              </a:pPr>
              <a:t>02/11/2015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ahoma" pitchFamily="34" charset="0"/>
                <a:cs typeface="Arial" charset="0"/>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atin typeface="Tahoma" panose="020B0604030504040204" pitchFamily="34" charset="0"/>
              </a:defRPr>
            </a:lvl1pPr>
          </a:lstStyle>
          <a:p>
            <a:fld id="{C0B70F6C-AFFF-4FD8-A5CF-41A9429C57B7}" type="slidenum">
              <a:rPr lang="en-US"/>
              <a:pPr/>
              <a:t>‹#›</a:t>
            </a:fld>
            <a:endParaRPr lang="en-US"/>
          </a:p>
        </p:txBody>
      </p:sp>
    </p:spTree>
    <p:extLst>
      <p:ext uri="{BB962C8B-B14F-4D97-AF65-F5344CB8AC3E}">
        <p14:creationId xmlns:p14="http://schemas.microsoft.com/office/powerpoint/2010/main" xmlns="" val="21092038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fontAlgn="base">
              <a:spcBef>
                <a:spcPct val="0"/>
              </a:spcBef>
              <a:spcAft>
                <a:spcPct val="0"/>
              </a:spcAft>
              <a:defRPr>
                <a:latin typeface="Tahoma" pitchFamily="34" charset="0"/>
                <a:cs typeface="Arial" charset="0"/>
              </a:defRPr>
            </a:lvl1pPr>
            <a:extLst/>
          </a:lstStyle>
          <a:p>
            <a:pPr>
              <a:defRPr/>
            </a:pPr>
            <a:fld id="{7E9F5061-096C-4D61-AA28-DCB4CAA6B17F}" type="datetimeFigureOut">
              <a:rPr lang="en-US"/>
              <a:pPr>
                <a:defRPr/>
              </a:pPr>
              <a:t>02/11/2015</a:t>
            </a:fld>
            <a:endParaRPr lang="en-US"/>
          </a:p>
        </p:txBody>
      </p:sp>
      <p:sp>
        <p:nvSpPr>
          <p:cNvPr id="18" name="Footer Placeholder 7"/>
          <p:cNvSpPr>
            <a:spLocks noGrp="1"/>
          </p:cNvSpPr>
          <p:nvPr>
            <p:ph type="ftr" sz="quarter" idx="11"/>
          </p:nvPr>
        </p:nvSpPr>
        <p:spPr/>
        <p:txBody>
          <a:bodyPr/>
          <a:lstStyle>
            <a:lvl1pPr fontAlgn="base">
              <a:spcBef>
                <a:spcPct val="0"/>
              </a:spcBef>
              <a:spcAft>
                <a:spcPct val="0"/>
              </a:spcAft>
              <a:defRPr>
                <a:latin typeface="Tahoma" pitchFamily="34" charset="0"/>
                <a:cs typeface="Arial" charset="0"/>
              </a:defRPr>
            </a:lvl1pPr>
            <a:extLst/>
          </a:lstStyle>
          <a:p>
            <a:pPr>
              <a:defRPr/>
            </a:pPr>
            <a:endParaRPr lang="en-US"/>
          </a:p>
        </p:txBody>
      </p:sp>
      <p:sp>
        <p:nvSpPr>
          <p:cNvPr id="19" name="Slide Number Placeholder 8"/>
          <p:cNvSpPr>
            <a:spLocks noGrp="1"/>
          </p:cNvSpPr>
          <p:nvPr>
            <p:ph type="sldNum" sz="quarter" idx="12"/>
          </p:nvPr>
        </p:nvSpPr>
        <p:spPr/>
        <p:txBody>
          <a:bodyPr/>
          <a:lstStyle>
            <a:lvl1pPr>
              <a:defRPr>
                <a:latin typeface="Tahoma" panose="020B0604030504040204" pitchFamily="34" charset="0"/>
              </a:defRPr>
            </a:lvl1pPr>
          </a:lstStyle>
          <a:p>
            <a:fld id="{8ECB680B-BFAD-454A-8829-C46ED4A29C7E}" type="slidenum">
              <a:rPr lang="en-US"/>
              <a:pPr/>
              <a:t>‹#›</a:t>
            </a:fld>
            <a:endParaRPr lang="en-US"/>
          </a:p>
        </p:txBody>
      </p:sp>
    </p:spTree>
    <p:extLst>
      <p:ext uri="{BB962C8B-B14F-4D97-AF65-F5344CB8AC3E}">
        <p14:creationId xmlns:p14="http://schemas.microsoft.com/office/powerpoint/2010/main" xmlns="" val="1516248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76200" y="990600"/>
            <a:ext cx="8991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fontAlgn="base">
              <a:spcBef>
                <a:spcPct val="0"/>
              </a:spcBef>
              <a:spcAft>
                <a:spcPct val="0"/>
              </a:spcAft>
              <a:defRPr>
                <a:latin typeface="Tahoma" pitchFamily="34" charset="0"/>
                <a:cs typeface="Arial" charset="0"/>
              </a:defRPr>
            </a:lvl1pPr>
            <a:extLst/>
          </a:lstStyle>
          <a:p>
            <a:pPr>
              <a:defRPr/>
            </a:pPr>
            <a:fld id="{48244EDA-F957-479B-955E-171CE8188DB9}" type="datetimeFigureOut">
              <a:rPr lang="en-US"/>
              <a:pPr>
                <a:defRPr/>
              </a:pPr>
              <a:t>02/11/2015</a:t>
            </a:fld>
            <a:endParaRPr lang="en-US" dirty="0"/>
          </a:p>
        </p:txBody>
      </p:sp>
      <p:sp>
        <p:nvSpPr>
          <p:cNvPr id="5" name="Footer Placeholder 3"/>
          <p:cNvSpPr>
            <a:spLocks noGrp="1"/>
          </p:cNvSpPr>
          <p:nvPr>
            <p:ph type="ftr" sz="quarter" idx="11"/>
          </p:nvPr>
        </p:nvSpPr>
        <p:spPr/>
        <p:txBody>
          <a:bodyPr/>
          <a:lstStyle>
            <a:lvl1pPr fontAlgn="base">
              <a:spcBef>
                <a:spcPct val="0"/>
              </a:spcBef>
              <a:spcAft>
                <a:spcPct val="0"/>
              </a:spcAft>
              <a:defRPr>
                <a:latin typeface="Tahoma" pitchFamily="34" charset="0"/>
                <a:cs typeface="Arial" charset="0"/>
              </a:defRPr>
            </a:lvl1pPr>
            <a:extLst/>
          </a:lstStyle>
          <a:p>
            <a:pPr>
              <a:defRPr/>
            </a:pPr>
            <a:endParaRPr lang="en-US"/>
          </a:p>
        </p:txBody>
      </p:sp>
      <p:sp>
        <p:nvSpPr>
          <p:cNvPr id="6" name="Slide Number Placeholder 4"/>
          <p:cNvSpPr>
            <a:spLocks noGrp="1"/>
          </p:cNvSpPr>
          <p:nvPr>
            <p:ph type="sldNum" sz="quarter" idx="12"/>
          </p:nvPr>
        </p:nvSpPr>
        <p:spPr/>
        <p:txBody>
          <a:bodyPr/>
          <a:lstStyle>
            <a:lvl1pPr>
              <a:defRPr>
                <a:latin typeface="Tahoma" panose="020B0604030504040204" pitchFamily="34" charset="0"/>
              </a:defRPr>
            </a:lvl1pPr>
          </a:lstStyle>
          <a:p>
            <a:fld id="{BCD7AC30-C7B0-44B9-80C3-70618956F80D}" type="slidenum">
              <a:rPr lang="en-US"/>
              <a:pPr/>
              <a:t>‹#›</a:t>
            </a:fld>
            <a:endParaRPr lang="en-US"/>
          </a:p>
        </p:txBody>
      </p:sp>
    </p:spTree>
    <p:extLst>
      <p:ext uri="{BB962C8B-B14F-4D97-AF65-F5344CB8AC3E}">
        <p14:creationId xmlns:p14="http://schemas.microsoft.com/office/powerpoint/2010/main" xmlns="" val="2433922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Tahoma" pitchFamily="34" charset="0"/>
                <a:cs typeface="Arial" charset="0"/>
              </a:defRPr>
            </a:lvl1pPr>
            <a:extLst/>
          </a:lstStyle>
          <a:p>
            <a:pPr>
              <a:defRPr/>
            </a:pPr>
            <a:fld id="{804164DA-CCF7-41B9-B6EC-78245736F7DA}" type="datetimeFigureOut">
              <a:rPr lang="en-US"/>
              <a:pPr>
                <a:defRPr/>
              </a:pPr>
              <a:t>02/11/2015</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Tahoma" pitchFamily="34" charset="0"/>
                <a:cs typeface="Arial" charset="0"/>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atin typeface="Tahoma" panose="020B0604030504040204" pitchFamily="34" charset="0"/>
              </a:defRPr>
            </a:lvl1pPr>
          </a:lstStyle>
          <a:p>
            <a:fld id="{0D0CCE6C-C9CE-4A19-826E-715A29C67391}" type="slidenum">
              <a:rPr lang="en-US"/>
              <a:pPr/>
              <a:t>‹#›</a:t>
            </a:fld>
            <a:endParaRPr lang="en-US"/>
          </a:p>
        </p:txBody>
      </p:sp>
    </p:spTree>
    <p:extLst>
      <p:ext uri="{BB962C8B-B14F-4D97-AF65-F5344CB8AC3E}">
        <p14:creationId xmlns:p14="http://schemas.microsoft.com/office/powerpoint/2010/main" xmlns="" val="2968263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2413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16240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1F1EAE-09D8-41B9-AADC-8B66C6418822}" type="datetimeFigureOut">
              <a:rPr lang="en-US" smtClean="0"/>
              <a:pPr/>
              <a:t>02/11/2015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A54D6-2E53-443C-99E3-AC271FDF156E}" type="slidenum">
              <a:rPr lang="en-US" smtClean="0"/>
              <a:pPr/>
              <a:t>‹#›</a:t>
            </a:fld>
            <a:endParaRPr lang="en-US"/>
          </a:p>
        </p:txBody>
      </p:sp>
    </p:spTree>
    <p:extLst>
      <p:ext uri="{BB962C8B-B14F-4D97-AF65-F5344CB8AC3E}">
        <p14:creationId xmlns:p14="http://schemas.microsoft.com/office/powerpoint/2010/main" xmlns="" val="1752650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ahoma" pitchFamily="34" charset="0"/>
                <a:cs typeface="Arial" charset="0"/>
              </a:defRPr>
            </a:lvl1pPr>
            <a:extLst/>
          </a:lstStyle>
          <a:p>
            <a:pPr>
              <a:defRPr/>
            </a:pPr>
            <a:fld id="{3350D7A6-1492-4CFE-96AA-36AFAD656614}" type="datetimeFigureOut">
              <a:rPr lang="en-US"/>
              <a:pPr>
                <a:defRPr/>
              </a:pPr>
              <a:t>02/11/2015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ahoma" pitchFamily="34" charset="0"/>
                <a:cs typeface="Arial" charset="0"/>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atin typeface="Tahoma" panose="020B0604030504040204" pitchFamily="34" charset="0"/>
              </a:defRPr>
            </a:lvl1pPr>
          </a:lstStyle>
          <a:p>
            <a:fld id="{DB4C139D-3105-4387-AA6D-78C5CBA405FE}" type="slidenum">
              <a:rPr lang="en-US"/>
              <a:pPr/>
              <a:t>‹#›</a:t>
            </a:fld>
            <a:endParaRPr lang="en-US"/>
          </a:p>
        </p:txBody>
      </p:sp>
    </p:spTree>
    <p:extLst>
      <p:ext uri="{BB962C8B-B14F-4D97-AF65-F5344CB8AC3E}">
        <p14:creationId xmlns:p14="http://schemas.microsoft.com/office/powerpoint/2010/main" xmlns="" val="17286749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98373"/>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97398"/>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fontAlgn="base">
              <a:spcBef>
                <a:spcPct val="0"/>
              </a:spcBef>
              <a:spcAft>
                <a:spcPct val="0"/>
              </a:spcAft>
              <a:defRPr>
                <a:latin typeface="Tahoma" pitchFamily="34" charset="0"/>
                <a:cs typeface="Arial" charset="0"/>
              </a:defRPr>
            </a:lvl1pPr>
            <a:extLst/>
          </a:lstStyle>
          <a:p>
            <a:pPr>
              <a:defRPr/>
            </a:pPr>
            <a:fld id="{0BCA7DE5-2F27-43D2-BBBA-2CF2CEA04238}" type="datetimeFigureOut">
              <a:rPr lang="en-US"/>
              <a:pPr>
                <a:defRPr/>
              </a:pPr>
              <a:t>02/11/2015</a:t>
            </a:fld>
            <a:endParaRPr lang="en-US"/>
          </a:p>
        </p:txBody>
      </p:sp>
      <p:sp>
        <p:nvSpPr>
          <p:cNvPr id="20" name="Footer Placeholder 5"/>
          <p:cNvSpPr>
            <a:spLocks noGrp="1"/>
          </p:cNvSpPr>
          <p:nvPr>
            <p:ph type="ftr" sz="quarter" idx="11"/>
          </p:nvPr>
        </p:nvSpPr>
        <p:spPr>
          <a:xfrm>
            <a:off x="914400" y="55563"/>
            <a:ext cx="5562600" cy="365125"/>
          </a:xfrm>
        </p:spPr>
        <p:txBody>
          <a:bodyPr/>
          <a:lstStyle>
            <a:lvl1pPr fontAlgn="base">
              <a:spcBef>
                <a:spcPct val="0"/>
              </a:spcBef>
              <a:spcAft>
                <a:spcPct val="0"/>
              </a:spcAft>
              <a:defRPr>
                <a:latin typeface="Tahoma" pitchFamily="34" charset="0"/>
                <a:cs typeface="Arial" charset="0"/>
              </a:defRPr>
            </a:lvl1pPr>
            <a:extLst/>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atin typeface="Tahoma" panose="020B0604030504040204" pitchFamily="34" charset="0"/>
              </a:defRPr>
            </a:lvl1pPr>
          </a:lstStyle>
          <a:p>
            <a:fld id="{FC6F35E4-F0B9-4329-8F07-E70DC7CA872F}" type="slidenum">
              <a:rPr lang="en-US"/>
              <a:pPr/>
              <a:t>‹#›</a:t>
            </a:fld>
            <a:endParaRPr lang="en-US"/>
          </a:p>
        </p:txBody>
      </p:sp>
    </p:spTree>
    <p:extLst>
      <p:ext uri="{BB962C8B-B14F-4D97-AF65-F5344CB8AC3E}">
        <p14:creationId xmlns:p14="http://schemas.microsoft.com/office/powerpoint/2010/main" xmlns="" val="35012099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ahoma" pitchFamily="34" charset="0"/>
                <a:cs typeface="Arial" charset="0"/>
              </a:defRPr>
            </a:lvl1pPr>
            <a:extLst/>
          </a:lstStyle>
          <a:p>
            <a:pPr>
              <a:defRPr/>
            </a:pPr>
            <a:fld id="{EBDC473E-1966-4E89-872A-B590DC7E9457}" type="datetimeFigureOut">
              <a:rPr lang="en-US"/>
              <a:pPr>
                <a:defRPr/>
              </a:pPr>
              <a:t>02/11/2015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ahoma" pitchFamily="34" charset="0"/>
                <a:cs typeface="Arial"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atin typeface="Tahoma" panose="020B0604030504040204" pitchFamily="34" charset="0"/>
              </a:defRPr>
            </a:lvl1pPr>
          </a:lstStyle>
          <a:p>
            <a:fld id="{3C7C27BE-A6BC-462A-9471-7EBA52ED6B83}" type="slidenum">
              <a:rPr lang="en-US"/>
              <a:pPr/>
              <a:t>‹#›</a:t>
            </a:fld>
            <a:endParaRPr lang="en-US"/>
          </a:p>
        </p:txBody>
      </p:sp>
    </p:spTree>
    <p:extLst>
      <p:ext uri="{BB962C8B-B14F-4D97-AF65-F5344CB8AC3E}">
        <p14:creationId xmlns:p14="http://schemas.microsoft.com/office/powerpoint/2010/main" xmlns="" val="27996901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ahoma" pitchFamily="34" charset="0"/>
                <a:cs typeface="Arial" charset="0"/>
              </a:defRPr>
            </a:lvl1pPr>
            <a:extLst/>
          </a:lstStyle>
          <a:p>
            <a:pPr>
              <a:defRPr/>
            </a:pPr>
            <a:fld id="{98FF82CE-727B-4C73-9E74-29488B81B046}" type="datetimeFigureOut">
              <a:rPr lang="en-US"/>
              <a:pPr>
                <a:defRPr/>
              </a:pPr>
              <a:t>02/11/2015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ahoma" pitchFamily="34" charset="0"/>
                <a:cs typeface="Arial"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atin typeface="Tahoma" panose="020B0604030504040204" pitchFamily="34" charset="0"/>
              </a:defRPr>
            </a:lvl1pPr>
          </a:lstStyle>
          <a:p>
            <a:fld id="{50645F3C-920B-4831-9AFE-4AD8D49994A9}" type="slidenum">
              <a:rPr lang="en-US"/>
              <a:pPr/>
              <a:t>‹#›</a:t>
            </a:fld>
            <a:endParaRPr lang="en-US"/>
          </a:p>
        </p:txBody>
      </p:sp>
    </p:spTree>
    <p:extLst>
      <p:ext uri="{BB962C8B-B14F-4D97-AF65-F5344CB8AC3E}">
        <p14:creationId xmlns:p14="http://schemas.microsoft.com/office/powerpoint/2010/main" xmlns="" val="2557471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1F1EAE-09D8-41B9-AADC-8B66C6418822}" type="datetimeFigureOut">
              <a:rPr lang="en-US" smtClean="0"/>
              <a:pPr/>
              <a:t>02/11/2015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A54D6-2E53-443C-99E3-AC271FDF156E}" type="slidenum">
              <a:rPr lang="en-US" smtClean="0"/>
              <a:pPr/>
              <a:t>‹#›</a:t>
            </a:fld>
            <a:endParaRPr lang="en-US"/>
          </a:p>
        </p:txBody>
      </p:sp>
    </p:spTree>
    <p:extLst>
      <p:ext uri="{BB962C8B-B14F-4D97-AF65-F5344CB8AC3E}">
        <p14:creationId xmlns:p14="http://schemas.microsoft.com/office/powerpoint/2010/main" xmlns="" val="1643668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1F1EAE-09D8-41B9-AADC-8B66C6418822}" type="datetimeFigureOut">
              <a:rPr lang="en-US" smtClean="0"/>
              <a:pPr/>
              <a:t>02/11/2015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2A54D6-2E53-443C-99E3-AC271FDF156E}" type="slidenum">
              <a:rPr lang="en-US" smtClean="0"/>
              <a:pPr/>
              <a:t>‹#›</a:t>
            </a:fld>
            <a:endParaRPr lang="en-US"/>
          </a:p>
        </p:txBody>
      </p:sp>
    </p:spTree>
    <p:extLst>
      <p:ext uri="{BB962C8B-B14F-4D97-AF65-F5344CB8AC3E}">
        <p14:creationId xmlns:p14="http://schemas.microsoft.com/office/powerpoint/2010/main" xmlns="" val="3891906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1143000"/>
          </a:xfrm>
        </p:spPr>
        <p:txBody>
          <a:bodyPr/>
          <a:lstStyle>
            <a:lvl1pPr algn="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1F1EAE-09D8-41B9-AADC-8B66C6418822}" type="datetimeFigureOut">
              <a:rPr lang="en-US" smtClean="0"/>
              <a:pPr/>
              <a:t>02/11/2015</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2A54D6-2E53-443C-99E3-AC271FDF156E}" type="slidenum">
              <a:rPr lang="en-US" smtClean="0"/>
              <a:pPr/>
              <a:t>‹#›</a:t>
            </a:fld>
            <a:endParaRPr lang="en-US" dirty="0"/>
          </a:p>
        </p:txBody>
      </p:sp>
      <p:cxnSp>
        <p:nvCxnSpPr>
          <p:cNvPr id="6" name="Straight Connector 5"/>
          <p:cNvCxnSpPr/>
          <p:nvPr userDrawn="1"/>
        </p:nvCxnSpPr>
        <p:spPr>
          <a:xfrm>
            <a:off x="76200" y="990600"/>
            <a:ext cx="8991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5783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F1EAE-09D8-41B9-AADC-8B66C6418822}" type="datetimeFigureOut">
              <a:rPr lang="en-US" smtClean="0"/>
              <a:pPr/>
              <a:t>02/11/2015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2A54D6-2E53-443C-99E3-AC271FDF156E}" type="slidenum">
              <a:rPr lang="en-US" smtClean="0"/>
              <a:pPr/>
              <a:t>‹#›</a:t>
            </a:fld>
            <a:endParaRPr lang="en-US"/>
          </a:p>
        </p:txBody>
      </p:sp>
    </p:spTree>
    <p:extLst>
      <p:ext uri="{BB962C8B-B14F-4D97-AF65-F5344CB8AC3E}">
        <p14:creationId xmlns:p14="http://schemas.microsoft.com/office/powerpoint/2010/main" xmlns="" val="200783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1F1EAE-09D8-41B9-AADC-8B66C6418822}" type="datetimeFigureOut">
              <a:rPr lang="en-US" smtClean="0"/>
              <a:pPr/>
              <a:t>02/11/2015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A54D6-2E53-443C-99E3-AC271FDF156E}" type="slidenum">
              <a:rPr lang="en-US" smtClean="0"/>
              <a:pPr/>
              <a:t>‹#›</a:t>
            </a:fld>
            <a:endParaRPr lang="en-US"/>
          </a:p>
        </p:txBody>
      </p:sp>
    </p:spTree>
    <p:extLst>
      <p:ext uri="{BB962C8B-B14F-4D97-AF65-F5344CB8AC3E}">
        <p14:creationId xmlns:p14="http://schemas.microsoft.com/office/powerpoint/2010/main" xmlns="" val="343671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1F1EAE-09D8-41B9-AADC-8B66C6418822}" type="datetimeFigureOut">
              <a:rPr lang="en-US" smtClean="0"/>
              <a:pPr/>
              <a:t>02/11/2015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A54D6-2E53-443C-99E3-AC271FDF156E}" type="slidenum">
              <a:rPr lang="en-US" smtClean="0"/>
              <a:pPr/>
              <a:t>‹#›</a:t>
            </a:fld>
            <a:endParaRPr lang="en-US"/>
          </a:p>
        </p:txBody>
      </p:sp>
    </p:spTree>
    <p:extLst>
      <p:ext uri="{BB962C8B-B14F-4D97-AF65-F5344CB8AC3E}">
        <p14:creationId xmlns:p14="http://schemas.microsoft.com/office/powerpoint/2010/main" xmlns="" val="1869629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1F1EAE-09D8-41B9-AADC-8B66C6418822}" type="datetimeFigureOut">
              <a:rPr lang="en-US" smtClean="0"/>
              <a:pPr/>
              <a:t>02/11/2015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A54D6-2E53-443C-99E3-AC271FDF156E}" type="slidenum">
              <a:rPr lang="en-US" smtClean="0"/>
              <a:pPr/>
              <a:t>‹#›</a:t>
            </a:fld>
            <a:endParaRPr lang="en-US"/>
          </a:p>
        </p:txBody>
      </p:sp>
    </p:spTree>
    <p:extLst>
      <p:ext uri="{BB962C8B-B14F-4D97-AF65-F5344CB8AC3E}">
        <p14:creationId xmlns:p14="http://schemas.microsoft.com/office/powerpoint/2010/main" xmlns="" val="3758674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9228"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rgbClr val="CAF278"/>
                </a:solidFill>
                <a:latin typeface="Verdana"/>
                <a:cs typeface="Arial" charset="0"/>
              </a:defRPr>
            </a:lvl1pPr>
            <a:extLst/>
          </a:lstStyle>
          <a:p>
            <a:pPr>
              <a:defRPr/>
            </a:pPr>
            <a:fld id="{929BD09D-DAD1-48E5-824D-743F307EEF9A}" type="datetimeFigureOut">
              <a:rPr lang="en-US"/>
              <a:pPr>
                <a:defRPr/>
              </a:pPr>
              <a:t>02/11/2015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rgbClr val="CAF278"/>
                </a:solidFill>
                <a:latin typeface="Verdana"/>
                <a:cs typeface="Arial" charset="0"/>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wrap="square" lIns="91440" tIns="45720" rIns="91440" bIns="45720" numCol="1" anchor="b" anchorCtr="0" compatLnSpc="1">
            <a:prstTxWarp prst="textNoShape">
              <a:avLst/>
            </a:prstTxWarp>
          </a:bodyPr>
          <a:lstStyle>
            <a:lvl1pPr>
              <a:defRPr sz="1200">
                <a:solidFill>
                  <a:srgbClr val="CAF278"/>
                </a:solidFill>
                <a:latin typeface="Verdana" panose="020B0604030504040204" pitchFamily="34" charset="0"/>
              </a:defRPr>
            </a:lvl1pPr>
          </a:lstStyle>
          <a:p>
            <a:pPr fontAlgn="base">
              <a:spcBef>
                <a:spcPct val="0"/>
              </a:spcBef>
              <a:spcAft>
                <a:spcPct val="0"/>
              </a:spcAft>
            </a:pPr>
            <a:fld id="{B62A1E00-FBAF-4D6A-BD63-B69904EBD73E}" type="slidenum">
              <a:rPr lang="en-US" smtClean="0">
                <a:cs typeface="Arial" panose="020B0604020202020204" pitchFamily="34" charset="0"/>
              </a:rPr>
              <a:pPr fontAlgn="base">
                <a:spcBef>
                  <a:spcPct val="0"/>
                </a:spcBef>
                <a:spcAft>
                  <a:spcPct val="0"/>
                </a:spcAft>
              </a:pPr>
              <a:t>‹#›</a:t>
            </a:fld>
            <a:endParaRPr lang="en-US" smtClean="0">
              <a:cs typeface="Arial" panose="020B0604020202020204" pitchFamily="34" charset="0"/>
            </a:endParaRPr>
          </a:p>
        </p:txBody>
      </p:sp>
    </p:spTree>
    <p:extLst>
      <p:ext uri="{BB962C8B-B14F-4D97-AF65-F5344CB8AC3E}">
        <p14:creationId xmlns:p14="http://schemas.microsoft.com/office/powerpoint/2010/main" xmlns="" val="32472088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000" kern="1200" spc="-100">
          <a:solidFill>
            <a:srgbClr val="DFFF3B"/>
          </a:solidFill>
          <a:latin typeface="+mj-lt"/>
          <a:ea typeface="+mj-ea"/>
          <a:cs typeface="+mj-cs"/>
        </a:defRPr>
      </a:lvl1pPr>
      <a:lvl2pPr algn="l" rtl="0" eaLnBrk="0" fontAlgn="base" hangingPunct="0">
        <a:spcBef>
          <a:spcPct val="0"/>
        </a:spcBef>
        <a:spcAft>
          <a:spcPct val="0"/>
        </a:spcAft>
        <a:defRPr sz="4000">
          <a:solidFill>
            <a:srgbClr val="DFFF3B"/>
          </a:solidFill>
          <a:latin typeface="Verdana" pitchFamily="34" charset="0"/>
        </a:defRPr>
      </a:lvl2pPr>
      <a:lvl3pPr algn="l" rtl="0" eaLnBrk="0" fontAlgn="base" hangingPunct="0">
        <a:spcBef>
          <a:spcPct val="0"/>
        </a:spcBef>
        <a:spcAft>
          <a:spcPct val="0"/>
        </a:spcAft>
        <a:defRPr sz="4000">
          <a:solidFill>
            <a:srgbClr val="DFFF3B"/>
          </a:solidFill>
          <a:latin typeface="Verdana" pitchFamily="34" charset="0"/>
        </a:defRPr>
      </a:lvl3pPr>
      <a:lvl4pPr algn="l" rtl="0" eaLnBrk="0" fontAlgn="base" hangingPunct="0">
        <a:spcBef>
          <a:spcPct val="0"/>
        </a:spcBef>
        <a:spcAft>
          <a:spcPct val="0"/>
        </a:spcAft>
        <a:defRPr sz="4000">
          <a:solidFill>
            <a:srgbClr val="DFFF3B"/>
          </a:solidFill>
          <a:latin typeface="Verdana" pitchFamily="34" charset="0"/>
        </a:defRPr>
      </a:lvl4pPr>
      <a:lvl5pPr algn="l" rtl="0" eaLnBrk="0" fontAlgn="base" hangingPunct="0">
        <a:spcBef>
          <a:spcPct val="0"/>
        </a:spcBef>
        <a:spcAft>
          <a:spcPct val="0"/>
        </a:spcAft>
        <a:defRPr sz="4000">
          <a:solidFill>
            <a:srgbClr val="DFFF3B"/>
          </a:solidFill>
          <a:latin typeface="Verdana" pitchFamily="34" charset="0"/>
        </a:defRPr>
      </a:lvl5pPr>
      <a:lvl6pPr marL="457200" algn="l" rtl="0" fontAlgn="base">
        <a:spcBef>
          <a:spcPct val="0"/>
        </a:spcBef>
        <a:spcAft>
          <a:spcPct val="0"/>
        </a:spcAft>
        <a:defRPr sz="4000">
          <a:solidFill>
            <a:srgbClr val="DFFF3B"/>
          </a:solidFill>
          <a:latin typeface="Verdana" pitchFamily="34" charset="0"/>
        </a:defRPr>
      </a:lvl6pPr>
      <a:lvl7pPr marL="914400" algn="l" rtl="0" fontAlgn="base">
        <a:spcBef>
          <a:spcPct val="0"/>
        </a:spcBef>
        <a:spcAft>
          <a:spcPct val="0"/>
        </a:spcAft>
        <a:defRPr sz="4000">
          <a:solidFill>
            <a:srgbClr val="DFFF3B"/>
          </a:solidFill>
          <a:latin typeface="Verdana" pitchFamily="34" charset="0"/>
        </a:defRPr>
      </a:lvl7pPr>
      <a:lvl8pPr marL="1371600" algn="l" rtl="0" fontAlgn="base">
        <a:spcBef>
          <a:spcPct val="0"/>
        </a:spcBef>
        <a:spcAft>
          <a:spcPct val="0"/>
        </a:spcAft>
        <a:defRPr sz="4000">
          <a:solidFill>
            <a:srgbClr val="DFFF3B"/>
          </a:solidFill>
          <a:latin typeface="Verdana" pitchFamily="34" charset="0"/>
        </a:defRPr>
      </a:lvl8pPr>
      <a:lvl9pPr marL="1828800" algn="l" rtl="0" fontAlgn="base">
        <a:spcBef>
          <a:spcPct val="0"/>
        </a:spcBef>
        <a:spcAft>
          <a:spcPct val="0"/>
        </a:spcAft>
        <a:defRPr sz="4000">
          <a:solidFill>
            <a:srgbClr val="DFFF3B"/>
          </a:solidFill>
          <a:latin typeface="Verdana" pitchFamily="34" charset="0"/>
        </a:defRPr>
      </a:lvl9pPr>
      <a:extLst/>
    </p:titleStyle>
    <p:bodyStyle>
      <a:lvl1pPr marL="411163" indent="-342900" algn="l" rtl="0" eaLnBrk="0" fontAlgn="base" hangingPunct="0">
        <a:spcBef>
          <a:spcPts val="700"/>
        </a:spcBef>
        <a:spcAft>
          <a:spcPct val="0"/>
        </a:spcAft>
        <a:buClr>
          <a:schemeClr val="tx2"/>
        </a:buClr>
        <a:buSzPct val="95000"/>
        <a:buFont typeface="Wingdings" panose="05000000000000000000"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anose="05000000000000000000"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F6700"/>
        </a:buClr>
        <a:buFont typeface="Wingdings 3" panose="05040102010807070707"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F6700"/>
        </a:buClr>
        <a:buFont typeface="Wingdings 2" panose="05020102010507070707"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4348"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rgbClr val="CAF278"/>
                </a:solidFill>
                <a:latin typeface="Verdana"/>
                <a:cs typeface="+mn-cs"/>
              </a:defRPr>
            </a:lvl1pPr>
            <a:extLst/>
          </a:lstStyle>
          <a:p>
            <a:pPr>
              <a:defRPr/>
            </a:pPr>
            <a:fld id="{3D7E4FA2-A81B-46B0-AA81-36F576D7319F}" type="datetimeFigureOut">
              <a:rPr lang="en-US"/>
              <a:pPr>
                <a:defRPr/>
              </a:pPr>
              <a:t>02/11/2015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rgbClr val="CAF278"/>
                </a:solidFill>
                <a:latin typeface="Verdana"/>
                <a:cs typeface="+mn-cs"/>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wrap="square" lIns="91440" tIns="45720" rIns="91440" bIns="45720" numCol="1" anchor="b" anchorCtr="0" compatLnSpc="1">
            <a:prstTxWarp prst="textNoShape">
              <a:avLst/>
            </a:prstTxWarp>
          </a:bodyPr>
          <a:lstStyle>
            <a:lvl1pPr>
              <a:defRPr sz="1200">
                <a:solidFill>
                  <a:srgbClr val="CAF278"/>
                </a:solidFill>
                <a:latin typeface="Verdana" panose="020B0604030504040204" pitchFamily="34" charset="0"/>
              </a:defRPr>
            </a:lvl1pPr>
          </a:lstStyle>
          <a:p>
            <a:pPr fontAlgn="base">
              <a:spcBef>
                <a:spcPct val="0"/>
              </a:spcBef>
              <a:spcAft>
                <a:spcPct val="0"/>
              </a:spcAft>
            </a:pPr>
            <a:fld id="{ADB8D45D-9F9A-4F1C-B921-683469CC7F23}" type="slidenum">
              <a:rPr lang="en-US" smtClean="0">
                <a:cs typeface="Arial" panose="020B0604020202020204" pitchFamily="34" charset="0"/>
              </a:rPr>
              <a:pPr fontAlgn="base">
                <a:spcBef>
                  <a:spcPct val="0"/>
                </a:spcBef>
                <a:spcAft>
                  <a:spcPct val="0"/>
                </a:spcAft>
              </a:pPr>
              <a:t>‹#›</a:t>
            </a:fld>
            <a:endParaRPr lang="en-US" smtClean="0">
              <a:cs typeface="Arial" panose="020B0604020202020204" pitchFamily="34" charset="0"/>
            </a:endParaRPr>
          </a:p>
        </p:txBody>
      </p:sp>
    </p:spTree>
    <p:extLst>
      <p:ext uri="{BB962C8B-B14F-4D97-AF65-F5344CB8AC3E}">
        <p14:creationId xmlns:p14="http://schemas.microsoft.com/office/powerpoint/2010/main" xmlns="" val="216339115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000" kern="1200" spc="-100">
          <a:solidFill>
            <a:srgbClr val="DFFF3B"/>
          </a:solidFill>
          <a:latin typeface="+mj-lt"/>
          <a:ea typeface="+mj-ea"/>
          <a:cs typeface="+mj-cs"/>
        </a:defRPr>
      </a:lvl1pPr>
      <a:lvl2pPr algn="l" rtl="0" eaLnBrk="0" fontAlgn="base" hangingPunct="0">
        <a:spcBef>
          <a:spcPct val="0"/>
        </a:spcBef>
        <a:spcAft>
          <a:spcPct val="0"/>
        </a:spcAft>
        <a:defRPr sz="4000">
          <a:solidFill>
            <a:srgbClr val="DFFF3B"/>
          </a:solidFill>
          <a:latin typeface="Verdana" pitchFamily="34" charset="0"/>
        </a:defRPr>
      </a:lvl2pPr>
      <a:lvl3pPr algn="l" rtl="0" eaLnBrk="0" fontAlgn="base" hangingPunct="0">
        <a:spcBef>
          <a:spcPct val="0"/>
        </a:spcBef>
        <a:spcAft>
          <a:spcPct val="0"/>
        </a:spcAft>
        <a:defRPr sz="4000">
          <a:solidFill>
            <a:srgbClr val="DFFF3B"/>
          </a:solidFill>
          <a:latin typeface="Verdana" pitchFamily="34" charset="0"/>
        </a:defRPr>
      </a:lvl3pPr>
      <a:lvl4pPr algn="l" rtl="0" eaLnBrk="0" fontAlgn="base" hangingPunct="0">
        <a:spcBef>
          <a:spcPct val="0"/>
        </a:spcBef>
        <a:spcAft>
          <a:spcPct val="0"/>
        </a:spcAft>
        <a:defRPr sz="4000">
          <a:solidFill>
            <a:srgbClr val="DFFF3B"/>
          </a:solidFill>
          <a:latin typeface="Verdana" pitchFamily="34" charset="0"/>
        </a:defRPr>
      </a:lvl4pPr>
      <a:lvl5pPr algn="l" rtl="0" eaLnBrk="0" fontAlgn="base" hangingPunct="0">
        <a:spcBef>
          <a:spcPct val="0"/>
        </a:spcBef>
        <a:spcAft>
          <a:spcPct val="0"/>
        </a:spcAft>
        <a:defRPr sz="4000">
          <a:solidFill>
            <a:srgbClr val="DFFF3B"/>
          </a:solidFill>
          <a:latin typeface="Verdana" pitchFamily="34" charset="0"/>
        </a:defRPr>
      </a:lvl5pPr>
      <a:lvl6pPr marL="457200" algn="l" rtl="0" fontAlgn="base">
        <a:spcBef>
          <a:spcPct val="0"/>
        </a:spcBef>
        <a:spcAft>
          <a:spcPct val="0"/>
        </a:spcAft>
        <a:defRPr sz="4000">
          <a:solidFill>
            <a:srgbClr val="DFFF3B"/>
          </a:solidFill>
          <a:latin typeface="Verdana" pitchFamily="34" charset="0"/>
        </a:defRPr>
      </a:lvl6pPr>
      <a:lvl7pPr marL="914400" algn="l" rtl="0" fontAlgn="base">
        <a:spcBef>
          <a:spcPct val="0"/>
        </a:spcBef>
        <a:spcAft>
          <a:spcPct val="0"/>
        </a:spcAft>
        <a:defRPr sz="4000">
          <a:solidFill>
            <a:srgbClr val="DFFF3B"/>
          </a:solidFill>
          <a:latin typeface="Verdana" pitchFamily="34" charset="0"/>
        </a:defRPr>
      </a:lvl7pPr>
      <a:lvl8pPr marL="1371600" algn="l" rtl="0" fontAlgn="base">
        <a:spcBef>
          <a:spcPct val="0"/>
        </a:spcBef>
        <a:spcAft>
          <a:spcPct val="0"/>
        </a:spcAft>
        <a:defRPr sz="4000">
          <a:solidFill>
            <a:srgbClr val="DFFF3B"/>
          </a:solidFill>
          <a:latin typeface="Verdana" pitchFamily="34" charset="0"/>
        </a:defRPr>
      </a:lvl8pPr>
      <a:lvl9pPr marL="1828800" algn="l" rtl="0" fontAlgn="base">
        <a:spcBef>
          <a:spcPct val="0"/>
        </a:spcBef>
        <a:spcAft>
          <a:spcPct val="0"/>
        </a:spcAft>
        <a:defRPr sz="4000">
          <a:solidFill>
            <a:srgbClr val="DFFF3B"/>
          </a:solidFill>
          <a:latin typeface="Verdana" pitchFamily="34" charset="0"/>
        </a:defRPr>
      </a:lvl9pPr>
      <a:extLst/>
    </p:titleStyle>
    <p:bodyStyle>
      <a:lvl1pPr marL="411163" indent="-342900" algn="l" rtl="0" eaLnBrk="0" fontAlgn="base" hangingPunct="0">
        <a:spcBef>
          <a:spcPts val="700"/>
        </a:spcBef>
        <a:spcAft>
          <a:spcPct val="0"/>
        </a:spcAft>
        <a:buClr>
          <a:schemeClr val="tx2"/>
        </a:buClr>
        <a:buSzPct val="95000"/>
        <a:buFont typeface="Wingdings" panose="05000000000000000000"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anose="05000000000000000000"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F6700"/>
        </a:buClr>
        <a:buFont typeface="Wingdings 3" panose="05040102010807070707"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F6700"/>
        </a:buClr>
        <a:buFont typeface="Wingdings 2" panose="05020102010507070707"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emf"/><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www.usgs.gov/"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emf"/><Relationship Id="rId7"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9.gif"/><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838200"/>
            <a:ext cx="8686800" cy="1924050"/>
          </a:xfrm>
        </p:spPr>
        <p:txBody>
          <a:bodyPr>
            <a:noAutofit/>
          </a:bodyPr>
          <a:lstStyle/>
          <a:p>
            <a:r>
              <a:rPr lang="en-US" sz="3200" b="0" dirty="0"/>
              <a:t/>
            </a:r>
            <a:br>
              <a:rPr lang="en-US" sz="3200" b="0" dirty="0"/>
            </a:br>
            <a:r>
              <a:rPr lang="en-US" sz="3200" b="0" dirty="0" smtClean="0"/>
              <a:t>Potential Causes and Management of </a:t>
            </a:r>
            <a:r>
              <a:rPr lang="en-US" sz="3200" b="0" dirty="0" err="1" smtClean="0"/>
              <a:t>Prespawn</a:t>
            </a:r>
            <a:r>
              <a:rPr lang="en-US" sz="3200" b="0" dirty="0" smtClean="0"/>
              <a:t> Mortality in Adult Upper Willamette River Spring Chinook</a:t>
            </a:r>
            <a:endParaRPr lang="en-US" sz="3200" dirty="0"/>
          </a:p>
        </p:txBody>
      </p:sp>
      <p:sp>
        <p:nvSpPr>
          <p:cNvPr id="3" name="Subtitle 2"/>
          <p:cNvSpPr>
            <a:spLocks noGrp="1"/>
          </p:cNvSpPr>
          <p:nvPr>
            <p:ph type="subTitle" idx="1"/>
          </p:nvPr>
        </p:nvSpPr>
        <p:spPr>
          <a:xfrm>
            <a:off x="304800" y="3886200"/>
            <a:ext cx="8534400" cy="2133600"/>
          </a:xfrm>
        </p:spPr>
        <p:txBody>
          <a:bodyPr>
            <a:noAutofit/>
          </a:bodyPr>
          <a:lstStyle/>
          <a:p>
            <a:r>
              <a:rPr lang="en-US" sz="2800" dirty="0" smtClean="0"/>
              <a:t>Carl Schreck, M.L. Kent, S. Benda, C. Sharpe, J.T. Peterson, and B. Dolan</a:t>
            </a:r>
          </a:p>
        </p:txBody>
      </p:sp>
    </p:spTree>
    <p:extLst>
      <p:ext uri="{BB962C8B-B14F-4D97-AF65-F5344CB8AC3E}">
        <p14:creationId xmlns:p14="http://schemas.microsoft.com/office/powerpoint/2010/main" xmlns="" val="1414179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4375" y="838200"/>
            <a:ext cx="7721600" cy="5791200"/>
          </a:xfrm>
          <a:prstGeom prst="rect">
            <a:avLst/>
          </a:prstGeom>
        </p:spPr>
      </p:pic>
      <p:sp>
        <p:nvSpPr>
          <p:cNvPr id="4" name="Title 1"/>
          <p:cNvSpPr txBox="1">
            <a:spLocks/>
          </p:cNvSpPr>
          <p:nvPr/>
        </p:nvSpPr>
        <p:spPr>
          <a:xfrm>
            <a:off x="688975" y="76200"/>
            <a:ext cx="7772400" cy="914400"/>
          </a:xfrm>
          <a:prstGeom prst="rect">
            <a:avLst/>
          </a:prstGeom>
        </p:spPr>
        <p:txBody>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a:defRPr/>
            </a:pPr>
            <a:r>
              <a:rPr lang="en-US" dirty="0" smtClean="0"/>
              <a:t>Passing Willamette Falls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7467600" cy="1569660"/>
          </a:xfrm>
          <a:prstGeom prst="rect">
            <a:avLst/>
          </a:prstGeom>
          <a:noFill/>
        </p:spPr>
        <p:txBody>
          <a:bodyPr wrap="square" rtlCol="0">
            <a:spAutoFit/>
          </a:bodyPr>
          <a:lstStyle/>
          <a:p>
            <a:r>
              <a:rPr lang="en-US" sz="2400" dirty="0" smtClean="0"/>
              <a:t>Total Passing WF ~= </a:t>
            </a:r>
          </a:p>
          <a:p>
            <a:r>
              <a:rPr lang="en-US" sz="2400" dirty="0" smtClean="0"/>
              <a:t>	Upstream Projects + </a:t>
            </a:r>
          </a:p>
          <a:p>
            <a:r>
              <a:rPr lang="en-US" sz="2400" dirty="0" smtClean="0"/>
              <a:t>	Harvest + </a:t>
            </a:r>
          </a:p>
          <a:p>
            <a:r>
              <a:rPr lang="en-US" sz="2400" dirty="0" smtClean="0"/>
              <a:t>	Tributary and </a:t>
            </a:r>
            <a:r>
              <a:rPr lang="en-US" sz="2400" dirty="0" err="1" smtClean="0"/>
              <a:t>Mainstem</a:t>
            </a:r>
            <a:r>
              <a:rPr lang="en-US" sz="2400" dirty="0" smtClean="0"/>
              <a:t> </a:t>
            </a:r>
            <a:r>
              <a:rPr lang="en-US" sz="2400" dirty="0" err="1" smtClean="0"/>
              <a:t>Spawners</a:t>
            </a:r>
            <a:r>
              <a:rPr lang="en-US" sz="2400" dirty="0" smtClean="0"/>
              <a:t> </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28800" y="1676400"/>
            <a:ext cx="6781800" cy="5086350"/>
          </a:xfrm>
          <a:prstGeom prst="rect">
            <a:avLst/>
          </a:prstGeom>
        </p:spPr>
      </p:pic>
    </p:spTree>
    <p:extLst>
      <p:ext uri="{BB962C8B-B14F-4D97-AF65-F5344CB8AC3E}">
        <p14:creationId xmlns:p14="http://schemas.microsoft.com/office/powerpoint/2010/main" xmlns="" val="111569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35715" t="13095" r="29762" b="15475"/>
          <a:stretch>
            <a:fillRect/>
          </a:stretch>
        </p:blipFill>
        <p:spPr bwMode="auto">
          <a:xfrm>
            <a:off x="3352800" y="1182688"/>
            <a:ext cx="2743200" cy="567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04" name="Picture 6" descr="https://encrypted-tbn0.gstatic.com/images?q=tbn:ANd9GcS9yDbYT7UuXz8eBtcqu7q-yq2deOi3nXpBFhcvL5906ZcGFpfUog"/>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73813" y="4797425"/>
            <a:ext cx="2606675" cy="175418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02405" name="Rectangle 5"/>
          <p:cNvSpPr>
            <a:spLocks noChangeArrowheads="1"/>
          </p:cNvSpPr>
          <p:nvPr/>
        </p:nvSpPr>
        <p:spPr bwMode="auto">
          <a:xfrm>
            <a:off x="6826250" y="6550025"/>
            <a:ext cx="23177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eaLnBrk="1" fontAlgn="base" hangingPunct="1">
              <a:spcBef>
                <a:spcPct val="0"/>
              </a:spcBef>
              <a:spcAft>
                <a:spcPct val="0"/>
              </a:spcAft>
            </a:pPr>
            <a:r>
              <a:rPr lang="en-US" altLang="en-US" sz="1400" i="1" smtClean="0">
                <a:solidFill>
                  <a:srgbClr val="FFFFFF"/>
                </a:solidFill>
                <a:latin typeface="Verdana" panose="020B0604030504040204" pitchFamily="34" charset="0"/>
              </a:rPr>
              <a:t>www.nwd-wc.usace.army.mil</a:t>
            </a:r>
            <a:endParaRPr lang="en-US" altLang="en-US" sz="1600" i="1" smtClean="0">
              <a:solidFill>
                <a:srgbClr val="FFFFFF"/>
              </a:solidFill>
              <a:latin typeface="Verdana" panose="020B0604030504040204" pitchFamily="34" charset="0"/>
            </a:endParaRPr>
          </a:p>
        </p:txBody>
      </p:sp>
      <p:pic>
        <p:nvPicPr>
          <p:cNvPr id="102406" name="Picture 8" descr="https://encrypted-tbn2.gstatic.com/images?q=tbn:ANd9GcQVCHcyThhnKsYfzCPVJVi9q3gY-vZqNv5oX3NsCXKAcEQY7i-b"/>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72225" y="2970213"/>
            <a:ext cx="2609850" cy="17526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02407" name="Picture 10" descr="https://encrypted-tbn0.gstatic.com/images?q=tbn:ANd9GcToK0UjGwDTNKza98Hc0D5Hp6zPKX9EyTvYVN8vBuSNQuDIyeAh"/>
          <p:cNvPicPr>
            <a:picLocks noChangeArrowheads="1"/>
          </p:cNvPicPr>
          <p:nvPr/>
        </p:nvPicPr>
        <p:blipFill>
          <a:blip r:embed="rId6" cstate="print">
            <a:extLst>
              <a:ext uri="{28A0092B-C50C-407E-A947-70E740481C1C}">
                <a14:useLocalDpi xmlns:a14="http://schemas.microsoft.com/office/drawing/2010/main" xmlns="" val="0"/>
              </a:ext>
            </a:extLst>
          </a:blip>
          <a:srcRect b="19347"/>
          <a:stretch>
            <a:fillRect/>
          </a:stretch>
        </p:blipFill>
        <p:spPr bwMode="auto">
          <a:xfrm>
            <a:off x="6373813" y="1139825"/>
            <a:ext cx="2606675" cy="17557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02408" name="Picture 12"/>
          <p:cNvPicPr>
            <a:picLocks/>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52400" y="2968625"/>
            <a:ext cx="2606675" cy="17557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02409" name="Picture 12" descr="https://encrypted-tbn2.gstatic.com/images?q=tbn:ANd9GcTlb-WY9LMDS3OD5CUWVa_g26bDZNvTGP43u9ye0oFh2orH0WLv"/>
          <p:cNvPicPr>
            <a:picLocks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52400" y="4797425"/>
            <a:ext cx="2606675" cy="175418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02410" name="TextBox 2"/>
          <p:cNvSpPr txBox="1">
            <a:spLocks noChangeArrowheads="1"/>
          </p:cNvSpPr>
          <p:nvPr/>
        </p:nvSpPr>
        <p:spPr bwMode="auto">
          <a:xfrm>
            <a:off x="4953000" y="3048000"/>
            <a:ext cx="1295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fontAlgn="base" hangingPunct="1">
              <a:spcBef>
                <a:spcPct val="0"/>
              </a:spcBef>
              <a:spcAft>
                <a:spcPct val="0"/>
              </a:spcAft>
            </a:pPr>
            <a:r>
              <a:rPr lang="en-US" altLang="en-US" b="1" smtClean="0">
                <a:solidFill>
                  <a:schemeClr val="bg1"/>
                </a:solidFill>
                <a:latin typeface="Verdana" panose="020B0604030504040204" pitchFamily="34" charset="0"/>
              </a:rPr>
              <a:t>Big Cliff</a:t>
            </a:r>
          </a:p>
        </p:txBody>
      </p:sp>
      <p:sp>
        <p:nvSpPr>
          <p:cNvPr id="102411" name="TextBox 10"/>
          <p:cNvSpPr txBox="1">
            <a:spLocks noChangeArrowheads="1"/>
          </p:cNvSpPr>
          <p:nvPr/>
        </p:nvSpPr>
        <p:spPr bwMode="auto">
          <a:xfrm>
            <a:off x="6400800" y="1154113"/>
            <a:ext cx="1905000" cy="369887"/>
          </a:xfrm>
          <a:prstGeom prst="rect">
            <a:avLst/>
          </a:prstGeom>
          <a:solidFill>
            <a:schemeClr val="bg1">
              <a:alpha val="50195"/>
            </a:schemeClr>
          </a:solidFill>
          <a:ln w="9525">
            <a:solidFill>
              <a:schemeClr val="tx1"/>
            </a:solidFill>
            <a:miter lim="800000"/>
            <a:headEnd/>
            <a:tailEnd/>
          </a:ln>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fontAlgn="base" hangingPunct="1">
              <a:spcBef>
                <a:spcPct val="0"/>
              </a:spcBef>
              <a:spcAft>
                <a:spcPct val="0"/>
              </a:spcAft>
            </a:pPr>
            <a:r>
              <a:rPr lang="en-US" altLang="en-US" smtClean="0">
                <a:solidFill>
                  <a:srgbClr val="FFFFFF"/>
                </a:solidFill>
                <a:latin typeface="Verdana" panose="020B0604030504040204" pitchFamily="34" charset="0"/>
              </a:rPr>
              <a:t>Big Cliff: 1953</a:t>
            </a:r>
          </a:p>
        </p:txBody>
      </p:sp>
      <p:sp>
        <p:nvSpPr>
          <p:cNvPr id="102412" name="TextBox 11"/>
          <p:cNvSpPr txBox="1">
            <a:spLocks noChangeArrowheads="1"/>
          </p:cNvSpPr>
          <p:nvPr/>
        </p:nvSpPr>
        <p:spPr bwMode="auto">
          <a:xfrm>
            <a:off x="4419600" y="3657600"/>
            <a:ext cx="1295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fontAlgn="base" hangingPunct="1">
              <a:spcBef>
                <a:spcPct val="0"/>
              </a:spcBef>
              <a:spcAft>
                <a:spcPct val="0"/>
              </a:spcAft>
            </a:pPr>
            <a:r>
              <a:rPr lang="en-US" altLang="en-US" b="1" smtClean="0">
                <a:solidFill>
                  <a:schemeClr val="bg1"/>
                </a:solidFill>
                <a:latin typeface="Verdana" panose="020B0604030504040204" pitchFamily="34" charset="0"/>
              </a:rPr>
              <a:t>Foster</a:t>
            </a:r>
          </a:p>
        </p:txBody>
      </p:sp>
      <p:sp>
        <p:nvSpPr>
          <p:cNvPr id="102413" name="TextBox 13"/>
          <p:cNvSpPr txBox="1">
            <a:spLocks noChangeArrowheads="1"/>
          </p:cNvSpPr>
          <p:nvPr/>
        </p:nvSpPr>
        <p:spPr bwMode="auto">
          <a:xfrm>
            <a:off x="6400800" y="2982913"/>
            <a:ext cx="1905000" cy="369887"/>
          </a:xfrm>
          <a:prstGeom prst="rect">
            <a:avLst/>
          </a:prstGeom>
          <a:solidFill>
            <a:schemeClr val="bg1">
              <a:alpha val="50195"/>
            </a:schemeClr>
          </a:solidFill>
          <a:ln w="9525">
            <a:solidFill>
              <a:schemeClr val="tx1"/>
            </a:solidFill>
            <a:miter lim="800000"/>
            <a:headEnd/>
            <a:tailEnd/>
          </a:ln>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fontAlgn="base" hangingPunct="1">
              <a:spcBef>
                <a:spcPct val="0"/>
              </a:spcBef>
              <a:spcAft>
                <a:spcPct val="0"/>
              </a:spcAft>
            </a:pPr>
            <a:r>
              <a:rPr lang="en-US" altLang="en-US" smtClean="0">
                <a:solidFill>
                  <a:srgbClr val="FFFFFF"/>
                </a:solidFill>
                <a:latin typeface="Verdana" panose="020B0604030504040204" pitchFamily="34" charset="0"/>
              </a:rPr>
              <a:t>Foster: 1968</a:t>
            </a:r>
          </a:p>
        </p:txBody>
      </p:sp>
      <p:sp>
        <p:nvSpPr>
          <p:cNvPr id="102414" name="TextBox 14"/>
          <p:cNvSpPr txBox="1">
            <a:spLocks noChangeArrowheads="1"/>
          </p:cNvSpPr>
          <p:nvPr/>
        </p:nvSpPr>
        <p:spPr bwMode="auto">
          <a:xfrm>
            <a:off x="6400800" y="4811713"/>
            <a:ext cx="1905000" cy="369887"/>
          </a:xfrm>
          <a:prstGeom prst="rect">
            <a:avLst/>
          </a:prstGeom>
          <a:solidFill>
            <a:schemeClr val="bg1">
              <a:alpha val="50195"/>
            </a:schemeClr>
          </a:solidFill>
          <a:ln w="9525">
            <a:solidFill>
              <a:schemeClr val="tx1"/>
            </a:solidFill>
            <a:miter lim="800000"/>
            <a:headEnd/>
            <a:tailEnd/>
          </a:ln>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fontAlgn="base" hangingPunct="1">
              <a:spcBef>
                <a:spcPct val="0"/>
              </a:spcBef>
              <a:spcAft>
                <a:spcPct val="0"/>
              </a:spcAft>
            </a:pPr>
            <a:r>
              <a:rPr lang="en-US" altLang="en-US" smtClean="0">
                <a:solidFill>
                  <a:srgbClr val="FFFFFF"/>
                </a:solidFill>
                <a:latin typeface="Verdana" panose="020B0604030504040204" pitchFamily="34" charset="0"/>
              </a:rPr>
              <a:t>Cougar: 1963</a:t>
            </a:r>
          </a:p>
        </p:txBody>
      </p:sp>
      <p:sp>
        <p:nvSpPr>
          <p:cNvPr id="102415" name="TextBox 15"/>
          <p:cNvSpPr txBox="1">
            <a:spLocks noChangeArrowheads="1"/>
          </p:cNvSpPr>
          <p:nvPr/>
        </p:nvSpPr>
        <p:spPr bwMode="auto">
          <a:xfrm>
            <a:off x="4876800" y="4887913"/>
            <a:ext cx="1295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eaLnBrk="1" fontAlgn="base" hangingPunct="1">
              <a:spcBef>
                <a:spcPct val="0"/>
              </a:spcBef>
              <a:spcAft>
                <a:spcPct val="0"/>
              </a:spcAft>
            </a:pPr>
            <a:r>
              <a:rPr lang="en-US" altLang="en-US" b="1" smtClean="0">
                <a:solidFill>
                  <a:schemeClr val="bg1"/>
                </a:solidFill>
                <a:latin typeface="Verdana" panose="020B0604030504040204" pitchFamily="34" charset="0"/>
              </a:rPr>
              <a:t>Cougar</a:t>
            </a:r>
          </a:p>
        </p:txBody>
      </p:sp>
      <p:sp>
        <p:nvSpPr>
          <p:cNvPr id="102416" name="TextBox 16"/>
          <p:cNvSpPr txBox="1">
            <a:spLocks noChangeArrowheads="1"/>
          </p:cNvSpPr>
          <p:nvPr/>
        </p:nvSpPr>
        <p:spPr bwMode="auto">
          <a:xfrm>
            <a:off x="533400" y="4811713"/>
            <a:ext cx="2209800" cy="369887"/>
          </a:xfrm>
          <a:prstGeom prst="rect">
            <a:avLst/>
          </a:prstGeom>
          <a:solidFill>
            <a:schemeClr val="bg1">
              <a:alpha val="50195"/>
            </a:schemeClr>
          </a:solidFill>
          <a:ln w="9525">
            <a:solidFill>
              <a:schemeClr val="tx1"/>
            </a:solidFill>
            <a:miter lim="800000"/>
            <a:headEnd/>
            <a:tailEnd/>
          </a:ln>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eaLnBrk="1" fontAlgn="base" hangingPunct="1">
              <a:spcBef>
                <a:spcPct val="0"/>
              </a:spcBef>
              <a:spcAft>
                <a:spcPct val="0"/>
              </a:spcAft>
            </a:pPr>
            <a:r>
              <a:rPr lang="en-US" altLang="en-US" smtClean="0">
                <a:solidFill>
                  <a:srgbClr val="FFFFFF"/>
                </a:solidFill>
                <a:latin typeface="Verdana" panose="020B0604030504040204" pitchFamily="34" charset="0"/>
              </a:rPr>
              <a:t>Fall Creek: 1966</a:t>
            </a:r>
          </a:p>
        </p:txBody>
      </p:sp>
      <p:sp>
        <p:nvSpPr>
          <p:cNvPr id="102417" name="TextBox 17"/>
          <p:cNvSpPr txBox="1">
            <a:spLocks noChangeArrowheads="1"/>
          </p:cNvSpPr>
          <p:nvPr/>
        </p:nvSpPr>
        <p:spPr bwMode="auto">
          <a:xfrm>
            <a:off x="533400" y="2971800"/>
            <a:ext cx="2209800" cy="369888"/>
          </a:xfrm>
          <a:prstGeom prst="rect">
            <a:avLst/>
          </a:prstGeom>
          <a:solidFill>
            <a:schemeClr val="bg1">
              <a:alpha val="50195"/>
            </a:schemeClr>
          </a:solidFill>
          <a:ln w="9525">
            <a:solidFill>
              <a:schemeClr val="tx1"/>
            </a:solidFill>
            <a:miter lim="800000"/>
            <a:headEnd/>
            <a:tailEnd/>
          </a:ln>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eaLnBrk="1" fontAlgn="base" hangingPunct="1">
              <a:spcBef>
                <a:spcPct val="0"/>
              </a:spcBef>
              <a:spcAft>
                <a:spcPct val="0"/>
              </a:spcAft>
            </a:pPr>
            <a:r>
              <a:rPr lang="en-US" altLang="en-US" smtClean="0">
                <a:solidFill>
                  <a:srgbClr val="FFFFFF"/>
                </a:solidFill>
                <a:latin typeface="Verdana" panose="020B0604030504040204" pitchFamily="34" charset="0"/>
              </a:rPr>
              <a:t>Dexter: 1954</a:t>
            </a:r>
          </a:p>
        </p:txBody>
      </p:sp>
      <p:sp>
        <p:nvSpPr>
          <p:cNvPr id="102418" name="TextBox 18"/>
          <p:cNvSpPr txBox="1">
            <a:spLocks noChangeArrowheads="1"/>
          </p:cNvSpPr>
          <p:nvPr/>
        </p:nvSpPr>
        <p:spPr bwMode="auto">
          <a:xfrm>
            <a:off x="3124200" y="5449888"/>
            <a:ext cx="1295400" cy="92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fontAlgn="base" hangingPunct="1">
              <a:spcBef>
                <a:spcPct val="0"/>
              </a:spcBef>
              <a:spcAft>
                <a:spcPct val="0"/>
              </a:spcAft>
            </a:pPr>
            <a:r>
              <a:rPr lang="en-US" altLang="en-US" b="1" smtClean="0">
                <a:solidFill>
                  <a:schemeClr val="bg1"/>
                </a:solidFill>
                <a:latin typeface="Verdana" panose="020B0604030504040204" pitchFamily="34" charset="0"/>
              </a:rPr>
              <a:t>Fall Creek &amp;</a:t>
            </a:r>
          </a:p>
          <a:p>
            <a:pPr algn="ctr" eaLnBrk="1" fontAlgn="base" hangingPunct="1">
              <a:spcBef>
                <a:spcPct val="0"/>
              </a:spcBef>
              <a:spcAft>
                <a:spcPct val="0"/>
              </a:spcAft>
            </a:pPr>
            <a:r>
              <a:rPr lang="en-US" altLang="en-US" b="1" smtClean="0">
                <a:solidFill>
                  <a:schemeClr val="bg1"/>
                </a:solidFill>
                <a:latin typeface="Verdana" panose="020B0604030504040204" pitchFamily="34" charset="0"/>
              </a:rPr>
              <a:t>Dexter</a:t>
            </a:r>
          </a:p>
        </p:txBody>
      </p:sp>
      <p:sp>
        <p:nvSpPr>
          <p:cNvPr id="102419" name="TextBox 19"/>
          <p:cNvSpPr txBox="1">
            <a:spLocks noChangeArrowheads="1"/>
          </p:cNvSpPr>
          <p:nvPr/>
        </p:nvSpPr>
        <p:spPr bwMode="auto">
          <a:xfrm>
            <a:off x="2819400" y="1611313"/>
            <a:ext cx="1676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fontAlgn="base" hangingPunct="1">
              <a:spcBef>
                <a:spcPct val="0"/>
              </a:spcBef>
              <a:spcAft>
                <a:spcPct val="0"/>
              </a:spcAft>
            </a:pPr>
            <a:r>
              <a:rPr lang="en-US" altLang="en-US" dirty="0" smtClean="0">
                <a:solidFill>
                  <a:schemeClr val="bg1"/>
                </a:solidFill>
                <a:latin typeface="Verdana" panose="020B0604030504040204" pitchFamily="34" charset="0"/>
              </a:rPr>
              <a:t>Willamette Falls</a:t>
            </a:r>
          </a:p>
        </p:txBody>
      </p:sp>
      <p:sp>
        <p:nvSpPr>
          <p:cNvPr id="19" name="TextBox 19"/>
          <p:cNvSpPr txBox="1">
            <a:spLocks noChangeArrowheads="1"/>
          </p:cNvSpPr>
          <p:nvPr/>
        </p:nvSpPr>
        <p:spPr bwMode="auto">
          <a:xfrm>
            <a:off x="4000500" y="2704634"/>
            <a:ext cx="1676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fontAlgn="base" hangingPunct="1">
              <a:spcBef>
                <a:spcPct val="0"/>
              </a:spcBef>
              <a:spcAft>
                <a:spcPct val="0"/>
              </a:spcAft>
            </a:pPr>
            <a:r>
              <a:rPr lang="en-US" altLang="en-US" dirty="0" smtClean="0">
                <a:solidFill>
                  <a:schemeClr val="bg1"/>
                </a:solidFill>
                <a:latin typeface="Verdana" panose="020B0604030504040204" pitchFamily="34" charset="0"/>
              </a:rPr>
              <a:t>Bennett Dam</a:t>
            </a:r>
          </a:p>
        </p:txBody>
      </p:sp>
      <p:sp>
        <p:nvSpPr>
          <p:cNvPr id="2" name="TextBox 1"/>
          <p:cNvSpPr txBox="1"/>
          <p:nvPr/>
        </p:nvSpPr>
        <p:spPr>
          <a:xfrm>
            <a:off x="228600" y="304800"/>
            <a:ext cx="2667000" cy="1569660"/>
          </a:xfrm>
          <a:prstGeom prst="rect">
            <a:avLst/>
          </a:prstGeom>
          <a:noFill/>
        </p:spPr>
        <p:txBody>
          <a:bodyPr wrap="square" rtlCol="0">
            <a:spAutoFit/>
          </a:bodyPr>
          <a:lstStyle/>
          <a:p>
            <a:r>
              <a:rPr lang="en-US" sz="2400" dirty="0" smtClean="0">
                <a:solidFill>
                  <a:schemeClr val="bg1"/>
                </a:solidFill>
              </a:rPr>
              <a:t>Salmon counts for hatcheries, </a:t>
            </a:r>
            <a:r>
              <a:rPr lang="en-US" sz="2400" dirty="0" err="1" smtClean="0">
                <a:solidFill>
                  <a:schemeClr val="bg1"/>
                </a:solidFill>
              </a:rPr>
              <a:t>outplanting</a:t>
            </a:r>
            <a:r>
              <a:rPr lang="en-US" sz="2400" dirty="0" smtClean="0">
                <a:solidFill>
                  <a:schemeClr val="bg1"/>
                </a:solidFill>
              </a:rPr>
              <a:t>, etc. </a:t>
            </a:r>
            <a:endParaRPr lang="en-US" sz="2400" dirty="0">
              <a:solidFill>
                <a:schemeClr val="bg1"/>
              </a:solidFill>
            </a:endParaRPr>
          </a:p>
        </p:txBody>
      </p:sp>
    </p:spTree>
    <p:extLst>
      <p:ext uri="{BB962C8B-B14F-4D97-AF65-F5344CB8AC3E}">
        <p14:creationId xmlns:p14="http://schemas.microsoft.com/office/powerpoint/2010/main" xmlns="" val="4184446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 y="228600"/>
            <a:ext cx="8458200" cy="634365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295400" y="914400"/>
            <a:ext cx="7696200" cy="5486400"/>
          </a:xfrm>
          <a:prstGeom prst="rect">
            <a:avLst/>
          </a:prstGeom>
          <a:noFill/>
          <a:ln>
            <a:noFill/>
          </a:ln>
        </p:spPr>
      </p:pic>
      <p:sp>
        <p:nvSpPr>
          <p:cNvPr id="4" name="TextBox 3"/>
          <p:cNvSpPr txBox="1"/>
          <p:nvPr/>
        </p:nvSpPr>
        <p:spPr>
          <a:xfrm>
            <a:off x="76200" y="152400"/>
            <a:ext cx="4953000" cy="646331"/>
          </a:xfrm>
          <a:prstGeom prst="rect">
            <a:avLst/>
          </a:prstGeom>
          <a:noFill/>
        </p:spPr>
        <p:txBody>
          <a:bodyPr wrap="square" rtlCol="0">
            <a:spAutoFit/>
          </a:bodyPr>
          <a:lstStyle/>
          <a:p>
            <a:pPr marL="742950" indent="-742950"/>
            <a:r>
              <a:rPr lang="en-US" sz="3600" dirty="0" smtClean="0"/>
              <a:t>Corrected angler </a:t>
            </a:r>
            <a:r>
              <a:rPr lang="en-US" sz="3600" dirty="0" err="1" smtClean="0"/>
              <a:t>harvest</a:t>
            </a:r>
            <a:r>
              <a:rPr lang="en-US" sz="3600" baseline="30000" dirty="0" err="1" smtClean="0"/>
              <a:t>a</a:t>
            </a:r>
            <a:endParaRPr lang="en-US" sz="3600" dirty="0" smtClean="0"/>
          </a:p>
        </p:txBody>
      </p:sp>
      <p:sp>
        <p:nvSpPr>
          <p:cNvPr id="7" name="Rectangle 6"/>
          <p:cNvSpPr/>
          <p:nvPr/>
        </p:nvSpPr>
        <p:spPr>
          <a:xfrm>
            <a:off x="533400" y="6331803"/>
            <a:ext cx="6096000" cy="369332"/>
          </a:xfrm>
          <a:prstGeom prst="rect">
            <a:avLst/>
          </a:prstGeom>
        </p:spPr>
        <p:txBody>
          <a:bodyPr wrap="square">
            <a:spAutoFit/>
          </a:bodyPr>
          <a:lstStyle/>
          <a:p>
            <a:r>
              <a:rPr lang="en-US" baseline="30000" dirty="0" err="1" smtClean="0"/>
              <a:t>a</a:t>
            </a:r>
            <a:r>
              <a:rPr lang="en-US" dirty="0" err="1" smtClean="0"/>
              <a:t>ODFW</a:t>
            </a:r>
            <a:endParaRPr lang="en-US" dirty="0"/>
          </a:p>
        </p:txBody>
      </p:sp>
    </p:spTree>
    <p:extLst>
      <p:ext uri="{BB962C8B-B14F-4D97-AF65-F5344CB8AC3E}">
        <p14:creationId xmlns:p14="http://schemas.microsoft.com/office/powerpoint/2010/main" xmlns="" val="1806079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171450"/>
            <a:ext cx="8610600" cy="645795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762000" y="990600"/>
            <a:ext cx="7620000" cy="5715000"/>
          </a:xfrm>
          <a:prstGeom prst="rect">
            <a:avLst/>
          </a:prstGeom>
        </p:spPr>
      </p:pic>
      <p:sp>
        <p:nvSpPr>
          <p:cNvPr id="4" name="TextBox 3"/>
          <p:cNvSpPr txBox="1"/>
          <p:nvPr/>
        </p:nvSpPr>
        <p:spPr>
          <a:xfrm>
            <a:off x="1353742" y="152400"/>
            <a:ext cx="6436516" cy="584775"/>
          </a:xfrm>
          <a:prstGeom prst="rect">
            <a:avLst/>
          </a:prstGeom>
          <a:noFill/>
        </p:spPr>
        <p:txBody>
          <a:bodyPr wrap="square" rtlCol="0">
            <a:spAutoFit/>
          </a:bodyPr>
          <a:lstStyle/>
          <a:p>
            <a:pPr algn="ctr"/>
            <a:r>
              <a:rPr lang="en-US" sz="3200" dirty="0" smtClean="0"/>
              <a:t>Estimated Number of </a:t>
            </a:r>
            <a:r>
              <a:rPr lang="en-US" sz="3200" dirty="0" err="1" smtClean="0"/>
              <a:t>Spawners</a:t>
            </a:r>
            <a:endParaRPr lang="en-US" sz="3200" dirty="0"/>
          </a:p>
        </p:txBody>
      </p:sp>
    </p:spTree>
    <p:extLst>
      <p:ext uri="{BB962C8B-B14F-4D97-AF65-F5344CB8AC3E}">
        <p14:creationId xmlns:p14="http://schemas.microsoft.com/office/powerpoint/2010/main" xmlns="" val="2544563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4800" y="171450"/>
            <a:ext cx="8610600" cy="6457950"/>
          </a:xfrm>
          <a:prstGeom prst="rect">
            <a:avLst/>
          </a:prstGeom>
        </p:spPr>
      </p:pic>
      <p:grpSp>
        <p:nvGrpSpPr>
          <p:cNvPr id="5" name="Group 4"/>
          <p:cNvGrpSpPr/>
          <p:nvPr/>
        </p:nvGrpSpPr>
        <p:grpSpPr>
          <a:xfrm>
            <a:off x="2514600" y="1295400"/>
            <a:ext cx="1828800" cy="1200329"/>
            <a:chOff x="2514600" y="1752600"/>
            <a:chExt cx="1828800" cy="1200329"/>
          </a:xfrm>
        </p:grpSpPr>
        <p:sp>
          <p:nvSpPr>
            <p:cNvPr id="6" name="TextBox 5"/>
            <p:cNvSpPr txBox="1"/>
            <p:nvPr/>
          </p:nvSpPr>
          <p:spPr>
            <a:xfrm>
              <a:off x="3810000" y="1752600"/>
              <a:ext cx="533400" cy="1200329"/>
            </a:xfrm>
            <a:prstGeom prst="rect">
              <a:avLst/>
            </a:prstGeom>
            <a:noFill/>
          </p:spPr>
          <p:txBody>
            <a:bodyPr wrap="square" rtlCol="0">
              <a:spAutoFit/>
            </a:bodyPr>
            <a:lstStyle/>
            <a:p>
              <a:r>
                <a:rPr lang="en-US" sz="7200" b="1" dirty="0" smtClean="0"/>
                <a:t>?</a:t>
              </a:r>
              <a:endParaRPr lang="en-US" sz="7200" b="1" dirty="0"/>
            </a:p>
          </p:txBody>
        </p:sp>
        <p:cxnSp>
          <p:nvCxnSpPr>
            <p:cNvPr id="7" name="Straight Connector 6"/>
            <p:cNvCxnSpPr>
              <a:stCxn id="6" idx="1"/>
            </p:cNvCxnSpPr>
            <p:nvPr/>
          </p:nvCxnSpPr>
          <p:spPr>
            <a:xfrm flipH="1">
              <a:off x="2514600" y="2352765"/>
              <a:ext cx="1295400" cy="85635"/>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200" y="609600"/>
            <a:ext cx="6858000" cy="5153025"/>
            <a:chOff x="53975" y="28575"/>
            <a:chExt cx="6146800" cy="461010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53975" y="28575"/>
              <a:ext cx="6146800" cy="4610100"/>
            </a:xfrm>
            <a:prstGeom prst="rect">
              <a:avLst/>
            </a:prstGeom>
            <a:noFill/>
            <a:ln w="9525">
              <a:noFill/>
              <a:miter lim="800000"/>
              <a:headEnd/>
              <a:tailEnd/>
            </a:ln>
            <a:effectLst/>
          </p:spPr>
        </p:pic>
        <p:sp>
          <p:nvSpPr>
            <p:cNvPr id="3" name="TextBox 2"/>
            <p:cNvSpPr txBox="1"/>
            <p:nvPr/>
          </p:nvSpPr>
          <p:spPr>
            <a:xfrm>
              <a:off x="2971800" y="533400"/>
              <a:ext cx="533400" cy="1200329"/>
            </a:xfrm>
            <a:prstGeom prst="rect">
              <a:avLst/>
            </a:prstGeom>
            <a:noFill/>
          </p:spPr>
          <p:txBody>
            <a:bodyPr wrap="square" rtlCol="0">
              <a:spAutoFit/>
            </a:bodyPr>
            <a:lstStyle/>
            <a:p>
              <a:r>
                <a:rPr lang="en-US" sz="7200" b="1" dirty="0" smtClean="0"/>
                <a:t>?</a:t>
              </a:r>
              <a:endParaRPr lang="en-US" sz="7200" b="1" dirty="0"/>
            </a:p>
          </p:txBody>
        </p:sp>
        <p:cxnSp>
          <p:nvCxnSpPr>
            <p:cNvPr id="5" name="Straight Connector 4"/>
            <p:cNvCxnSpPr>
              <a:stCxn id="3" idx="1"/>
            </p:cNvCxnSpPr>
            <p:nvPr/>
          </p:nvCxnSpPr>
          <p:spPr>
            <a:xfrm flipH="1">
              <a:off x="1676400" y="1133565"/>
              <a:ext cx="1295400" cy="85635"/>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6934200" y="838200"/>
            <a:ext cx="2057400" cy="4524315"/>
          </a:xfrm>
          <a:prstGeom prst="rect">
            <a:avLst/>
          </a:prstGeom>
          <a:noFill/>
        </p:spPr>
        <p:txBody>
          <a:bodyPr wrap="square" rtlCol="0">
            <a:spAutoFit/>
          </a:bodyPr>
          <a:lstStyle/>
          <a:p>
            <a:r>
              <a:rPr lang="en-US" sz="2400" b="1" dirty="0" smtClean="0"/>
              <a:t>Potential Explanations</a:t>
            </a:r>
          </a:p>
          <a:p>
            <a:pPr marL="285750" indent="-285750">
              <a:buFont typeface="Arial" panose="020B0604020202020204" pitchFamily="34" charset="0"/>
              <a:buChar char="•"/>
            </a:pPr>
            <a:r>
              <a:rPr lang="en-US" sz="2400" dirty="0" smtClean="0"/>
              <a:t>Unreported harvest?</a:t>
            </a:r>
          </a:p>
          <a:p>
            <a:endParaRPr lang="en-US" sz="2400" dirty="0" smtClean="0"/>
          </a:p>
          <a:p>
            <a:pPr marL="285750" indent="-285750">
              <a:buFont typeface="Arial" panose="020B0604020202020204" pitchFamily="34" charset="0"/>
              <a:buChar char="•"/>
            </a:pPr>
            <a:r>
              <a:rPr lang="en-US" sz="2400" dirty="0" smtClean="0"/>
              <a:t>Fallback?</a:t>
            </a:r>
          </a:p>
          <a:p>
            <a:endParaRPr lang="en-US" sz="2400" dirty="0" smtClean="0"/>
          </a:p>
          <a:p>
            <a:pPr marL="285750" indent="-285750">
              <a:buFont typeface="Arial" panose="020B0604020202020204" pitchFamily="34" charset="0"/>
              <a:buChar char="•"/>
            </a:pPr>
            <a:r>
              <a:rPr lang="en-US" sz="2400" dirty="0" smtClean="0"/>
              <a:t>Tributaries? </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err="1" smtClean="0"/>
              <a:t>Prespawn</a:t>
            </a:r>
            <a:r>
              <a:rPr lang="en-US" sz="2400" dirty="0" smtClean="0"/>
              <a:t> mortality in </a:t>
            </a:r>
            <a:r>
              <a:rPr lang="en-US" sz="2400" dirty="0" err="1" smtClean="0"/>
              <a:t>mainstem</a:t>
            </a:r>
            <a:endParaRPr lang="en-US" sz="2400" dirty="0"/>
          </a:p>
        </p:txBody>
      </p:sp>
      <p:sp>
        <p:nvSpPr>
          <p:cNvPr id="6" name="Oval 5"/>
          <p:cNvSpPr/>
          <p:nvPr/>
        </p:nvSpPr>
        <p:spPr>
          <a:xfrm>
            <a:off x="6715441" y="3962400"/>
            <a:ext cx="2286000" cy="155251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400800" y="5729615"/>
            <a:ext cx="1647823" cy="523220"/>
          </a:xfrm>
          <a:prstGeom prst="rect">
            <a:avLst/>
          </a:prstGeom>
          <a:noFill/>
        </p:spPr>
        <p:txBody>
          <a:bodyPr wrap="none" rtlCol="0">
            <a:spAutoFit/>
          </a:bodyPr>
          <a:lstStyle/>
          <a:p>
            <a:r>
              <a:rPr lang="en-US" sz="2800" dirty="0" smtClean="0">
                <a:solidFill>
                  <a:srgbClr val="0070C0"/>
                </a:solidFill>
              </a:rPr>
              <a:t>Evidence?</a:t>
            </a:r>
            <a:endParaRPr lang="en-US" sz="2800" dirty="0">
              <a:solidFill>
                <a:srgbClr val="0070C0"/>
              </a:solidFill>
            </a:endParaRPr>
          </a:p>
        </p:txBody>
      </p:sp>
    </p:spTree>
    <p:extLst>
      <p:ext uri="{BB962C8B-B14F-4D97-AF65-F5344CB8AC3E}">
        <p14:creationId xmlns:p14="http://schemas.microsoft.com/office/powerpoint/2010/main" xmlns="" val="166438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5800" y="1066800"/>
            <a:ext cx="7620000" cy="5715000"/>
          </a:xfrm>
          <a:prstGeom prst="rect">
            <a:avLst/>
          </a:prstGeom>
        </p:spPr>
      </p:pic>
      <p:sp>
        <p:nvSpPr>
          <p:cNvPr id="43" name="TextBox 42"/>
          <p:cNvSpPr txBox="1"/>
          <p:nvPr/>
        </p:nvSpPr>
        <p:spPr>
          <a:xfrm>
            <a:off x="533400" y="364223"/>
            <a:ext cx="8153400" cy="646331"/>
          </a:xfrm>
          <a:prstGeom prst="rect">
            <a:avLst/>
          </a:prstGeom>
          <a:noFill/>
        </p:spPr>
        <p:txBody>
          <a:bodyPr wrap="square" rtlCol="0">
            <a:spAutoFit/>
          </a:bodyPr>
          <a:lstStyle/>
          <a:p>
            <a:pPr algn="ctr"/>
            <a:r>
              <a:rPr lang="en-US" sz="3600" dirty="0" smtClean="0"/>
              <a:t>Relationship with Run Size</a:t>
            </a:r>
            <a:endParaRPr lang="en-US" sz="3600" dirty="0"/>
          </a:p>
        </p:txBody>
      </p:sp>
      <p:sp>
        <p:nvSpPr>
          <p:cNvPr id="44" name="TextBox 43"/>
          <p:cNvSpPr txBox="1"/>
          <p:nvPr/>
        </p:nvSpPr>
        <p:spPr>
          <a:xfrm>
            <a:off x="2438400" y="4343400"/>
            <a:ext cx="4836410" cy="523220"/>
          </a:xfrm>
          <a:prstGeom prst="rect">
            <a:avLst/>
          </a:prstGeom>
          <a:noFill/>
        </p:spPr>
        <p:txBody>
          <a:bodyPr wrap="square" rtlCol="0">
            <a:spAutoFit/>
          </a:bodyPr>
          <a:lstStyle/>
          <a:p>
            <a:pPr algn="ctr"/>
            <a:r>
              <a:rPr lang="en-US" sz="2800" dirty="0" smtClean="0"/>
              <a:t>Density Dependent?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Acknowledgements</a:t>
            </a:r>
            <a:endParaRPr lang="en-US" b="1" dirty="0"/>
          </a:p>
        </p:txBody>
      </p:sp>
      <p:sp>
        <p:nvSpPr>
          <p:cNvPr id="3" name="Content Placeholder 2"/>
          <p:cNvSpPr>
            <a:spLocks noGrp="1"/>
          </p:cNvSpPr>
          <p:nvPr>
            <p:ph idx="1"/>
          </p:nvPr>
        </p:nvSpPr>
        <p:spPr>
          <a:xfrm>
            <a:off x="457200" y="1143000"/>
            <a:ext cx="8229600" cy="5486400"/>
          </a:xfrm>
        </p:spPr>
        <p:txBody>
          <a:bodyPr>
            <a:normAutofit lnSpcReduction="10000"/>
          </a:bodyPr>
          <a:lstStyle/>
          <a:p>
            <a:pPr marL="0" indent="0">
              <a:buNone/>
            </a:pPr>
            <a:r>
              <a:rPr lang="en-US" sz="4600" dirty="0" smtClean="0"/>
              <a:t>Funding</a:t>
            </a:r>
            <a:r>
              <a:rPr lang="en-US" sz="4600" dirty="0"/>
              <a:t>: </a:t>
            </a:r>
            <a:r>
              <a:rPr lang="en-US" sz="4600" dirty="0" smtClean="0"/>
              <a:t>USACE</a:t>
            </a:r>
            <a:endParaRPr lang="en-US" dirty="0" smtClean="0"/>
          </a:p>
          <a:p>
            <a:r>
              <a:rPr lang="en-US" dirty="0" smtClean="0"/>
              <a:t>ODFW</a:t>
            </a:r>
          </a:p>
          <a:p>
            <a:pPr lvl="1"/>
            <a:r>
              <a:rPr lang="en-US" dirty="0" smtClean="0"/>
              <a:t>Hatchery</a:t>
            </a:r>
          </a:p>
          <a:p>
            <a:pPr lvl="1"/>
            <a:r>
              <a:rPr lang="en-US" dirty="0" smtClean="0"/>
              <a:t>Research</a:t>
            </a:r>
          </a:p>
          <a:p>
            <a:pPr lvl="1"/>
            <a:r>
              <a:rPr lang="en-US" dirty="0" smtClean="0"/>
              <a:t>Managers</a:t>
            </a:r>
          </a:p>
          <a:p>
            <a:r>
              <a:rPr lang="en-US" dirty="0" smtClean="0"/>
              <a:t>USACE</a:t>
            </a:r>
          </a:p>
          <a:p>
            <a:r>
              <a:rPr lang="en-US" dirty="0" smtClean="0"/>
              <a:t>University of Idaho</a:t>
            </a:r>
          </a:p>
          <a:p>
            <a:r>
              <a:rPr lang="en-US" dirty="0" smtClean="0"/>
              <a:t>Oregon State University </a:t>
            </a:r>
          </a:p>
          <a:p>
            <a:r>
              <a:rPr lang="en-US" dirty="0" smtClean="0"/>
              <a:t>Oregon Cooperative Fish and </a:t>
            </a:r>
            <a:br>
              <a:rPr lang="en-US" dirty="0" smtClean="0"/>
            </a:br>
            <a:r>
              <a:rPr lang="en-US" dirty="0" smtClean="0"/>
              <a:t>Wildlife Research Unit</a:t>
            </a:r>
          </a:p>
        </p:txBody>
      </p:sp>
      <p:pic>
        <p:nvPicPr>
          <p:cNvPr id="4" name="Picture 36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a:xfrm>
            <a:off x="7895250" y="4724400"/>
            <a:ext cx="1143000" cy="1101162"/>
          </a:xfrm>
          <a:prstGeom prst="rect">
            <a:avLst/>
          </a:prstGeom>
        </p:spPr>
      </p:pic>
      <p:pic>
        <p:nvPicPr>
          <p:cNvPr id="5" name="Picture 8" descr="USGS home page.">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43827" y="5867400"/>
            <a:ext cx="2994423"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895250" y="1676400"/>
            <a:ext cx="1143000" cy="12736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895250" y="3048000"/>
            <a:ext cx="1143000" cy="1598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10569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5800" y="971550"/>
            <a:ext cx="7848600" cy="5886450"/>
          </a:xfrm>
          <a:prstGeom prst="rect">
            <a:avLst/>
          </a:prstGeom>
        </p:spPr>
      </p:pic>
      <p:sp>
        <p:nvSpPr>
          <p:cNvPr id="42" name="TextBox 41"/>
          <p:cNvSpPr txBox="1"/>
          <p:nvPr/>
        </p:nvSpPr>
        <p:spPr>
          <a:xfrm>
            <a:off x="1600124" y="364223"/>
            <a:ext cx="6559227" cy="646331"/>
          </a:xfrm>
          <a:prstGeom prst="rect">
            <a:avLst/>
          </a:prstGeom>
          <a:noFill/>
        </p:spPr>
        <p:txBody>
          <a:bodyPr wrap="square" rtlCol="0">
            <a:spAutoFit/>
          </a:bodyPr>
          <a:lstStyle/>
          <a:p>
            <a:pPr algn="ctr"/>
            <a:r>
              <a:rPr lang="en-US" sz="3600" dirty="0" smtClean="0"/>
              <a:t>Larger Runs Enter Earlier</a:t>
            </a:r>
            <a:endParaRPr lang="en-US" sz="3600" dirty="0"/>
          </a:p>
        </p:txBody>
      </p:sp>
      <p:sp>
        <p:nvSpPr>
          <p:cNvPr id="43" name="TextBox 42"/>
          <p:cNvSpPr txBox="1"/>
          <p:nvPr/>
        </p:nvSpPr>
        <p:spPr>
          <a:xfrm>
            <a:off x="1581074" y="4419600"/>
            <a:ext cx="5922570" cy="523220"/>
          </a:xfrm>
          <a:prstGeom prst="rect">
            <a:avLst/>
          </a:prstGeom>
          <a:noFill/>
        </p:spPr>
        <p:txBody>
          <a:bodyPr wrap="square" rtlCol="0">
            <a:spAutoFit/>
          </a:bodyPr>
          <a:lstStyle/>
          <a:p>
            <a:pPr algn="ctr"/>
            <a:r>
              <a:rPr lang="en-US" sz="2800" dirty="0" smtClean="0"/>
              <a:t>More Time in the River</a:t>
            </a:r>
            <a:endParaRPr lang="en-US" sz="2800" dirty="0"/>
          </a:p>
        </p:txBody>
      </p:sp>
    </p:spTree>
    <p:extLst>
      <p:ext uri="{BB962C8B-B14F-4D97-AF65-F5344CB8AC3E}">
        <p14:creationId xmlns:p14="http://schemas.microsoft.com/office/powerpoint/2010/main" xmlns="" val="152300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8200" y="903506"/>
            <a:ext cx="7645400" cy="5734050"/>
          </a:xfrm>
          <a:prstGeom prst="rect">
            <a:avLst/>
          </a:prstGeom>
        </p:spPr>
      </p:pic>
      <p:sp>
        <p:nvSpPr>
          <p:cNvPr id="3" name="TextBox 2"/>
          <p:cNvSpPr txBox="1"/>
          <p:nvPr/>
        </p:nvSpPr>
        <p:spPr>
          <a:xfrm>
            <a:off x="1600200" y="228600"/>
            <a:ext cx="6559227" cy="646331"/>
          </a:xfrm>
          <a:prstGeom prst="rect">
            <a:avLst/>
          </a:prstGeom>
          <a:noFill/>
        </p:spPr>
        <p:txBody>
          <a:bodyPr wrap="square" rtlCol="0">
            <a:spAutoFit/>
          </a:bodyPr>
          <a:lstStyle/>
          <a:p>
            <a:pPr algn="ctr"/>
            <a:r>
              <a:rPr lang="en-US" sz="3600" dirty="0" smtClean="0"/>
              <a:t>Water Temperature Effect</a:t>
            </a:r>
            <a:endParaRPr lang="en-US" sz="3600" dirty="0"/>
          </a:p>
        </p:txBody>
      </p:sp>
    </p:spTree>
    <p:extLst>
      <p:ext uri="{BB962C8B-B14F-4D97-AF65-F5344CB8AC3E}">
        <p14:creationId xmlns:p14="http://schemas.microsoft.com/office/powerpoint/2010/main" xmlns="" val="948321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200" y="609600"/>
            <a:ext cx="6858000" cy="5153025"/>
            <a:chOff x="53975" y="28575"/>
            <a:chExt cx="6146800" cy="461010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53975" y="28575"/>
              <a:ext cx="6146800" cy="4610100"/>
            </a:xfrm>
            <a:prstGeom prst="rect">
              <a:avLst/>
            </a:prstGeom>
            <a:noFill/>
            <a:ln w="9525">
              <a:noFill/>
              <a:miter lim="800000"/>
              <a:headEnd/>
              <a:tailEnd/>
            </a:ln>
            <a:effectLst/>
          </p:spPr>
        </p:pic>
        <p:sp>
          <p:nvSpPr>
            <p:cNvPr id="3" name="TextBox 2"/>
            <p:cNvSpPr txBox="1"/>
            <p:nvPr/>
          </p:nvSpPr>
          <p:spPr>
            <a:xfrm>
              <a:off x="2971800" y="533400"/>
              <a:ext cx="533400" cy="1200329"/>
            </a:xfrm>
            <a:prstGeom prst="rect">
              <a:avLst/>
            </a:prstGeom>
            <a:noFill/>
          </p:spPr>
          <p:txBody>
            <a:bodyPr wrap="square" rtlCol="0">
              <a:spAutoFit/>
            </a:bodyPr>
            <a:lstStyle/>
            <a:p>
              <a:r>
                <a:rPr lang="en-US" sz="7200" b="1" dirty="0" smtClean="0"/>
                <a:t>?</a:t>
              </a:r>
              <a:endParaRPr lang="en-US" sz="7200" b="1" dirty="0"/>
            </a:p>
          </p:txBody>
        </p:sp>
        <p:cxnSp>
          <p:nvCxnSpPr>
            <p:cNvPr id="5" name="Straight Connector 4"/>
            <p:cNvCxnSpPr>
              <a:stCxn id="3" idx="1"/>
            </p:cNvCxnSpPr>
            <p:nvPr/>
          </p:nvCxnSpPr>
          <p:spPr>
            <a:xfrm flipH="1">
              <a:off x="1676400" y="1133565"/>
              <a:ext cx="1295400" cy="85635"/>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6934200" y="838200"/>
            <a:ext cx="2057400" cy="4524315"/>
          </a:xfrm>
          <a:prstGeom prst="rect">
            <a:avLst/>
          </a:prstGeom>
          <a:noFill/>
        </p:spPr>
        <p:txBody>
          <a:bodyPr wrap="square" rtlCol="0">
            <a:spAutoFit/>
          </a:bodyPr>
          <a:lstStyle/>
          <a:p>
            <a:r>
              <a:rPr lang="en-US" sz="2400" b="1" dirty="0" smtClean="0"/>
              <a:t>Potential Explanations</a:t>
            </a:r>
          </a:p>
          <a:p>
            <a:pPr marL="285750" indent="-285750">
              <a:buFont typeface="Arial" panose="020B0604020202020204" pitchFamily="34" charset="0"/>
              <a:buChar char="•"/>
            </a:pPr>
            <a:r>
              <a:rPr lang="en-US" sz="2400" dirty="0" smtClean="0"/>
              <a:t>Unreported harvest?</a:t>
            </a:r>
          </a:p>
          <a:p>
            <a:endParaRPr lang="en-US" sz="2400" dirty="0" smtClean="0"/>
          </a:p>
          <a:p>
            <a:pPr marL="285750" indent="-285750">
              <a:buFont typeface="Arial" panose="020B0604020202020204" pitchFamily="34" charset="0"/>
              <a:buChar char="•"/>
            </a:pPr>
            <a:r>
              <a:rPr lang="en-US" sz="2400" dirty="0" smtClean="0"/>
              <a:t>Fallback?</a:t>
            </a:r>
          </a:p>
          <a:p>
            <a:endParaRPr lang="en-US" sz="2400" dirty="0" smtClean="0"/>
          </a:p>
          <a:p>
            <a:pPr marL="285750" indent="-285750">
              <a:buFont typeface="Arial" panose="020B0604020202020204" pitchFamily="34" charset="0"/>
              <a:buChar char="•"/>
            </a:pPr>
            <a:r>
              <a:rPr lang="en-US" sz="2400" dirty="0" smtClean="0"/>
              <a:t>Tributaries? </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err="1" smtClean="0"/>
              <a:t>Prespawn</a:t>
            </a:r>
            <a:r>
              <a:rPr lang="en-US" sz="2400" dirty="0" smtClean="0"/>
              <a:t> mortality in </a:t>
            </a:r>
            <a:r>
              <a:rPr lang="en-US" sz="2400" dirty="0" err="1" smtClean="0"/>
              <a:t>mainstem</a:t>
            </a:r>
            <a:endParaRPr lang="en-US" sz="2400" dirty="0"/>
          </a:p>
        </p:txBody>
      </p:sp>
      <p:sp>
        <p:nvSpPr>
          <p:cNvPr id="6" name="Oval 5"/>
          <p:cNvSpPr/>
          <p:nvPr/>
        </p:nvSpPr>
        <p:spPr>
          <a:xfrm>
            <a:off x="6715441" y="3962400"/>
            <a:ext cx="2286000" cy="155251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14725" y="5729615"/>
            <a:ext cx="5076823" cy="523220"/>
          </a:xfrm>
          <a:prstGeom prst="rect">
            <a:avLst/>
          </a:prstGeom>
          <a:noFill/>
        </p:spPr>
        <p:txBody>
          <a:bodyPr wrap="square" rtlCol="0">
            <a:spAutoFit/>
          </a:bodyPr>
          <a:lstStyle/>
          <a:p>
            <a:r>
              <a:rPr lang="en-US" sz="2800" dirty="0" smtClean="0">
                <a:solidFill>
                  <a:srgbClr val="0070C0"/>
                </a:solidFill>
              </a:rPr>
              <a:t>Evidence from PSM studies?</a:t>
            </a:r>
            <a:endParaRPr lang="en-US" sz="2800" dirty="0">
              <a:solidFill>
                <a:srgbClr val="0070C0"/>
              </a:solidFill>
            </a:endParaRPr>
          </a:p>
        </p:txBody>
      </p:sp>
    </p:spTree>
    <p:extLst>
      <p:ext uri="{BB962C8B-B14F-4D97-AF65-F5344CB8AC3E}">
        <p14:creationId xmlns:p14="http://schemas.microsoft.com/office/powerpoint/2010/main" xmlns="" val="208244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253425"/>
            <a:ext cx="7162800" cy="584775"/>
          </a:xfrm>
          <a:prstGeom prst="rect">
            <a:avLst/>
          </a:prstGeom>
          <a:noFill/>
        </p:spPr>
        <p:txBody>
          <a:bodyPr wrap="square" rtlCol="0">
            <a:spAutoFit/>
          </a:bodyPr>
          <a:lstStyle/>
          <a:p>
            <a:pPr algn="ctr"/>
            <a:r>
              <a:rPr lang="en-US" sz="3200" dirty="0" smtClean="0"/>
              <a:t>Evidence for </a:t>
            </a:r>
            <a:r>
              <a:rPr lang="en-US" sz="3200" dirty="0" err="1" smtClean="0"/>
              <a:t>Prespawn</a:t>
            </a:r>
            <a:r>
              <a:rPr lang="en-US" sz="3200" dirty="0" smtClean="0"/>
              <a:t> Mortality</a:t>
            </a:r>
            <a:endParaRPr lang="en-US" sz="3200" dirty="0"/>
          </a:p>
        </p:txBody>
      </p:sp>
      <p:grpSp>
        <p:nvGrpSpPr>
          <p:cNvPr id="7" name="Group 6"/>
          <p:cNvGrpSpPr/>
          <p:nvPr/>
        </p:nvGrpSpPr>
        <p:grpSpPr>
          <a:xfrm>
            <a:off x="533400" y="838200"/>
            <a:ext cx="7620000" cy="5715000"/>
            <a:chOff x="457200" y="838200"/>
            <a:chExt cx="7620000" cy="571500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 y="838200"/>
              <a:ext cx="7620000" cy="5715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rcRect t="86667" b="1333"/>
            <a:stretch>
              <a:fillRect/>
            </a:stretch>
          </p:blipFill>
          <p:spPr>
            <a:xfrm>
              <a:off x="457200" y="5791200"/>
              <a:ext cx="7620000" cy="685800"/>
            </a:xfrm>
            <a:prstGeom prst="rect">
              <a:avLst/>
            </a:prstGeom>
          </p:spPr>
        </p:pic>
      </p:grpSp>
      <p:sp>
        <p:nvSpPr>
          <p:cNvPr id="4" name="TextBox 3"/>
          <p:cNvSpPr txBox="1"/>
          <p:nvPr/>
        </p:nvSpPr>
        <p:spPr>
          <a:xfrm>
            <a:off x="1143000" y="5257800"/>
            <a:ext cx="7239000" cy="523220"/>
          </a:xfrm>
          <a:prstGeom prst="rect">
            <a:avLst/>
          </a:prstGeom>
          <a:noFill/>
        </p:spPr>
        <p:txBody>
          <a:bodyPr wrap="square" rtlCol="0">
            <a:spAutoFit/>
          </a:bodyPr>
          <a:lstStyle/>
          <a:p>
            <a:pPr algn="ctr"/>
            <a:r>
              <a:rPr lang="en-US" sz="2800" dirty="0" smtClean="0"/>
              <a:t>Other tributaries show the same trend</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70400" y="3352800"/>
            <a:ext cx="4673600" cy="3505200"/>
          </a:xfrm>
          <a:prstGeom prst="rect">
            <a:avLst/>
          </a:prstGeom>
        </p:spPr>
      </p:pic>
      <p:sp>
        <p:nvSpPr>
          <p:cNvPr id="5" name="TextBox 4"/>
          <p:cNvSpPr txBox="1"/>
          <p:nvPr/>
        </p:nvSpPr>
        <p:spPr>
          <a:xfrm>
            <a:off x="914400" y="253425"/>
            <a:ext cx="7162800" cy="584775"/>
          </a:xfrm>
          <a:prstGeom prst="rect">
            <a:avLst/>
          </a:prstGeom>
          <a:noFill/>
        </p:spPr>
        <p:txBody>
          <a:bodyPr wrap="square" rtlCol="0">
            <a:spAutoFit/>
          </a:bodyPr>
          <a:lstStyle/>
          <a:p>
            <a:pPr algn="ctr"/>
            <a:r>
              <a:rPr lang="en-US" sz="3200" dirty="0" smtClean="0"/>
              <a:t>Evidence for </a:t>
            </a:r>
            <a:r>
              <a:rPr lang="en-US" sz="3200" dirty="0" err="1" smtClean="0"/>
              <a:t>Prespawn</a:t>
            </a:r>
            <a:r>
              <a:rPr lang="en-US" sz="3200" dirty="0" smtClean="0"/>
              <a:t> Mortality</a:t>
            </a:r>
            <a:endParaRPr lang="en-US" sz="32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990600"/>
            <a:ext cx="4368800" cy="3276600"/>
          </a:xfrm>
          <a:prstGeom prst="rect">
            <a:avLst/>
          </a:prstGeom>
        </p:spPr>
      </p:pic>
    </p:spTree>
    <p:extLst>
      <p:ext uri="{BB962C8B-B14F-4D97-AF65-F5344CB8AC3E}">
        <p14:creationId xmlns:p14="http://schemas.microsoft.com/office/powerpoint/2010/main" xmlns="" val="2800649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 y="838200"/>
            <a:ext cx="7620000" cy="5715000"/>
          </a:xfrm>
          <a:prstGeom prst="rect">
            <a:avLst/>
          </a:prstGeom>
        </p:spPr>
      </p:pic>
      <p:sp>
        <p:nvSpPr>
          <p:cNvPr id="4" name="TextBox 3"/>
          <p:cNvSpPr txBox="1"/>
          <p:nvPr/>
        </p:nvSpPr>
        <p:spPr>
          <a:xfrm>
            <a:off x="1295400" y="5257800"/>
            <a:ext cx="7239000" cy="523220"/>
          </a:xfrm>
          <a:prstGeom prst="rect">
            <a:avLst/>
          </a:prstGeom>
          <a:noFill/>
        </p:spPr>
        <p:txBody>
          <a:bodyPr wrap="square" rtlCol="0">
            <a:spAutoFit/>
          </a:bodyPr>
          <a:lstStyle/>
          <a:p>
            <a:pPr algn="ctr"/>
            <a:r>
              <a:rPr lang="en-US" sz="2800" dirty="0" smtClean="0"/>
              <a:t>Other </a:t>
            </a:r>
            <a:r>
              <a:rPr lang="en-US" sz="2800" dirty="0" smtClean="0"/>
              <a:t>tributaries </a:t>
            </a:r>
            <a:r>
              <a:rPr lang="en-US" sz="2800" dirty="0" smtClean="0"/>
              <a:t>show the same trend</a:t>
            </a:r>
            <a:endParaRPr lang="en-US" sz="2800" dirty="0"/>
          </a:p>
        </p:txBody>
      </p:sp>
      <p:sp>
        <p:nvSpPr>
          <p:cNvPr id="5" name="TextBox 4"/>
          <p:cNvSpPr txBox="1"/>
          <p:nvPr/>
        </p:nvSpPr>
        <p:spPr>
          <a:xfrm>
            <a:off x="914400" y="253425"/>
            <a:ext cx="7162800" cy="584775"/>
          </a:xfrm>
          <a:prstGeom prst="rect">
            <a:avLst/>
          </a:prstGeom>
          <a:noFill/>
        </p:spPr>
        <p:txBody>
          <a:bodyPr wrap="square" rtlCol="0">
            <a:spAutoFit/>
          </a:bodyPr>
          <a:lstStyle/>
          <a:p>
            <a:pPr algn="ctr"/>
            <a:r>
              <a:rPr lang="en-US" sz="3200" dirty="0" smtClean="0"/>
              <a:t>Evidence for </a:t>
            </a:r>
            <a:r>
              <a:rPr lang="en-US" sz="3200" dirty="0" err="1" smtClean="0"/>
              <a:t>Prespawn</a:t>
            </a:r>
            <a:r>
              <a:rPr lang="en-US" sz="3200" dirty="0" smtClean="0"/>
              <a:t> Mortality</a:t>
            </a:r>
            <a:endParaRPr lang="en-US" sz="3200" dirty="0"/>
          </a:p>
        </p:txBody>
      </p:sp>
    </p:spTree>
    <p:extLst>
      <p:ext uri="{BB962C8B-B14F-4D97-AF65-F5344CB8AC3E}">
        <p14:creationId xmlns:p14="http://schemas.microsoft.com/office/powerpoint/2010/main" xmlns="" val="327285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253425"/>
            <a:ext cx="7162800" cy="584775"/>
          </a:xfrm>
          <a:prstGeom prst="rect">
            <a:avLst/>
          </a:prstGeom>
          <a:noFill/>
        </p:spPr>
        <p:txBody>
          <a:bodyPr wrap="square" rtlCol="0">
            <a:spAutoFit/>
          </a:bodyPr>
          <a:lstStyle/>
          <a:p>
            <a:pPr algn="ctr"/>
            <a:r>
              <a:rPr lang="en-US" sz="3200" dirty="0" smtClean="0"/>
              <a:t>Evidence for </a:t>
            </a:r>
            <a:r>
              <a:rPr lang="en-US" sz="3200" dirty="0" err="1" smtClean="0"/>
              <a:t>Prespawn</a:t>
            </a:r>
            <a:r>
              <a:rPr lang="en-US" sz="3200" dirty="0" smtClean="0"/>
              <a:t> Mortality</a:t>
            </a:r>
            <a:endParaRPr lang="en-US" sz="32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19600" y="3276600"/>
            <a:ext cx="4724400" cy="35433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200" y="990600"/>
            <a:ext cx="4368800" cy="3276600"/>
          </a:xfrm>
          <a:prstGeom prst="rect">
            <a:avLst/>
          </a:prstGeom>
        </p:spPr>
      </p:pic>
      <p:sp>
        <p:nvSpPr>
          <p:cNvPr id="4" name="TextBox 3"/>
          <p:cNvSpPr txBox="1"/>
          <p:nvPr/>
        </p:nvSpPr>
        <p:spPr>
          <a:xfrm>
            <a:off x="381000" y="4953000"/>
            <a:ext cx="3886200" cy="1200329"/>
          </a:xfrm>
          <a:prstGeom prst="rect">
            <a:avLst/>
          </a:prstGeom>
          <a:noFill/>
        </p:spPr>
        <p:txBody>
          <a:bodyPr wrap="square" rtlCol="0">
            <a:spAutoFit/>
          </a:bodyPr>
          <a:lstStyle/>
          <a:p>
            <a:r>
              <a:rPr lang="en-US" sz="2400" dirty="0" smtClean="0"/>
              <a:t>Evidence suggests that missing fish may die in the </a:t>
            </a:r>
            <a:r>
              <a:rPr lang="en-US" sz="2400" dirty="0" err="1" smtClean="0"/>
              <a:t>mainstem</a:t>
            </a:r>
            <a:endParaRPr lang="en-US" sz="2400" dirty="0"/>
          </a:p>
        </p:txBody>
      </p:sp>
    </p:spTree>
    <p:extLst>
      <p:ext uri="{BB962C8B-B14F-4D97-AF65-F5344CB8AC3E}">
        <p14:creationId xmlns:p14="http://schemas.microsoft.com/office/powerpoint/2010/main" xmlns="" val="322242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71800" y="1752600"/>
            <a:ext cx="533400" cy="1200329"/>
          </a:xfrm>
          <a:prstGeom prst="rect">
            <a:avLst/>
          </a:prstGeom>
          <a:noFill/>
        </p:spPr>
        <p:txBody>
          <a:bodyPr wrap="square" rtlCol="0">
            <a:spAutoFit/>
          </a:bodyPr>
          <a:lstStyle/>
          <a:p>
            <a:r>
              <a:rPr lang="en-US" sz="7200" b="1" dirty="0" smtClean="0"/>
              <a:t>?</a:t>
            </a:r>
            <a:endParaRPr lang="en-US" sz="7200" b="1" dirty="0"/>
          </a:p>
        </p:txBody>
      </p:sp>
      <p:cxnSp>
        <p:nvCxnSpPr>
          <p:cNvPr id="5" name="Straight Connector 4"/>
          <p:cNvCxnSpPr>
            <a:stCxn id="3" idx="1"/>
          </p:cNvCxnSpPr>
          <p:nvPr/>
        </p:nvCxnSpPr>
        <p:spPr>
          <a:xfrm flipH="1">
            <a:off x="1676400" y="2352765"/>
            <a:ext cx="1295400" cy="85635"/>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686550" y="1295400"/>
            <a:ext cx="2438400" cy="3539430"/>
          </a:xfrm>
          <a:prstGeom prst="rect">
            <a:avLst/>
          </a:prstGeom>
          <a:noFill/>
        </p:spPr>
        <p:txBody>
          <a:bodyPr wrap="square" rtlCol="0">
            <a:spAutoFit/>
          </a:bodyPr>
          <a:lstStyle/>
          <a:p>
            <a:r>
              <a:rPr lang="en-US" sz="2800" dirty="0" smtClean="0"/>
              <a:t>Evidence: </a:t>
            </a:r>
          </a:p>
          <a:p>
            <a:pPr marL="342900" indent="-342900">
              <a:buFont typeface="Arial" panose="020B0604020202020204" pitchFamily="34" charset="0"/>
              <a:buChar char="•"/>
            </a:pPr>
            <a:r>
              <a:rPr lang="en-US" sz="2800" dirty="0" smtClean="0"/>
              <a:t>Fast acting</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smtClean="0"/>
              <a:t>Horizontal transmission</a:t>
            </a:r>
          </a:p>
          <a:p>
            <a:pPr marL="342900" indent="-342900">
              <a:buFont typeface="Arial" panose="020B0604020202020204" pitchFamily="34" charset="0"/>
              <a:buChar char="•"/>
            </a:pPr>
            <a:endParaRPr lang="en-US" sz="2800" dirty="0" smtClean="0"/>
          </a:p>
          <a:p>
            <a:pPr marL="342900" indent="-342900">
              <a:buFont typeface="Arial" panose="020B0604020202020204" pitchFamily="34" charset="0"/>
              <a:buChar char="•"/>
            </a:pPr>
            <a:r>
              <a:rPr lang="en-US" sz="2800" dirty="0" smtClean="0"/>
              <a:t>Mediated by temperature</a:t>
            </a:r>
          </a:p>
        </p:txBody>
      </p:sp>
      <p:grpSp>
        <p:nvGrpSpPr>
          <p:cNvPr id="6" name="Group 5"/>
          <p:cNvGrpSpPr/>
          <p:nvPr/>
        </p:nvGrpSpPr>
        <p:grpSpPr>
          <a:xfrm>
            <a:off x="0" y="1019175"/>
            <a:ext cx="6629400" cy="5000625"/>
            <a:chOff x="53975" y="28575"/>
            <a:chExt cx="6146800" cy="461010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53975" y="28575"/>
              <a:ext cx="6146800" cy="4610100"/>
            </a:xfrm>
            <a:prstGeom prst="rect">
              <a:avLst/>
            </a:prstGeom>
            <a:noFill/>
            <a:ln w="9525">
              <a:noFill/>
              <a:miter lim="800000"/>
              <a:headEnd/>
              <a:tailEnd/>
            </a:ln>
            <a:effectLst/>
          </p:spPr>
        </p:pic>
        <p:sp>
          <p:nvSpPr>
            <p:cNvPr id="8" name="TextBox 7"/>
            <p:cNvSpPr txBox="1"/>
            <p:nvPr/>
          </p:nvSpPr>
          <p:spPr>
            <a:xfrm>
              <a:off x="2971800" y="533400"/>
              <a:ext cx="533400" cy="1200329"/>
            </a:xfrm>
            <a:prstGeom prst="rect">
              <a:avLst/>
            </a:prstGeom>
            <a:noFill/>
          </p:spPr>
          <p:txBody>
            <a:bodyPr wrap="square" rtlCol="0">
              <a:spAutoFit/>
            </a:bodyPr>
            <a:lstStyle/>
            <a:p>
              <a:r>
                <a:rPr lang="en-US" sz="7200" b="1" dirty="0" smtClean="0"/>
                <a:t>?</a:t>
              </a:r>
              <a:endParaRPr lang="en-US" sz="7200" b="1" dirty="0"/>
            </a:p>
          </p:txBody>
        </p:sp>
        <p:cxnSp>
          <p:nvCxnSpPr>
            <p:cNvPr id="9" name="Straight Connector 8"/>
            <p:cNvCxnSpPr>
              <a:stCxn id="8" idx="1"/>
            </p:cNvCxnSpPr>
            <p:nvPr/>
          </p:nvCxnSpPr>
          <p:spPr>
            <a:xfrm flipH="1">
              <a:off x="1676400" y="1133565"/>
              <a:ext cx="1295400" cy="85635"/>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609600" y="205664"/>
            <a:ext cx="7924799" cy="646331"/>
          </a:xfrm>
          <a:prstGeom prst="rect">
            <a:avLst/>
          </a:prstGeom>
          <a:noFill/>
        </p:spPr>
        <p:txBody>
          <a:bodyPr wrap="square" rtlCol="0">
            <a:spAutoFit/>
          </a:bodyPr>
          <a:lstStyle/>
          <a:p>
            <a:pPr algn="ctr"/>
            <a:r>
              <a:rPr lang="en-US" sz="3600" dirty="0" smtClean="0"/>
              <a:t>Assuming PSM, Potential Explanations?</a:t>
            </a:r>
            <a:endParaRPr lang="en-US" sz="3600" dirty="0"/>
          </a:p>
        </p:txBody>
      </p:sp>
    </p:spTree>
    <p:extLst>
      <p:ext uri="{BB962C8B-B14F-4D97-AF65-F5344CB8AC3E}">
        <p14:creationId xmlns:p14="http://schemas.microsoft.com/office/powerpoint/2010/main" xmlns="" val="21161151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89714" y="381000"/>
            <a:ext cx="4125686" cy="275045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7714" y="3581400"/>
            <a:ext cx="4125686" cy="27504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0371" y="388257"/>
            <a:ext cx="4114800" cy="27432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789714" y="3581399"/>
            <a:ext cx="4125686" cy="2750457"/>
          </a:xfrm>
          <a:prstGeom prst="rect">
            <a:avLst/>
          </a:prstGeom>
        </p:spPr>
      </p:pic>
    </p:spTree>
    <p:extLst>
      <p:ext uri="{BB962C8B-B14F-4D97-AF65-F5344CB8AC3E}">
        <p14:creationId xmlns:p14="http://schemas.microsoft.com/office/powerpoint/2010/main" xmlns="" val="38489387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7"/>
          <p:cNvSpPr>
            <a:spLocks noGrp="1"/>
          </p:cNvSpPr>
          <p:nvPr>
            <p:ph type="title"/>
          </p:nvPr>
        </p:nvSpPr>
        <p:spPr/>
        <p:txBody>
          <a:bodyPr>
            <a:noAutofit/>
          </a:bodyPr>
          <a:lstStyle/>
          <a:p>
            <a:r>
              <a:rPr lang="en-US" altLang="en-US" sz="3600" b="0" dirty="0" err="1" smtClean="0"/>
              <a:t>Furunculosis</a:t>
            </a:r>
            <a:r>
              <a:rPr lang="en-US" altLang="en-US" sz="3600" b="0" dirty="0" smtClean="0"/>
              <a:t> (</a:t>
            </a:r>
            <a:r>
              <a:rPr lang="en-US" altLang="en-US" sz="3600" b="0" i="1" dirty="0" err="1" smtClean="0"/>
              <a:t>Aeromonus</a:t>
            </a:r>
            <a:r>
              <a:rPr lang="en-US" altLang="en-US" sz="3600" b="0" i="1" dirty="0" smtClean="0"/>
              <a:t> </a:t>
            </a:r>
            <a:r>
              <a:rPr lang="en-US" altLang="en-US" sz="3600" b="0" i="1" dirty="0" err="1" smtClean="0"/>
              <a:t>salmonicida</a:t>
            </a:r>
            <a:r>
              <a:rPr lang="en-US" altLang="en-US" sz="3600" b="0" dirty="0" smtClean="0"/>
              <a:t>)? </a:t>
            </a:r>
          </a:p>
        </p:txBody>
      </p:sp>
      <p:sp>
        <p:nvSpPr>
          <p:cNvPr id="5" name="Content Placeholder 4"/>
          <p:cNvSpPr>
            <a:spLocks noGrp="1"/>
          </p:cNvSpPr>
          <p:nvPr>
            <p:ph sz="half" idx="1"/>
          </p:nvPr>
        </p:nvSpPr>
        <p:spPr>
          <a:xfrm>
            <a:off x="5181600" y="1722437"/>
            <a:ext cx="3962400" cy="4525963"/>
          </a:xfrm>
        </p:spPr>
        <p:txBody>
          <a:bodyPr>
            <a:normAutofit lnSpcReduction="10000"/>
          </a:bodyPr>
          <a:lstStyle/>
          <a:p>
            <a:pPr marL="0" indent="0">
              <a:buNone/>
            </a:pPr>
            <a:r>
              <a:rPr lang="en-US" altLang="en-US" sz="3200" dirty="0" smtClean="0"/>
              <a:t>Evidence: </a:t>
            </a:r>
          </a:p>
          <a:p>
            <a:pPr>
              <a:lnSpc>
                <a:spcPct val="150000"/>
              </a:lnSpc>
            </a:pPr>
            <a:r>
              <a:rPr lang="en-US" altLang="en-US" dirty="0" smtClean="0"/>
              <a:t>Replicates in host</a:t>
            </a:r>
          </a:p>
          <a:p>
            <a:pPr>
              <a:lnSpc>
                <a:spcPct val="150000"/>
              </a:lnSpc>
            </a:pPr>
            <a:r>
              <a:rPr lang="en-US" altLang="en-US" dirty="0" smtClean="0"/>
              <a:t>Horizontal transmission</a:t>
            </a:r>
          </a:p>
          <a:p>
            <a:pPr>
              <a:lnSpc>
                <a:spcPct val="150000"/>
              </a:lnSpc>
            </a:pPr>
            <a:r>
              <a:rPr lang="en-US" altLang="en-US" dirty="0" smtClean="0"/>
              <a:t>Mortality in &lt; 3 weeks </a:t>
            </a:r>
          </a:p>
          <a:p>
            <a:endParaRPr lang="en-US" altLang="en-US" dirty="0"/>
          </a:p>
          <a:p>
            <a:pPr marL="0" indent="0">
              <a:buNone/>
            </a:pPr>
            <a:r>
              <a:rPr lang="en-US" altLang="en-US" dirty="0" smtClean="0"/>
              <a:t>Other pathogens?</a:t>
            </a:r>
          </a:p>
          <a:p>
            <a:r>
              <a:rPr lang="en-US" altLang="en-US" dirty="0" smtClean="0"/>
              <a:t>Bacterial kidney disease</a:t>
            </a:r>
          </a:p>
        </p:txBody>
      </p:sp>
      <p:graphicFrame>
        <p:nvGraphicFramePr>
          <p:cNvPr id="14" name="Chart 13"/>
          <p:cNvGraphicFramePr/>
          <p:nvPr>
            <p:extLst>
              <p:ext uri="{D42A27DB-BD31-4B8C-83A1-F6EECF244321}">
                <p14:modId xmlns:p14="http://schemas.microsoft.com/office/powerpoint/2010/main" xmlns="" val="334165555"/>
              </p:ext>
            </p:extLst>
          </p:nvPr>
        </p:nvGraphicFramePr>
        <p:xfrm>
          <a:off x="609600" y="1619250"/>
          <a:ext cx="4572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38100" y="1662906"/>
            <a:ext cx="615553" cy="4953000"/>
          </a:xfrm>
          <a:prstGeom prst="rect">
            <a:avLst/>
          </a:prstGeom>
          <a:solidFill>
            <a:schemeClr val="bg2"/>
          </a:solidFill>
        </p:spPr>
        <p:txBody>
          <a:bodyPr vert="vert270">
            <a:spAutoFit/>
          </a:bodyPr>
          <a:lstStyle/>
          <a:p>
            <a:pPr algn="ctr">
              <a:defRPr/>
            </a:pPr>
            <a:r>
              <a:rPr lang="en-US" sz="2800" dirty="0">
                <a:cs typeface="Arial" charset="0"/>
              </a:rPr>
              <a:t>% Prevalence</a:t>
            </a:r>
          </a:p>
        </p:txBody>
      </p:sp>
    </p:spTree>
    <p:extLst>
      <p:ext uri="{BB962C8B-B14F-4D97-AF65-F5344CB8AC3E}">
        <p14:creationId xmlns:p14="http://schemas.microsoft.com/office/powerpoint/2010/main" xmlns="" val="302571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717159" y="132194"/>
            <a:ext cx="7772400" cy="914400"/>
          </a:xfrm>
          <a:prstGeom prst="rect">
            <a:avLst/>
          </a:prstGeom>
        </p:spPr>
        <p:txBody>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a:defRPr/>
            </a:pPr>
            <a:r>
              <a:rPr lang="en-US" dirty="0" smtClean="0"/>
              <a:t>Prior Research</a:t>
            </a:r>
            <a:endParaRPr lang="en-US" dirty="0"/>
          </a:p>
        </p:txBody>
      </p:sp>
      <p:grpSp>
        <p:nvGrpSpPr>
          <p:cNvPr id="38" name="Group 37"/>
          <p:cNvGrpSpPr/>
          <p:nvPr/>
        </p:nvGrpSpPr>
        <p:grpSpPr>
          <a:xfrm>
            <a:off x="4572000" y="3505200"/>
            <a:ext cx="4572000" cy="3276600"/>
            <a:chOff x="4644887" y="3564835"/>
            <a:chExt cx="4572000" cy="3276600"/>
          </a:xfrm>
        </p:grpSpPr>
        <p:pic>
          <p:nvPicPr>
            <p:cNvPr id="3" name="Picture 3"/>
            <p:cNvPicPr>
              <a:picLocks noChangeAspect="1" noChangeArrowheads="1"/>
            </p:cNvPicPr>
            <p:nvPr/>
          </p:nvPicPr>
          <p:blipFill>
            <a:blip r:embed="rId3" cstate="print"/>
            <a:srcRect/>
            <a:stretch>
              <a:fillRect/>
            </a:stretch>
          </p:blipFill>
          <p:spPr bwMode="auto">
            <a:xfrm>
              <a:off x="4644887" y="3869635"/>
              <a:ext cx="4572000" cy="2971800"/>
            </a:xfrm>
            <a:prstGeom prst="rect">
              <a:avLst/>
            </a:prstGeom>
            <a:noFill/>
            <a:ln w="9525">
              <a:noFill/>
              <a:miter lim="800000"/>
              <a:headEnd/>
              <a:tailEnd/>
            </a:ln>
            <a:effectLst/>
          </p:spPr>
        </p:pic>
        <p:sp>
          <p:nvSpPr>
            <p:cNvPr id="2" name="Rectangle 1"/>
            <p:cNvSpPr/>
            <p:nvPr/>
          </p:nvSpPr>
          <p:spPr>
            <a:xfrm>
              <a:off x="5334000" y="3564835"/>
              <a:ext cx="2861361" cy="400110"/>
            </a:xfrm>
            <a:prstGeom prst="rect">
              <a:avLst/>
            </a:prstGeom>
          </p:spPr>
          <p:txBody>
            <a:bodyPr wrap="none">
              <a:spAutoFit/>
            </a:bodyPr>
            <a:lstStyle/>
            <a:p>
              <a:r>
                <a:rPr lang="en-US" sz="2000" dirty="0" smtClean="0"/>
                <a:t>Optimal Decision Analysis</a:t>
              </a:r>
              <a:endParaRPr lang="en-US" sz="2000" dirty="0"/>
            </a:p>
          </p:txBody>
        </p:sp>
      </p:gr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152400" y="4232041"/>
            <a:ext cx="2488676" cy="2246987"/>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flipH="1">
            <a:off x="2677804" y="4356318"/>
            <a:ext cx="1970396" cy="1815882"/>
          </a:xfrm>
          <a:prstGeom prst="rect">
            <a:avLst/>
          </a:prstGeom>
          <a:noFill/>
        </p:spPr>
        <p:txBody>
          <a:bodyPr wrap="square" rtlCol="0">
            <a:spAutoFit/>
          </a:bodyPr>
          <a:lstStyle/>
          <a:p>
            <a:r>
              <a:rPr lang="en-US" sz="2800" i="1" dirty="0" smtClean="0"/>
              <a:t>Annual holding experiments  </a:t>
            </a:r>
            <a:br>
              <a:rPr lang="en-US" sz="2800" i="1" dirty="0" smtClean="0"/>
            </a:br>
            <a:r>
              <a:rPr lang="en-US" sz="2800" i="1" dirty="0" smtClean="0"/>
              <a:t>at ~ 13C</a:t>
            </a:r>
            <a:endParaRPr lang="en-US" sz="2800" i="1" dirty="0"/>
          </a:p>
        </p:txBody>
      </p:sp>
      <p:pic>
        <p:nvPicPr>
          <p:cNvPr id="8" name="Picture 7" descr="C:\Users\colvinm\Documents\projects\PSM\Pictures\Prespawn Mort Pictures 2011\IMGP1717.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b="6561"/>
          <a:stretch/>
        </p:blipFill>
        <p:spPr bwMode="auto">
          <a:xfrm flipH="1">
            <a:off x="152400" y="1544286"/>
            <a:ext cx="2488677" cy="1555423"/>
          </a:xfrm>
          <a:prstGeom prst="rect">
            <a:avLst/>
          </a:prstGeom>
          <a:noFill/>
          <a:ln w="28575">
            <a:solidFill>
              <a:schemeClr val="tx1"/>
            </a:solidFill>
          </a:ln>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flipH="1">
            <a:off x="2754004" y="1586805"/>
            <a:ext cx="1970396" cy="1384995"/>
          </a:xfrm>
          <a:prstGeom prst="rect">
            <a:avLst/>
          </a:prstGeom>
          <a:noFill/>
        </p:spPr>
        <p:txBody>
          <a:bodyPr wrap="square" rtlCol="0">
            <a:spAutoFit/>
          </a:bodyPr>
          <a:lstStyle/>
          <a:p>
            <a:r>
              <a:rPr lang="en-US" sz="2800" i="1" dirty="0" smtClean="0"/>
              <a:t>Energetic status</a:t>
            </a:r>
          </a:p>
          <a:p>
            <a:r>
              <a:rPr lang="en-US" sz="2800" i="1" dirty="0" smtClean="0"/>
              <a:t>Pathogens</a:t>
            </a:r>
            <a:endParaRPr lang="en-US" sz="2800" i="1" dirty="0"/>
          </a:p>
        </p:txBody>
      </p:sp>
      <p:grpSp>
        <p:nvGrpSpPr>
          <p:cNvPr id="25" name="Group 24"/>
          <p:cNvGrpSpPr/>
          <p:nvPr/>
        </p:nvGrpSpPr>
        <p:grpSpPr>
          <a:xfrm>
            <a:off x="4572000" y="304800"/>
            <a:ext cx="4361479" cy="3041929"/>
            <a:chOff x="386007" y="1066798"/>
            <a:chExt cx="8232138" cy="5584739"/>
          </a:xfrm>
        </p:grpSpPr>
        <p:sp>
          <p:nvSpPr>
            <p:cNvPr id="26" name="Rectangle 25"/>
            <p:cNvSpPr/>
            <p:nvPr/>
          </p:nvSpPr>
          <p:spPr>
            <a:xfrm>
              <a:off x="6858000" y="1447800"/>
              <a:ext cx="1143000" cy="4267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7" name="Rectangle 26"/>
            <p:cNvSpPr/>
            <p:nvPr/>
          </p:nvSpPr>
          <p:spPr>
            <a:xfrm>
              <a:off x="990600" y="1371600"/>
              <a:ext cx="7620000" cy="44196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8" name="TextBox 27"/>
            <p:cNvSpPr txBox="1"/>
            <p:nvPr/>
          </p:nvSpPr>
          <p:spPr>
            <a:xfrm>
              <a:off x="3848101" y="6029979"/>
              <a:ext cx="1904999" cy="621558"/>
            </a:xfrm>
            <a:prstGeom prst="rect">
              <a:avLst/>
            </a:prstGeom>
            <a:noFill/>
          </p:spPr>
          <p:txBody>
            <a:bodyPr wrap="square" rtlCol="0">
              <a:spAutoFit/>
            </a:bodyPr>
            <a:lstStyle/>
            <a:p>
              <a:pPr algn="ctr"/>
              <a:r>
                <a:rPr lang="en-US" sz="1600" b="1" dirty="0" smtClean="0"/>
                <a:t>Time</a:t>
              </a:r>
              <a:endParaRPr lang="en-US" sz="1600" b="1" dirty="0"/>
            </a:p>
          </p:txBody>
        </p:sp>
        <p:sp>
          <p:nvSpPr>
            <p:cNvPr id="29" name="Freeform 28"/>
            <p:cNvSpPr/>
            <p:nvPr/>
          </p:nvSpPr>
          <p:spPr>
            <a:xfrm>
              <a:off x="1066800" y="1872344"/>
              <a:ext cx="5382382" cy="3774924"/>
            </a:xfrm>
            <a:custGeom>
              <a:avLst/>
              <a:gdLst>
                <a:gd name="connsiteX0" fmla="*/ 0 w 5926667"/>
                <a:gd name="connsiteY0" fmla="*/ 4199467 h 4199467"/>
                <a:gd name="connsiteX1" fmla="*/ 584200 w 5926667"/>
                <a:gd name="connsiteY1" fmla="*/ 3386667 h 4199467"/>
                <a:gd name="connsiteX2" fmla="*/ 1507067 w 5926667"/>
                <a:gd name="connsiteY2" fmla="*/ 3064933 h 4199467"/>
                <a:gd name="connsiteX3" fmla="*/ 2370667 w 5926667"/>
                <a:gd name="connsiteY3" fmla="*/ 2870200 h 4199467"/>
                <a:gd name="connsiteX4" fmla="*/ 2794000 w 5926667"/>
                <a:gd name="connsiteY4" fmla="*/ 2658533 h 4199467"/>
                <a:gd name="connsiteX5" fmla="*/ 3589867 w 5926667"/>
                <a:gd name="connsiteY5" fmla="*/ 2328333 h 4199467"/>
                <a:gd name="connsiteX6" fmla="*/ 3987800 w 5926667"/>
                <a:gd name="connsiteY6" fmla="*/ 2082800 h 4199467"/>
                <a:gd name="connsiteX7" fmla="*/ 4461933 w 5926667"/>
                <a:gd name="connsiteY7" fmla="*/ 1947333 h 4199467"/>
                <a:gd name="connsiteX8" fmla="*/ 4868333 w 5926667"/>
                <a:gd name="connsiteY8" fmla="*/ 1803400 h 4199467"/>
                <a:gd name="connsiteX9" fmla="*/ 5207000 w 5926667"/>
                <a:gd name="connsiteY9" fmla="*/ 1625600 h 4199467"/>
                <a:gd name="connsiteX10" fmla="*/ 5461000 w 5926667"/>
                <a:gd name="connsiteY10" fmla="*/ 1295400 h 4199467"/>
                <a:gd name="connsiteX11" fmla="*/ 5672667 w 5926667"/>
                <a:gd name="connsiteY11" fmla="*/ 770467 h 4199467"/>
                <a:gd name="connsiteX12" fmla="*/ 5833533 w 5926667"/>
                <a:gd name="connsiteY12" fmla="*/ 406400 h 4199467"/>
                <a:gd name="connsiteX13" fmla="*/ 5926667 w 5926667"/>
                <a:gd name="connsiteY13" fmla="*/ 0 h 4199467"/>
                <a:gd name="connsiteX0" fmla="*/ 0 w 5926667"/>
                <a:gd name="connsiteY0" fmla="*/ 4199467 h 4199467"/>
                <a:gd name="connsiteX1" fmla="*/ 584200 w 5926667"/>
                <a:gd name="connsiteY1" fmla="*/ 3386667 h 4199467"/>
                <a:gd name="connsiteX2" fmla="*/ 1507067 w 5926667"/>
                <a:gd name="connsiteY2" fmla="*/ 3064933 h 4199467"/>
                <a:gd name="connsiteX3" fmla="*/ 2370667 w 5926667"/>
                <a:gd name="connsiteY3" fmla="*/ 2870200 h 4199467"/>
                <a:gd name="connsiteX4" fmla="*/ 2794000 w 5926667"/>
                <a:gd name="connsiteY4" fmla="*/ 2658533 h 4199467"/>
                <a:gd name="connsiteX5" fmla="*/ 3589867 w 5926667"/>
                <a:gd name="connsiteY5" fmla="*/ 2328333 h 4199467"/>
                <a:gd name="connsiteX6" fmla="*/ 3987800 w 5926667"/>
                <a:gd name="connsiteY6" fmla="*/ 2082800 h 4199467"/>
                <a:gd name="connsiteX7" fmla="*/ 4461933 w 5926667"/>
                <a:gd name="connsiteY7" fmla="*/ 1947333 h 4199467"/>
                <a:gd name="connsiteX8" fmla="*/ 4868333 w 5926667"/>
                <a:gd name="connsiteY8" fmla="*/ 1803400 h 4199467"/>
                <a:gd name="connsiteX9" fmla="*/ 5207000 w 5926667"/>
                <a:gd name="connsiteY9" fmla="*/ 1625600 h 4199467"/>
                <a:gd name="connsiteX10" fmla="*/ 5461000 w 5926667"/>
                <a:gd name="connsiteY10" fmla="*/ 1295400 h 4199467"/>
                <a:gd name="connsiteX11" fmla="*/ 5552925 w 5926667"/>
                <a:gd name="connsiteY11" fmla="*/ 860833 h 4199467"/>
                <a:gd name="connsiteX12" fmla="*/ 5833533 w 5926667"/>
                <a:gd name="connsiteY12" fmla="*/ 406400 h 4199467"/>
                <a:gd name="connsiteX13" fmla="*/ 5926667 w 5926667"/>
                <a:gd name="connsiteY13" fmla="*/ 0 h 4199467"/>
                <a:gd name="connsiteX0" fmla="*/ 0 w 5926667"/>
                <a:gd name="connsiteY0" fmla="*/ 4199467 h 4199467"/>
                <a:gd name="connsiteX1" fmla="*/ 584200 w 5926667"/>
                <a:gd name="connsiteY1" fmla="*/ 3386667 h 4199467"/>
                <a:gd name="connsiteX2" fmla="*/ 1507067 w 5926667"/>
                <a:gd name="connsiteY2" fmla="*/ 3064933 h 4199467"/>
                <a:gd name="connsiteX3" fmla="*/ 2370667 w 5926667"/>
                <a:gd name="connsiteY3" fmla="*/ 2870200 h 4199467"/>
                <a:gd name="connsiteX4" fmla="*/ 2794000 w 5926667"/>
                <a:gd name="connsiteY4" fmla="*/ 2658533 h 4199467"/>
                <a:gd name="connsiteX5" fmla="*/ 3589867 w 5926667"/>
                <a:gd name="connsiteY5" fmla="*/ 2328333 h 4199467"/>
                <a:gd name="connsiteX6" fmla="*/ 3987800 w 5926667"/>
                <a:gd name="connsiteY6" fmla="*/ 2082800 h 4199467"/>
                <a:gd name="connsiteX7" fmla="*/ 4461933 w 5926667"/>
                <a:gd name="connsiteY7" fmla="*/ 1947333 h 4199467"/>
                <a:gd name="connsiteX8" fmla="*/ 4868333 w 5926667"/>
                <a:gd name="connsiteY8" fmla="*/ 1803400 h 4199467"/>
                <a:gd name="connsiteX9" fmla="*/ 5207000 w 5926667"/>
                <a:gd name="connsiteY9" fmla="*/ 1625600 h 4199467"/>
                <a:gd name="connsiteX10" fmla="*/ 5461000 w 5926667"/>
                <a:gd name="connsiteY10" fmla="*/ 1295400 h 4199467"/>
                <a:gd name="connsiteX11" fmla="*/ 5552925 w 5926667"/>
                <a:gd name="connsiteY11" fmla="*/ 860833 h 4199467"/>
                <a:gd name="connsiteX12" fmla="*/ 5496076 w 5926667"/>
                <a:gd name="connsiteY12" fmla="*/ 417696 h 4199467"/>
                <a:gd name="connsiteX13" fmla="*/ 5926667 w 5926667"/>
                <a:gd name="connsiteY13" fmla="*/ 0 h 4199467"/>
                <a:gd name="connsiteX0" fmla="*/ 0 w 5553443"/>
                <a:gd name="connsiteY0" fmla="*/ 4142989 h 4142989"/>
                <a:gd name="connsiteX1" fmla="*/ 584200 w 5553443"/>
                <a:gd name="connsiteY1" fmla="*/ 3330189 h 4142989"/>
                <a:gd name="connsiteX2" fmla="*/ 1507067 w 5553443"/>
                <a:gd name="connsiteY2" fmla="*/ 3008455 h 4142989"/>
                <a:gd name="connsiteX3" fmla="*/ 2370667 w 5553443"/>
                <a:gd name="connsiteY3" fmla="*/ 2813722 h 4142989"/>
                <a:gd name="connsiteX4" fmla="*/ 2794000 w 5553443"/>
                <a:gd name="connsiteY4" fmla="*/ 2602055 h 4142989"/>
                <a:gd name="connsiteX5" fmla="*/ 3589867 w 5553443"/>
                <a:gd name="connsiteY5" fmla="*/ 2271855 h 4142989"/>
                <a:gd name="connsiteX6" fmla="*/ 3987800 w 5553443"/>
                <a:gd name="connsiteY6" fmla="*/ 2026322 h 4142989"/>
                <a:gd name="connsiteX7" fmla="*/ 4461933 w 5553443"/>
                <a:gd name="connsiteY7" fmla="*/ 1890855 h 4142989"/>
                <a:gd name="connsiteX8" fmla="*/ 4868333 w 5553443"/>
                <a:gd name="connsiteY8" fmla="*/ 1746922 h 4142989"/>
                <a:gd name="connsiteX9" fmla="*/ 5207000 w 5553443"/>
                <a:gd name="connsiteY9" fmla="*/ 1569122 h 4142989"/>
                <a:gd name="connsiteX10" fmla="*/ 5461000 w 5553443"/>
                <a:gd name="connsiteY10" fmla="*/ 1238922 h 4142989"/>
                <a:gd name="connsiteX11" fmla="*/ 5552925 w 5553443"/>
                <a:gd name="connsiteY11" fmla="*/ 804355 h 4142989"/>
                <a:gd name="connsiteX12" fmla="*/ 5496076 w 5553443"/>
                <a:gd name="connsiteY12" fmla="*/ 361218 h 4142989"/>
                <a:gd name="connsiteX13" fmla="*/ 5447696 w 5553443"/>
                <a:gd name="connsiteY13" fmla="*/ 0 h 4142989"/>
                <a:gd name="connsiteX0" fmla="*/ 0 w 5498685"/>
                <a:gd name="connsiteY0" fmla="*/ 4142989 h 4142989"/>
                <a:gd name="connsiteX1" fmla="*/ 584200 w 5498685"/>
                <a:gd name="connsiteY1" fmla="*/ 3330189 h 4142989"/>
                <a:gd name="connsiteX2" fmla="*/ 1507067 w 5498685"/>
                <a:gd name="connsiteY2" fmla="*/ 3008455 h 4142989"/>
                <a:gd name="connsiteX3" fmla="*/ 2370667 w 5498685"/>
                <a:gd name="connsiteY3" fmla="*/ 2813722 h 4142989"/>
                <a:gd name="connsiteX4" fmla="*/ 2794000 w 5498685"/>
                <a:gd name="connsiteY4" fmla="*/ 2602055 h 4142989"/>
                <a:gd name="connsiteX5" fmla="*/ 3589867 w 5498685"/>
                <a:gd name="connsiteY5" fmla="*/ 2271855 h 4142989"/>
                <a:gd name="connsiteX6" fmla="*/ 3987800 w 5498685"/>
                <a:gd name="connsiteY6" fmla="*/ 2026322 h 4142989"/>
                <a:gd name="connsiteX7" fmla="*/ 4461933 w 5498685"/>
                <a:gd name="connsiteY7" fmla="*/ 1890855 h 4142989"/>
                <a:gd name="connsiteX8" fmla="*/ 4868333 w 5498685"/>
                <a:gd name="connsiteY8" fmla="*/ 1746922 h 4142989"/>
                <a:gd name="connsiteX9" fmla="*/ 5207000 w 5498685"/>
                <a:gd name="connsiteY9" fmla="*/ 1569122 h 4142989"/>
                <a:gd name="connsiteX10" fmla="*/ 5461000 w 5498685"/>
                <a:gd name="connsiteY10" fmla="*/ 1238922 h 4142989"/>
                <a:gd name="connsiteX11" fmla="*/ 5496076 w 5498685"/>
                <a:gd name="connsiteY11" fmla="*/ 361218 h 4142989"/>
                <a:gd name="connsiteX12" fmla="*/ 5447696 w 5498685"/>
                <a:gd name="connsiteY12" fmla="*/ 0 h 4142989"/>
                <a:gd name="connsiteX0" fmla="*/ 0 w 5496076"/>
                <a:gd name="connsiteY0" fmla="*/ 4142989 h 4142989"/>
                <a:gd name="connsiteX1" fmla="*/ 584200 w 5496076"/>
                <a:gd name="connsiteY1" fmla="*/ 3330189 h 4142989"/>
                <a:gd name="connsiteX2" fmla="*/ 1507067 w 5496076"/>
                <a:gd name="connsiteY2" fmla="*/ 3008455 h 4142989"/>
                <a:gd name="connsiteX3" fmla="*/ 2370667 w 5496076"/>
                <a:gd name="connsiteY3" fmla="*/ 2813722 h 4142989"/>
                <a:gd name="connsiteX4" fmla="*/ 2794000 w 5496076"/>
                <a:gd name="connsiteY4" fmla="*/ 2602055 h 4142989"/>
                <a:gd name="connsiteX5" fmla="*/ 3589867 w 5496076"/>
                <a:gd name="connsiteY5" fmla="*/ 2271855 h 4142989"/>
                <a:gd name="connsiteX6" fmla="*/ 3987800 w 5496076"/>
                <a:gd name="connsiteY6" fmla="*/ 2026322 h 4142989"/>
                <a:gd name="connsiteX7" fmla="*/ 4461933 w 5496076"/>
                <a:gd name="connsiteY7" fmla="*/ 1890855 h 4142989"/>
                <a:gd name="connsiteX8" fmla="*/ 4868333 w 5496076"/>
                <a:gd name="connsiteY8" fmla="*/ 1746922 h 4142989"/>
                <a:gd name="connsiteX9" fmla="*/ 5207000 w 5496076"/>
                <a:gd name="connsiteY9" fmla="*/ 1569122 h 4142989"/>
                <a:gd name="connsiteX10" fmla="*/ 5496076 w 5496076"/>
                <a:gd name="connsiteY10" fmla="*/ 361218 h 4142989"/>
                <a:gd name="connsiteX11" fmla="*/ 5447696 w 5496076"/>
                <a:gd name="connsiteY11" fmla="*/ 0 h 4142989"/>
                <a:gd name="connsiteX0" fmla="*/ 0 w 5447696"/>
                <a:gd name="connsiteY0" fmla="*/ 4142989 h 4142989"/>
                <a:gd name="connsiteX1" fmla="*/ 584200 w 5447696"/>
                <a:gd name="connsiteY1" fmla="*/ 3330189 h 4142989"/>
                <a:gd name="connsiteX2" fmla="*/ 1507067 w 5447696"/>
                <a:gd name="connsiteY2" fmla="*/ 3008455 h 4142989"/>
                <a:gd name="connsiteX3" fmla="*/ 2370667 w 5447696"/>
                <a:gd name="connsiteY3" fmla="*/ 2813722 h 4142989"/>
                <a:gd name="connsiteX4" fmla="*/ 2794000 w 5447696"/>
                <a:gd name="connsiteY4" fmla="*/ 2602055 h 4142989"/>
                <a:gd name="connsiteX5" fmla="*/ 3589867 w 5447696"/>
                <a:gd name="connsiteY5" fmla="*/ 2271855 h 4142989"/>
                <a:gd name="connsiteX6" fmla="*/ 3987800 w 5447696"/>
                <a:gd name="connsiteY6" fmla="*/ 2026322 h 4142989"/>
                <a:gd name="connsiteX7" fmla="*/ 4461933 w 5447696"/>
                <a:gd name="connsiteY7" fmla="*/ 1890855 h 4142989"/>
                <a:gd name="connsiteX8" fmla="*/ 4868333 w 5447696"/>
                <a:gd name="connsiteY8" fmla="*/ 1746922 h 4142989"/>
                <a:gd name="connsiteX9" fmla="*/ 5207000 w 5447696"/>
                <a:gd name="connsiteY9" fmla="*/ 1569122 h 4142989"/>
                <a:gd name="connsiteX10" fmla="*/ 5447696 w 5447696"/>
                <a:gd name="connsiteY10" fmla="*/ 0 h 4142989"/>
                <a:gd name="connsiteX0" fmla="*/ 0 w 5447696"/>
                <a:gd name="connsiteY0" fmla="*/ 4142989 h 4142989"/>
                <a:gd name="connsiteX1" fmla="*/ 584200 w 5447696"/>
                <a:gd name="connsiteY1" fmla="*/ 3330189 h 4142989"/>
                <a:gd name="connsiteX2" fmla="*/ 1507067 w 5447696"/>
                <a:gd name="connsiteY2" fmla="*/ 3008455 h 4142989"/>
                <a:gd name="connsiteX3" fmla="*/ 2370667 w 5447696"/>
                <a:gd name="connsiteY3" fmla="*/ 2813722 h 4142989"/>
                <a:gd name="connsiteX4" fmla="*/ 2794000 w 5447696"/>
                <a:gd name="connsiteY4" fmla="*/ 2602055 h 4142989"/>
                <a:gd name="connsiteX5" fmla="*/ 3589867 w 5447696"/>
                <a:gd name="connsiteY5" fmla="*/ 2271855 h 4142989"/>
                <a:gd name="connsiteX6" fmla="*/ 3987800 w 5447696"/>
                <a:gd name="connsiteY6" fmla="*/ 2026322 h 4142989"/>
                <a:gd name="connsiteX7" fmla="*/ 4461933 w 5447696"/>
                <a:gd name="connsiteY7" fmla="*/ 1890855 h 4142989"/>
                <a:gd name="connsiteX8" fmla="*/ 4868333 w 5447696"/>
                <a:gd name="connsiteY8" fmla="*/ 1746922 h 4142989"/>
                <a:gd name="connsiteX9" fmla="*/ 5447696 w 5447696"/>
                <a:gd name="connsiteY9" fmla="*/ 0 h 4142989"/>
                <a:gd name="connsiteX0" fmla="*/ 0 w 5447696"/>
                <a:gd name="connsiteY0" fmla="*/ 4142989 h 4142989"/>
                <a:gd name="connsiteX1" fmla="*/ 584200 w 5447696"/>
                <a:gd name="connsiteY1" fmla="*/ 3330189 h 4142989"/>
                <a:gd name="connsiteX2" fmla="*/ 1507067 w 5447696"/>
                <a:gd name="connsiteY2" fmla="*/ 3008455 h 4142989"/>
                <a:gd name="connsiteX3" fmla="*/ 2370667 w 5447696"/>
                <a:gd name="connsiteY3" fmla="*/ 2813722 h 4142989"/>
                <a:gd name="connsiteX4" fmla="*/ 2794000 w 5447696"/>
                <a:gd name="connsiteY4" fmla="*/ 2602055 h 4142989"/>
                <a:gd name="connsiteX5" fmla="*/ 3589867 w 5447696"/>
                <a:gd name="connsiteY5" fmla="*/ 2271855 h 4142989"/>
                <a:gd name="connsiteX6" fmla="*/ 3987800 w 5447696"/>
                <a:gd name="connsiteY6" fmla="*/ 2026322 h 4142989"/>
                <a:gd name="connsiteX7" fmla="*/ 4461933 w 5447696"/>
                <a:gd name="connsiteY7" fmla="*/ 1890855 h 4142989"/>
                <a:gd name="connsiteX8" fmla="*/ 4868333 w 5447696"/>
                <a:gd name="connsiteY8" fmla="*/ 1746922 h 4142989"/>
                <a:gd name="connsiteX9" fmla="*/ 5447696 w 5447696"/>
                <a:gd name="connsiteY9" fmla="*/ 0 h 4142989"/>
                <a:gd name="connsiteX0" fmla="*/ 0 w 5382382"/>
                <a:gd name="connsiteY0" fmla="*/ 3917076 h 3917076"/>
                <a:gd name="connsiteX1" fmla="*/ 584200 w 5382382"/>
                <a:gd name="connsiteY1" fmla="*/ 3104276 h 3917076"/>
                <a:gd name="connsiteX2" fmla="*/ 1507067 w 5382382"/>
                <a:gd name="connsiteY2" fmla="*/ 2782542 h 3917076"/>
                <a:gd name="connsiteX3" fmla="*/ 2370667 w 5382382"/>
                <a:gd name="connsiteY3" fmla="*/ 2587809 h 3917076"/>
                <a:gd name="connsiteX4" fmla="*/ 2794000 w 5382382"/>
                <a:gd name="connsiteY4" fmla="*/ 2376142 h 3917076"/>
                <a:gd name="connsiteX5" fmla="*/ 3589867 w 5382382"/>
                <a:gd name="connsiteY5" fmla="*/ 2045942 h 3917076"/>
                <a:gd name="connsiteX6" fmla="*/ 3987800 w 5382382"/>
                <a:gd name="connsiteY6" fmla="*/ 1800409 h 3917076"/>
                <a:gd name="connsiteX7" fmla="*/ 4461933 w 5382382"/>
                <a:gd name="connsiteY7" fmla="*/ 1664942 h 3917076"/>
                <a:gd name="connsiteX8" fmla="*/ 4868333 w 5382382"/>
                <a:gd name="connsiteY8" fmla="*/ 1521009 h 3917076"/>
                <a:gd name="connsiteX9" fmla="*/ 5382382 w 5382382"/>
                <a:gd name="connsiteY9" fmla="*/ 0 h 3917076"/>
                <a:gd name="connsiteX0" fmla="*/ 0 w 5382382"/>
                <a:gd name="connsiteY0" fmla="*/ 3917076 h 3917076"/>
                <a:gd name="connsiteX1" fmla="*/ 584200 w 5382382"/>
                <a:gd name="connsiteY1" fmla="*/ 3104276 h 3917076"/>
                <a:gd name="connsiteX2" fmla="*/ 1507067 w 5382382"/>
                <a:gd name="connsiteY2" fmla="*/ 2782542 h 3917076"/>
                <a:gd name="connsiteX3" fmla="*/ 2370667 w 5382382"/>
                <a:gd name="connsiteY3" fmla="*/ 2587809 h 3917076"/>
                <a:gd name="connsiteX4" fmla="*/ 2794000 w 5382382"/>
                <a:gd name="connsiteY4" fmla="*/ 2376142 h 3917076"/>
                <a:gd name="connsiteX5" fmla="*/ 3589867 w 5382382"/>
                <a:gd name="connsiteY5" fmla="*/ 2045942 h 3917076"/>
                <a:gd name="connsiteX6" fmla="*/ 3987800 w 5382382"/>
                <a:gd name="connsiteY6" fmla="*/ 1800409 h 3917076"/>
                <a:gd name="connsiteX7" fmla="*/ 4461933 w 5382382"/>
                <a:gd name="connsiteY7" fmla="*/ 1664942 h 3917076"/>
                <a:gd name="connsiteX8" fmla="*/ 4868333 w 5382382"/>
                <a:gd name="connsiteY8" fmla="*/ 1521009 h 3917076"/>
                <a:gd name="connsiteX9" fmla="*/ 5382382 w 5382382"/>
                <a:gd name="connsiteY9" fmla="*/ 0 h 3917076"/>
                <a:gd name="connsiteX0" fmla="*/ 0 w 5382382"/>
                <a:gd name="connsiteY0" fmla="*/ 3917076 h 3917076"/>
                <a:gd name="connsiteX1" fmla="*/ 584200 w 5382382"/>
                <a:gd name="connsiteY1" fmla="*/ 3104276 h 3917076"/>
                <a:gd name="connsiteX2" fmla="*/ 1507067 w 5382382"/>
                <a:gd name="connsiteY2" fmla="*/ 2782542 h 3917076"/>
                <a:gd name="connsiteX3" fmla="*/ 2370667 w 5382382"/>
                <a:gd name="connsiteY3" fmla="*/ 2587809 h 3917076"/>
                <a:gd name="connsiteX4" fmla="*/ 2794000 w 5382382"/>
                <a:gd name="connsiteY4" fmla="*/ 2376142 h 3917076"/>
                <a:gd name="connsiteX5" fmla="*/ 3589867 w 5382382"/>
                <a:gd name="connsiteY5" fmla="*/ 2045942 h 3917076"/>
                <a:gd name="connsiteX6" fmla="*/ 3987800 w 5382382"/>
                <a:gd name="connsiteY6" fmla="*/ 1800409 h 3917076"/>
                <a:gd name="connsiteX7" fmla="*/ 4494591 w 5382382"/>
                <a:gd name="connsiteY7" fmla="*/ 1721421 h 3917076"/>
                <a:gd name="connsiteX8" fmla="*/ 4868333 w 5382382"/>
                <a:gd name="connsiteY8" fmla="*/ 1521009 h 3917076"/>
                <a:gd name="connsiteX9" fmla="*/ 5382382 w 5382382"/>
                <a:gd name="connsiteY9" fmla="*/ 0 h 3917076"/>
                <a:gd name="connsiteX0" fmla="*/ 0 w 5382382"/>
                <a:gd name="connsiteY0" fmla="*/ 3917076 h 3917076"/>
                <a:gd name="connsiteX1" fmla="*/ 584200 w 5382382"/>
                <a:gd name="connsiteY1" fmla="*/ 3104276 h 3917076"/>
                <a:gd name="connsiteX2" fmla="*/ 1507067 w 5382382"/>
                <a:gd name="connsiteY2" fmla="*/ 2782542 h 3917076"/>
                <a:gd name="connsiteX3" fmla="*/ 2370667 w 5382382"/>
                <a:gd name="connsiteY3" fmla="*/ 2587809 h 3917076"/>
                <a:gd name="connsiteX4" fmla="*/ 2794000 w 5382382"/>
                <a:gd name="connsiteY4" fmla="*/ 2376142 h 3917076"/>
                <a:gd name="connsiteX5" fmla="*/ 3589867 w 5382382"/>
                <a:gd name="connsiteY5" fmla="*/ 2045942 h 3917076"/>
                <a:gd name="connsiteX6" fmla="*/ 3987800 w 5382382"/>
                <a:gd name="connsiteY6" fmla="*/ 1800409 h 3917076"/>
                <a:gd name="connsiteX7" fmla="*/ 4494591 w 5382382"/>
                <a:gd name="connsiteY7" fmla="*/ 1721421 h 3917076"/>
                <a:gd name="connsiteX8" fmla="*/ 5042504 w 5382382"/>
                <a:gd name="connsiteY8" fmla="*/ 1069184 h 3917076"/>
                <a:gd name="connsiteX9" fmla="*/ 5382382 w 5382382"/>
                <a:gd name="connsiteY9" fmla="*/ 0 h 3917076"/>
                <a:gd name="connsiteX0" fmla="*/ 0 w 5382382"/>
                <a:gd name="connsiteY0" fmla="*/ 3917076 h 3917076"/>
                <a:gd name="connsiteX1" fmla="*/ 584200 w 5382382"/>
                <a:gd name="connsiteY1" fmla="*/ 3104276 h 3917076"/>
                <a:gd name="connsiteX2" fmla="*/ 1507067 w 5382382"/>
                <a:gd name="connsiteY2" fmla="*/ 2782542 h 3917076"/>
                <a:gd name="connsiteX3" fmla="*/ 2370667 w 5382382"/>
                <a:gd name="connsiteY3" fmla="*/ 2587809 h 3917076"/>
                <a:gd name="connsiteX4" fmla="*/ 2794000 w 5382382"/>
                <a:gd name="connsiteY4" fmla="*/ 2376142 h 3917076"/>
                <a:gd name="connsiteX5" fmla="*/ 3589867 w 5382382"/>
                <a:gd name="connsiteY5" fmla="*/ 2045942 h 3917076"/>
                <a:gd name="connsiteX6" fmla="*/ 4009572 w 5382382"/>
                <a:gd name="connsiteY6" fmla="*/ 1868184 h 3917076"/>
                <a:gd name="connsiteX7" fmla="*/ 4494591 w 5382382"/>
                <a:gd name="connsiteY7" fmla="*/ 1721421 h 3917076"/>
                <a:gd name="connsiteX8" fmla="*/ 5042504 w 5382382"/>
                <a:gd name="connsiteY8" fmla="*/ 1069184 h 3917076"/>
                <a:gd name="connsiteX9" fmla="*/ 5382382 w 5382382"/>
                <a:gd name="connsiteY9" fmla="*/ 0 h 3917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2382" h="3917076">
                  <a:moveTo>
                    <a:pt x="0" y="3917076"/>
                  </a:moveTo>
                  <a:cubicBezTo>
                    <a:pt x="166511" y="3605220"/>
                    <a:pt x="333022" y="3293365"/>
                    <a:pt x="584200" y="3104276"/>
                  </a:cubicBezTo>
                  <a:cubicBezTo>
                    <a:pt x="835378" y="2915187"/>
                    <a:pt x="1209323" y="2868620"/>
                    <a:pt x="1507067" y="2782542"/>
                  </a:cubicBezTo>
                  <a:cubicBezTo>
                    <a:pt x="1804811" y="2696464"/>
                    <a:pt x="2156178" y="2655542"/>
                    <a:pt x="2370667" y="2587809"/>
                  </a:cubicBezTo>
                  <a:cubicBezTo>
                    <a:pt x="2585156" y="2520076"/>
                    <a:pt x="2590800" y="2466453"/>
                    <a:pt x="2794000" y="2376142"/>
                  </a:cubicBezTo>
                  <a:cubicBezTo>
                    <a:pt x="2997200" y="2285831"/>
                    <a:pt x="3387272" y="2130602"/>
                    <a:pt x="3589867" y="2045942"/>
                  </a:cubicBezTo>
                  <a:cubicBezTo>
                    <a:pt x="3792462" y="1961282"/>
                    <a:pt x="3858785" y="1922271"/>
                    <a:pt x="4009572" y="1868184"/>
                  </a:cubicBezTo>
                  <a:cubicBezTo>
                    <a:pt x="4160359" y="1814097"/>
                    <a:pt x="4322436" y="1854588"/>
                    <a:pt x="4494591" y="1721421"/>
                  </a:cubicBezTo>
                  <a:cubicBezTo>
                    <a:pt x="4666746" y="1588254"/>
                    <a:pt x="4894539" y="1356087"/>
                    <a:pt x="5042504" y="1069184"/>
                  </a:cubicBezTo>
                  <a:cubicBezTo>
                    <a:pt x="5190469" y="782281"/>
                    <a:pt x="5261682" y="363942"/>
                    <a:pt x="5382382" y="0"/>
                  </a:cubicBezTo>
                </a:path>
              </a:pathLst>
            </a:custGeom>
            <a:noFill/>
            <a:ln w="38100">
              <a:solidFill>
                <a:schemeClr val="tx1"/>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0" name="TextBox 29"/>
            <p:cNvSpPr txBox="1"/>
            <p:nvPr/>
          </p:nvSpPr>
          <p:spPr>
            <a:xfrm rot="16200000">
              <a:off x="-1681489" y="3134294"/>
              <a:ext cx="4800602" cy="665610"/>
            </a:xfrm>
            <a:prstGeom prst="rect">
              <a:avLst/>
            </a:prstGeom>
            <a:noFill/>
          </p:spPr>
          <p:txBody>
            <a:bodyPr wrap="square" rtlCol="0">
              <a:spAutoFit/>
            </a:bodyPr>
            <a:lstStyle/>
            <a:p>
              <a:pPr algn="ctr"/>
              <a:r>
                <a:rPr lang="en-US" sz="1600" b="1" dirty="0" smtClean="0"/>
                <a:t>Accumulated degree days</a:t>
              </a:r>
              <a:endParaRPr lang="en-US" sz="1600" b="1" dirty="0"/>
            </a:p>
          </p:txBody>
        </p:sp>
        <p:sp>
          <p:nvSpPr>
            <p:cNvPr id="31" name="TextBox 30"/>
            <p:cNvSpPr txBox="1"/>
            <p:nvPr/>
          </p:nvSpPr>
          <p:spPr>
            <a:xfrm>
              <a:off x="6705600" y="3741003"/>
              <a:ext cx="1464732" cy="1356128"/>
            </a:xfrm>
            <a:prstGeom prst="rect">
              <a:avLst/>
            </a:prstGeom>
            <a:noFill/>
          </p:spPr>
          <p:txBody>
            <a:bodyPr wrap="square" rtlCol="0">
              <a:spAutoFit/>
            </a:bodyPr>
            <a:lstStyle/>
            <a:p>
              <a:pPr algn="ctr"/>
              <a:r>
                <a:rPr lang="en-US" sz="1400" b="1" dirty="0" smtClean="0"/>
                <a:t>Spawning Period</a:t>
              </a:r>
              <a:endParaRPr lang="en-US" sz="1400" b="1" dirty="0"/>
            </a:p>
          </p:txBody>
        </p:sp>
        <p:cxnSp>
          <p:nvCxnSpPr>
            <p:cNvPr id="32" name="Straight Connector 31"/>
            <p:cNvCxnSpPr/>
            <p:nvPr/>
          </p:nvCxnSpPr>
          <p:spPr>
            <a:xfrm flipV="1">
              <a:off x="1066800" y="2057401"/>
              <a:ext cx="7484533" cy="5926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1176867" y="1778000"/>
              <a:ext cx="6400800" cy="3843867"/>
            </a:xfrm>
            <a:custGeom>
              <a:avLst/>
              <a:gdLst>
                <a:gd name="connsiteX0" fmla="*/ 0 w 6400800"/>
                <a:gd name="connsiteY0" fmla="*/ 3843867 h 3843867"/>
                <a:gd name="connsiteX1" fmla="*/ 829733 w 6400800"/>
                <a:gd name="connsiteY1" fmla="*/ 3098800 h 3843867"/>
                <a:gd name="connsiteX2" fmla="*/ 2921000 w 6400800"/>
                <a:gd name="connsiteY2" fmla="*/ 2675467 h 3843867"/>
                <a:gd name="connsiteX3" fmla="*/ 4199466 w 6400800"/>
                <a:gd name="connsiteY3" fmla="*/ 2032000 h 3843867"/>
                <a:gd name="connsiteX4" fmla="*/ 5147733 w 6400800"/>
                <a:gd name="connsiteY4" fmla="*/ 1684867 h 3843867"/>
                <a:gd name="connsiteX5" fmla="*/ 5892800 w 6400800"/>
                <a:gd name="connsiteY5" fmla="*/ 702733 h 3843867"/>
                <a:gd name="connsiteX6" fmla="*/ 6400800 w 6400800"/>
                <a:gd name="connsiteY6" fmla="*/ 0 h 38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0800" h="3843867">
                  <a:moveTo>
                    <a:pt x="0" y="3843867"/>
                  </a:moveTo>
                  <a:cubicBezTo>
                    <a:pt x="171450" y="3568700"/>
                    <a:pt x="342900" y="3293533"/>
                    <a:pt x="829733" y="3098800"/>
                  </a:cubicBezTo>
                  <a:cubicBezTo>
                    <a:pt x="1316566" y="2904067"/>
                    <a:pt x="2359378" y="2853267"/>
                    <a:pt x="2921000" y="2675467"/>
                  </a:cubicBezTo>
                  <a:cubicBezTo>
                    <a:pt x="3482622" y="2497667"/>
                    <a:pt x="3828344" y="2197100"/>
                    <a:pt x="4199466" y="2032000"/>
                  </a:cubicBezTo>
                  <a:cubicBezTo>
                    <a:pt x="4570588" y="1866900"/>
                    <a:pt x="4865511" y="1906411"/>
                    <a:pt x="5147733" y="1684867"/>
                  </a:cubicBezTo>
                  <a:cubicBezTo>
                    <a:pt x="5429955" y="1463323"/>
                    <a:pt x="5683956" y="983544"/>
                    <a:pt x="5892800" y="702733"/>
                  </a:cubicBezTo>
                  <a:cubicBezTo>
                    <a:pt x="6101645" y="421922"/>
                    <a:pt x="6251222" y="210961"/>
                    <a:pt x="6400800" y="0"/>
                  </a:cubicBezTo>
                </a:path>
              </a:pathLst>
            </a:custGeom>
            <a:noFill/>
            <a:ln w="3810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4" name="TextBox 33"/>
            <p:cNvSpPr txBox="1"/>
            <p:nvPr/>
          </p:nvSpPr>
          <p:spPr>
            <a:xfrm>
              <a:off x="3048000" y="1595738"/>
              <a:ext cx="3373966" cy="565054"/>
            </a:xfrm>
            <a:prstGeom prst="rect">
              <a:avLst/>
            </a:prstGeom>
            <a:noFill/>
          </p:spPr>
          <p:txBody>
            <a:bodyPr wrap="square" rtlCol="0">
              <a:spAutoFit/>
            </a:bodyPr>
            <a:lstStyle/>
            <a:p>
              <a:pPr algn="r"/>
              <a:r>
                <a:rPr lang="en-US" sz="1400" b="1" dirty="0" smtClean="0"/>
                <a:t>Prespawn mortality</a:t>
              </a:r>
              <a:endParaRPr lang="en-US" sz="1400" b="1" dirty="0"/>
            </a:p>
          </p:txBody>
        </p:sp>
        <p:sp>
          <p:nvSpPr>
            <p:cNvPr id="35" name="TextBox 34"/>
            <p:cNvSpPr txBox="1"/>
            <p:nvPr/>
          </p:nvSpPr>
          <p:spPr>
            <a:xfrm>
              <a:off x="980419" y="5827482"/>
              <a:ext cx="1371875" cy="565054"/>
            </a:xfrm>
            <a:prstGeom prst="rect">
              <a:avLst/>
            </a:prstGeom>
            <a:noFill/>
          </p:spPr>
          <p:txBody>
            <a:bodyPr wrap="square" rtlCol="0">
              <a:spAutoFit/>
            </a:bodyPr>
            <a:lstStyle/>
            <a:p>
              <a:r>
                <a:rPr lang="en-US" sz="1400" b="1" dirty="0" smtClean="0"/>
                <a:t>March</a:t>
              </a:r>
              <a:endParaRPr lang="en-US" sz="1400" b="1" dirty="0"/>
            </a:p>
          </p:txBody>
        </p:sp>
        <p:sp>
          <p:nvSpPr>
            <p:cNvPr id="36" name="TextBox 35"/>
            <p:cNvSpPr txBox="1"/>
            <p:nvPr/>
          </p:nvSpPr>
          <p:spPr>
            <a:xfrm>
              <a:off x="7008202" y="5827484"/>
              <a:ext cx="1609943" cy="565054"/>
            </a:xfrm>
            <a:prstGeom prst="rect">
              <a:avLst/>
            </a:prstGeom>
            <a:noFill/>
          </p:spPr>
          <p:txBody>
            <a:bodyPr wrap="square" rtlCol="0">
              <a:spAutoFit/>
            </a:bodyPr>
            <a:lstStyle/>
            <a:p>
              <a:pPr algn="r"/>
              <a:r>
                <a:rPr lang="en-US" sz="1400" b="1" dirty="0" smtClean="0"/>
                <a:t>October</a:t>
              </a:r>
              <a:endParaRPr lang="en-US" sz="1400" b="1" dirty="0"/>
            </a:p>
          </p:txBody>
        </p:sp>
        <p:sp>
          <p:nvSpPr>
            <p:cNvPr id="37" name="TextBox 36"/>
            <p:cNvSpPr txBox="1"/>
            <p:nvPr/>
          </p:nvSpPr>
          <p:spPr>
            <a:xfrm>
              <a:off x="990599" y="1676401"/>
              <a:ext cx="1803327" cy="960590"/>
            </a:xfrm>
            <a:prstGeom prst="rect">
              <a:avLst/>
            </a:prstGeom>
            <a:noFill/>
          </p:spPr>
          <p:txBody>
            <a:bodyPr wrap="none" rtlCol="0">
              <a:spAutoFit/>
            </a:bodyPr>
            <a:lstStyle/>
            <a:p>
              <a:r>
                <a:rPr lang="en-US" sz="1400" b="1" i="1" dirty="0" smtClean="0"/>
                <a:t>Mortality</a:t>
              </a:r>
            </a:p>
            <a:p>
              <a:r>
                <a:rPr lang="en-US" sz="1400" b="1" i="1" dirty="0" smtClean="0"/>
                <a:t>Threshold</a:t>
              </a:r>
              <a:endParaRPr lang="en-US" sz="1400" b="1" i="1" dirty="0"/>
            </a:p>
          </p:txBody>
        </p:sp>
      </p:grpSp>
      <p:sp>
        <p:nvSpPr>
          <p:cNvPr id="39" name="Title 1"/>
          <p:cNvSpPr txBox="1">
            <a:spLocks/>
          </p:cNvSpPr>
          <p:nvPr/>
        </p:nvSpPr>
        <p:spPr>
          <a:xfrm>
            <a:off x="4956312" y="76200"/>
            <a:ext cx="3806688" cy="411954"/>
          </a:xfrm>
          <a:prstGeom prst="rect">
            <a:avLst/>
          </a:prstGeom>
        </p:spPr>
        <p:txBody>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n-US" sz="2000" b="0" dirty="0" smtClean="0"/>
              <a:t>Race against time</a:t>
            </a:r>
            <a:endParaRPr lang="en-US" sz="2000" b="0" dirty="0"/>
          </a:p>
        </p:txBody>
      </p:sp>
    </p:spTree>
    <p:extLst>
      <p:ext uri="{BB962C8B-B14F-4D97-AF65-F5344CB8AC3E}">
        <p14:creationId xmlns:p14="http://schemas.microsoft.com/office/powerpoint/2010/main" xmlns="" val="18060792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600" y="800100"/>
            <a:ext cx="8077200" cy="6057900"/>
          </a:xfrm>
          <a:prstGeom prst="rect">
            <a:avLst/>
          </a:prstGeom>
        </p:spPr>
      </p:pic>
      <p:grpSp>
        <p:nvGrpSpPr>
          <p:cNvPr id="5" name="Group 4"/>
          <p:cNvGrpSpPr/>
          <p:nvPr/>
        </p:nvGrpSpPr>
        <p:grpSpPr>
          <a:xfrm>
            <a:off x="2514600" y="1295400"/>
            <a:ext cx="1828800" cy="1200329"/>
            <a:chOff x="2514600" y="1752600"/>
            <a:chExt cx="1828800" cy="1200329"/>
          </a:xfrm>
        </p:grpSpPr>
        <p:sp>
          <p:nvSpPr>
            <p:cNvPr id="6" name="TextBox 5"/>
            <p:cNvSpPr txBox="1"/>
            <p:nvPr/>
          </p:nvSpPr>
          <p:spPr>
            <a:xfrm>
              <a:off x="3810000" y="1752600"/>
              <a:ext cx="533400" cy="1200329"/>
            </a:xfrm>
            <a:prstGeom prst="rect">
              <a:avLst/>
            </a:prstGeom>
            <a:noFill/>
          </p:spPr>
          <p:txBody>
            <a:bodyPr wrap="square" rtlCol="0">
              <a:spAutoFit/>
            </a:bodyPr>
            <a:lstStyle/>
            <a:p>
              <a:r>
                <a:rPr lang="en-US" sz="7200" b="1" dirty="0" smtClean="0"/>
                <a:t>?</a:t>
              </a:r>
              <a:endParaRPr lang="en-US" sz="7200" b="1" dirty="0"/>
            </a:p>
          </p:txBody>
        </p:sp>
        <p:cxnSp>
          <p:nvCxnSpPr>
            <p:cNvPr id="7" name="Straight Connector 6"/>
            <p:cNvCxnSpPr>
              <a:stCxn id="6" idx="1"/>
            </p:cNvCxnSpPr>
            <p:nvPr/>
          </p:nvCxnSpPr>
          <p:spPr>
            <a:xfrm flipH="1">
              <a:off x="2514600" y="2352765"/>
              <a:ext cx="1295400" cy="85635"/>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609600" y="205664"/>
            <a:ext cx="7924799" cy="707886"/>
          </a:xfrm>
          <a:prstGeom prst="rect">
            <a:avLst/>
          </a:prstGeom>
          <a:noFill/>
        </p:spPr>
        <p:txBody>
          <a:bodyPr wrap="square" rtlCol="0">
            <a:spAutoFit/>
          </a:bodyPr>
          <a:lstStyle/>
          <a:p>
            <a:pPr algn="ctr"/>
            <a:r>
              <a:rPr lang="en-US" sz="4000" dirty="0" smtClean="0"/>
              <a:t>Broader Implications</a:t>
            </a:r>
            <a:endParaRPr lang="en-US" sz="4000" dirty="0"/>
          </a:p>
        </p:txBody>
      </p:sp>
    </p:spTree>
    <p:extLst>
      <p:ext uri="{BB962C8B-B14F-4D97-AF65-F5344CB8AC3E}">
        <p14:creationId xmlns:p14="http://schemas.microsoft.com/office/powerpoint/2010/main" xmlns="" val="1006221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p:cNvPicPr>
            <a:picLocks noChangeAspect="1" noChangeArrowheads="1"/>
          </p:cNvPicPr>
          <p:nvPr/>
        </p:nvPicPr>
        <p:blipFill>
          <a:blip r:embed="rId3" cstate="print"/>
          <a:srcRect l="35714" t="13095" r="29762" b="15476"/>
          <a:stretch>
            <a:fillRect/>
          </a:stretch>
        </p:blipFill>
        <p:spPr bwMode="auto">
          <a:xfrm>
            <a:off x="3352800" y="1182414"/>
            <a:ext cx="2743200" cy="5675586"/>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b="1" dirty="0" smtClean="0"/>
              <a:t>Implications </a:t>
            </a:r>
            <a:r>
              <a:rPr lang="en-US" b="1" smtClean="0"/>
              <a:t>for management</a:t>
            </a:r>
            <a:endParaRPr lang="en-US" b="1" dirty="0"/>
          </a:p>
        </p:txBody>
      </p:sp>
      <p:pic>
        <p:nvPicPr>
          <p:cNvPr id="1030" name="Picture 6" descr="https://encrypted-tbn0.gstatic.com/images?q=tbn:ANd9GcS9yDbYT7UuXz8eBtcqu7q-yq2deOi3nXpBFhcvL5906ZcGFpfUog"/>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74605" y="4796694"/>
            <a:ext cx="2606040" cy="1755648"/>
          </a:xfrm>
          <a:prstGeom prst="rect">
            <a:avLst/>
          </a:prstGeom>
          <a:noFill/>
          <a:ln w="12700">
            <a:solidFill>
              <a:schemeClr val="tx1"/>
            </a:solidFill>
          </a:ln>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6825865" y="6550223"/>
            <a:ext cx="2318135" cy="307777"/>
          </a:xfrm>
          <a:prstGeom prst="rect">
            <a:avLst/>
          </a:prstGeom>
        </p:spPr>
        <p:txBody>
          <a:bodyPr wrap="none">
            <a:spAutoFit/>
          </a:bodyPr>
          <a:lstStyle/>
          <a:p>
            <a:pPr algn="r"/>
            <a:r>
              <a:rPr lang="en-US" sz="1400" i="1" dirty="0"/>
              <a:t>www.nwd-wc.usace.army.mil</a:t>
            </a:r>
            <a:endParaRPr lang="en-US" sz="1600" i="1" dirty="0"/>
          </a:p>
        </p:txBody>
      </p:sp>
      <p:pic>
        <p:nvPicPr>
          <p:cNvPr id="1032" name="Picture 8" descr="https://encrypted-tbn2.gstatic.com/images?q=tbn:ANd9GcQVCHcyThhnKsYfzCPVJVi9q3gY-vZqNv5oX3NsCXKAcEQY7i-b"/>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72700" y="2970276"/>
            <a:ext cx="2609850" cy="1752600"/>
          </a:xfrm>
          <a:prstGeom prst="rect">
            <a:avLst/>
          </a:prstGeom>
          <a:noFill/>
          <a:ln w="12700">
            <a:solidFill>
              <a:schemeClr val="tx1"/>
            </a:solidFill>
          </a:ln>
          <a:extLst>
            <a:ext uri="{909E8E84-426E-40DD-AFC4-6F175D3DCCD1}">
              <a14:hiddenFill xmlns:a14="http://schemas.microsoft.com/office/drawing/2010/main" xmlns="">
                <a:solidFill>
                  <a:srgbClr val="FFFFFF"/>
                </a:solidFill>
              </a14:hiddenFill>
            </a:ext>
          </a:extLst>
        </p:spPr>
      </p:pic>
      <p:pic>
        <p:nvPicPr>
          <p:cNvPr id="1034" name="Picture 10" descr="https://encrypted-tbn0.gstatic.com/images?q=tbn:ANd9GcToK0UjGwDTNKza98Hc0D5Hp6zPKX9EyTvYVN8vBuSNQuDIyeAh"/>
          <p:cNvPicPr>
            <a:picLocks noChangeArrowheads="1"/>
          </p:cNvPicPr>
          <p:nvPr/>
        </p:nvPicPr>
        <p:blipFill rotWithShape="1">
          <a:blip r:embed="rId6" cstate="print">
            <a:extLst>
              <a:ext uri="{28A0092B-C50C-407E-A947-70E740481C1C}">
                <a14:useLocalDpi xmlns:a14="http://schemas.microsoft.com/office/drawing/2010/main" xmlns="" val="0"/>
              </a:ext>
            </a:extLst>
          </a:blip>
          <a:srcRect b="19347"/>
          <a:stretch/>
        </p:blipFill>
        <p:spPr bwMode="auto">
          <a:xfrm>
            <a:off x="6374605" y="1139951"/>
            <a:ext cx="2606040" cy="1755648"/>
          </a:xfrm>
          <a:prstGeom prst="rect">
            <a:avLst/>
          </a:prstGeom>
          <a:noFill/>
          <a:ln w="12700">
            <a:solidFill>
              <a:schemeClr val="tx1"/>
            </a:solidFill>
          </a:ln>
          <a:extLst>
            <a:ext uri="{909E8E84-426E-40DD-AFC4-6F175D3DCCD1}">
              <a14:hiddenFill xmlns:a14="http://schemas.microsoft.com/office/drawing/2010/main" xmlns="">
                <a:solidFill>
                  <a:srgbClr val="FFFFFF"/>
                </a:solidFill>
              </a14:hiddenFill>
            </a:ext>
          </a:extLst>
        </p:spPr>
      </p:pic>
      <p:pic>
        <p:nvPicPr>
          <p:cNvPr id="13" name="Picture 12"/>
          <p:cNvPicPr>
            <a:picLocks/>
          </p:cNvPicPr>
          <p:nvPr/>
        </p:nvPicPr>
        <p:blipFill>
          <a:blip r:embed="rId7" cstate="print">
            <a:extLst>
              <a:ext uri="{28A0092B-C50C-407E-A947-70E740481C1C}">
                <a14:useLocalDpi xmlns:a14="http://schemas.microsoft.com/office/drawing/2010/main" xmlns="" val="0"/>
              </a:ext>
            </a:extLst>
          </a:blip>
          <a:stretch>
            <a:fillRect/>
          </a:stretch>
        </p:blipFill>
        <p:spPr>
          <a:xfrm>
            <a:off x="152400" y="2968752"/>
            <a:ext cx="2606040" cy="1755648"/>
          </a:xfrm>
          <a:prstGeom prst="rect">
            <a:avLst/>
          </a:prstGeom>
          <a:ln w="12700">
            <a:solidFill>
              <a:schemeClr val="tx1"/>
            </a:solidFill>
          </a:ln>
        </p:spPr>
      </p:pic>
      <p:pic>
        <p:nvPicPr>
          <p:cNvPr id="1036" name="Picture 12" descr="https://encrypted-tbn2.gstatic.com/images?q=tbn:ANd9GcTlb-WY9LMDS3OD5CUWVa_g26bDZNvTGP43u9ye0oFh2orH0WLv"/>
          <p:cNvPicPr>
            <a:picLocks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52400" y="4796694"/>
            <a:ext cx="2606040" cy="1755648"/>
          </a:xfrm>
          <a:prstGeom prst="rect">
            <a:avLst/>
          </a:prstGeom>
          <a:noFill/>
          <a:ln w="12700">
            <a:solidFill>
              <a:schemeClr val="tx1"/>
            </a:solidFill>
          </a:ln>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6400800" y="1154668"/>
            <a:ext cx="1524000" cy="369332"/>
          </a:xfrm>
          <a:prstGeom prst="rect">
            <a:avLst/>
          </a:prstGeom>
          <a:solidFill>
            <a:schemeClr val="bg1">
              <a:alpha val="50000"/>
            </a:schemeClr>
          </a:solidFill>
          <a:ln>
            <a:solidFill>
              <a:schemeClr val="tx1"/>
            </a:solidFill>
          </a:ln>
        </p:spPr>
        <p:txBody>
          <a:bodyPr wrap="square" rtlCol="0">
            <a:spAutoFit/>
          </a:bodyPr>
          <a:lstStyle/>
          <a:p>
            <a:r>
              <a:rPr lang="en-US" dirty="0"/>
              <a:t>Big </a:t>
            </a:r>
            <a:r>
              <a:rPr lang="en-US" dirty="0" smtClean="0"/>
              <a:t>Cliff: 1953</a:t>
            </a:r>
            <a:endParaRPr lang="en-US" dirty="0"/>
          </a:p>
        </p:txBody>
      </p:sp>
      <p:sp>
        <p:nvSpPr>
          <p:cNvPr id="14" name="TextBox 13"/>
          <p:cNvSpPr txBox="1"/>
          <p:nvPr/>
        </p:nvSpPr>
        <p:spPr>
          <a:xfrm>
            <a:off x="6400799" y="2983468"/>
            <a:ext cx="1584133" cy="369332"/>
          </a:xfrm>
          <a:prstGeom prst="rect">
            <a:avLst/>
          </a:prstGeom>
          <a:solidFill>
            <a:schemeClr val="bg1">
              <a:alpha val="50000"/>
            </a:schemeClr>
          </a:solidFill>
          <a:ln>
            <a:solidFill>
              <a:schemeClr val="tx1"/>
            </a:solidFill>
          </a:ln>
        </p:spPr>
        <p:txBody>
          <a:bodyPr wrap="square" rtlCol="0">
            <a:spAutoFit/>
          </a:bodyPr>
          <a:lstStyle/>
          <a:p>
            <a:r>
              <a:rPr lang="en-US" dirty="0" smtClean="0"/>
              <a:t>Foster: 1968</a:t>
            </a:r>
            <a:endParaRPr lang="en-US" dirty="0"/>
          </a:p>
        </p:txBody>
      </p:sp>
      <p:sp>
        <p:nvSpPr>
          <p:cNvPr id="15" name="TextBox 14"/>
          <p:cNvSpPr txBox="1"/>
          <p:nvPr/>
        </p:nvSpPr>
        <p:spPr>
          <a:xfrm>
            <a:off x="6400799" y="4812268"/>
            <a:ext cx="1524001" cy="369332"/>
          </a:xfrm>
          <a:prstGeom prst="rect">
            <a:avLst/>
          </a:prstGeom>
          <a:solidFill>
            <a:schemeClr val="bg1">
              <a:alpha val="50000"/>
            </a:schemeClr>
          </a:solidFill>
          <a:ln>
            <a:solidFill>
              <a:schemeClr val="tx1"/>
            </a:solidFill>
          </a:ln>
        </p:spPr>
        <p:txBody>
          <a:bodyPr wrap="square" rtlCol="0">
            <a:spAutoFit/>
          </a:bodyPr>
          <a:lstStyle/>
          <a:p>
            <a:r>
              <a:rPr lang="en-US" dirty="0" smtClean="0"/>
              <a:t>Cougar: 1963</a:t>
            </a:r>
            <a:endParaRPr lang="en-US" dirty="0"/>
          </a:p>
        </p:txBody>
      </p:sp>
      <p:sp>
        <p:nvSpPr>
          <p:cNvPr id="17" name="TextBox 16"/>
          <p:cNvSpPr txBox="1"/>
          <p:nvPr/>
        </p:nvSpPr>
        <p:spPr>
          <a:xfrm>
            <a:off x="990600" y="4812268"/>
            <a:ext cx="1752600" cy="369332"/>
          </a:xfrm>
          <a:prstGeom prst="rect">
            <a:avLst/>
          </a:prstGeom>
          <a:solidFill>
            <a:schemeClr val="bg1">
              <a:alpha val="50000"/>
            </a:schemeClr>
          </a:solidFill>
          <a:ln>
            <a:solidFill>
              <a:schemeClr val="tx1"/>
            </a:solidFill>
          </a:ln>
        </p:spPr>
        <p:txBody>
          <a:bodyPr wrap="square" rtlCol="0">
            <a:spAutoFit/>
          </a:bodyPr>
          <a:lstStyle/>
          <a:p>
            <a:pPr algn="r"/>
            <a:r>
              <a:rPr lang="en-US" dirty="0" smtClean="0"/>
              <a:t>Fall Creek: 1966</a:t>
            </a:r>
            <a:endParaRPr lang="en-US" dirty="0"/>
          </a:p>
        </p:txBody>
      </p:sp>
      <p:sp>
        <p:nvSpPr>
          <p:cNvPr id="18" name="TextBox 17"/>
          <p:cNvSpPr txBox="1"/>
          <p:nvPr/>
        </p:nvSpPr>
        <p:spPr>
          <a:xfrm>
            <a:off x="1143000" y="2971800"/>
            <a:ext cx="1600200" cy="369332"/>
          </a:xfrm>
          <a:prstGeom prst="rect">
            <a:avLst/>
          </a:prstGeom>
          <a:solidFill>
            <a:schemeClr val="bg1">
              <a:alpha val="50000"/>
            </a:schemeClr>
          </a:solidFill>
          <a:ln>
            <a:solidFill>
              <a:schemeClr val="tx1"/>
            </a:solidFill>
          </a:ln>
        </p:spPr>
        <p:txBody>
          <a:bodyPr wrap="square" rtlCol="0">
            <a:spAutoFit/>
          </a:bodyPr>
          <a:lstStyle/>
          <a:p>
            <a:pPr algn="r"/>
            <a:r>
              <a:rPr lang="en-US" dirty="0" smtClean="0"/>
              <a:t>Dexter: 1954</a:t>
            </a:r>
            <a:endParaRPr lang="en-US" dirty="0"/>
          </a:p>
        </p:txBody>
      </p:sp>
      <p:sp>
        <p:nvSpPr>
          <p:cNvPr id="26" name="Oval 25"/>
          <p:cNvSpPr/>
          <p:nvPr/>
        </p:nvSpPr>
        <p:spPr>
          <a:xfrm>
            <a:off x="4648200" y="3352800"/>
            <a:ext cx="609600" cy="228600"/>
          </a:xfrm>
          <a:prstGeom prst="ellipse">
            <a:avLst/>
          </a:prstGeom>
          <a:solidFill>
            <a:schemeClr val="bg1">
              <a:lumMod val="75000"/>
              <a:alpha val="39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552576">
            <a:off x="3998356" y="3978374"/>
            <a:ext cx="609600" cy="324468"/>
          </a:xfrm>
          <a:prstGeom prst="ellipse">
            <a:avLst/>
          </a:prstGeom>
          <a:solidFill>
            <a:schemeClr val="bg1">
              <a:lumMod val="75000"/>
              <a:alpha val="39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552576">
            <a:off x="3917243" y="5185254"/>
            <a:ext cx="420833" cy="238936"/>
          </a:xfrm>
          <a:prstGeom prst="ellipse">
            <a:avLst/>
          </a:prstGeom>
          <a:solidFill>
            <a:schemeClr val="bg1">
              <a:lumMod val="75000"/>
              <a:alpha val="39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0621851">
            <a:off x="4733180" y="4681375"/>
            <a:ext cx="609600" cy="345408"/>
          </a:xfrm>
          <a:prstGeom prst="ellipse">
            <a:avLst/>
          </a:prstGeom>
          <a:solidFill>
            <a:schemeClr val="bg1">
              <a:lumMod val="75000"/>
              <a:alpha val="39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5257800" y="3048000"/>
            <a:ext cx="1295400" cy="369332"/>
          </a:xfrm>
          <a:prstGeom prst="rect">
            <a:avLst/>
          </a:prstGeom>
          <a:noFill/>
        </p:spPr>
        <p:txBody>
          <a:bodyPr wrap="square" rtlCol="0">
            <a:spAutoFit/>
          </a:bodyPr>
          <a:lstStyle/>
          <a:p>
            <a:r>
              <a:rPr lang="en-US" b="1" dirty="0" smtClean="0"/>
              <a:t>Big Cliff</a:t>
            </a:r>
            <a:endParaRPr lang="en-US" b="1" dirty="0"/>
          </a:p>
        </p:txBody>
      </p:sp>
      <p:sp>
        <p:nvSpPr>
          <p:cNvPr id="32" name="TextBox 31"/>
          <p:cNvSpPr txBox="1"/>
          <p:nvPr/>
        </p:nvSpPr>
        <p:spPr>
          <a:xfrm>
            <a:off x="4419600" y="3657600"/>
            <a:ext cx="1295400" cy="369332"/>
          </a:xfrm>
          <a:prstGeom prst="rect">
            <a:avLst/>
          </a:prstGeom>
          <a:noFill/>
        </p:spPr>
        <p:txBody>
          <a:bodyPr wrap="square" rtlCol="0">
            <a:spAutoFit/>
          </a:bodyPr>
          <a:lstStyle/>
          <a:p>
            <a:r>
              <a:rPr lang="en-US" b="1" dirty="0" smtClean="0"/>
              <a:t>Foster</a:t>
            </a:r>
            <a:endParaRPr lang="en-US" b="1" dirty="0"/>
          </a:p>
        </p:txBody>
      </p:sp>
      <p:sp>
        <p:nvSpPr>
          <p:cNvPr id="33" name="TextBox 32"/>
          <p:cNvSpPr txBox="1"/>
          <p:nvPr/>
        </p:nvSpPr>
        <p:spPr>
          <a:xfrm>
            <a:off x="4876800" y="4888468"/>
            <a:ext cx="1295400" cy="369332"/>
          </a:xfrm>
          <a:prstGeom prst="rect">
            <a:avLst/>
          </a:prstGeom>
          <a:noFill/>
        </p:spPr>
        <p:txBody>
          <a:bodyPr wrap="square" rtlCol="0">
            <a:spAutoFit/>
          </a:bodyPr>
          <a:lstStyle/>
          <a:p>
            <a:pPr algn="r"/>
            <a:r>
              <a:rPr lang="en-US" b="1" dirty="0" smtClean="0"/>
              <a:t>Cougar</a:t>
            </a:r>
            <a:endParaRPr lang="en-US" b="1" dirty="0"/>
          </a:p>
        </p:txBody>
      </p:sp>
      <p:sp>
        <p:nvSpPr>
          <p:cNvPr id="34" name="TextBox 33"/>
          <p:cNvSpPr txBox="1"/>
          <p:nvPr/>
        </p:nvSpPr>
        <p:spPr>
          <a:xfrm>
            <a:off x="3124200" y="5449669"/>
            <a:ext cx="1295400" cy="923330"/>
          </a:xfrm>
          <a:prstGeom prst="rect">
            <a:avLst/>
          </a:prstGeom>
          <a:noFill/>
        </p:spPr>
        <p:txBody>
          <a:bodyPr wrap="square" rtlCol="0">
            <a:spAutoFit/>
          </a:bodyPr>
          <a:lstStyle/>
          <a:p>
            <a:pPr algn="ctr"/>
            <a:r>
              <a:rPr lang="en-US" b="1" dirty="0" smtClean="0"/>
              <a:t>Fall Creek &amp;</a:t>
            </a:r>
          </a:p>
          <a:p>
            <a:pPr algn="ctr"/>
            <a:r>
              <a:rPr lang="en-US" b="1" dirty="0" smtClean="0"/>
              <a:t>Dexter</a:t>
            </a:r>
            <a:endParaRPr lang="en-US" b="1" dirty="0"/>
          </a:p>
        </p:txBody>
      </p:sp>
      <p:sp>
        <p:nvSpPr>
          <p:cNvPr id="3" name="TextBox 2"/>
          <p:cNvSpPr txBox="1"/>
          <p:nvPr/>
        </p:nvSpPr>
        <p:spPr>
          <a:xfrm>
            <a:off x="152400" y="1273938"/>
            <a:ext cx="3276600" cy="1384995"/>
          </a:xfrm>
          <a:prstGeom prst="rect">
            <a:avLst/>
          </a:prstGeom>
          <a:noFill/>
        </p:spPr>
        <p:txBody>
          <a:bodyPr wrap="square" rtlCol="0">
            <a:spAutoFit/>
          </a:bodyPr>
          <a:lstStyle/>
          <a:p>
            <a:r>
              <a:rPr lang="en-US" sz="2800" dirty="0" smtClean="0"/>
              <a:t>Fewer fish = </a:t>
            </a:r>
          </a:p>
          <a:p>
            <a:r>
              <a:rPr lang="en-US" sz="2800" dirty="0" smtClean="0"/>
              <a:t>Lower harvest &amp;</a:t>
            </a:r>
          </a:p>
          <a:p>
            <a:r>
              <a:rPr lang="en-US" sz="2800" dirty="0" smtClean="0"/>
              <a:t>Fewer </a:t>
            </a:r>
            <a:r>
              <a:rPr lang="en-US" sz="2800" dirty="0" err="1" smtClean="0"/>
              <a:t>outplants</a:t>
            </a:r>
            <a:endParaRPr lang="en-US" sz="2800" dirty="0"/>
          </a:p>
        </p:txBody>
      </p:sp>
    </p:spTree>
    <p:extLst>
      <p:ext uri="{BB962C8B-B14F-4D97-AF65-F5344CB8AC3E}">
        <p14:creationId xmlns:p14="http://schemas.microsoft.com/office/powerpoint/2010/main" xmlns="" val="16337699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8760" t="11845" r="5169" b="19048"/>
          <a:stretch/>
        </p:blipFill>
        <p:spPr bwMode="auto">
          <a:xfrm>
            <a:off x="2667000" y="1066800"/>
            <a:ext cx="6458688" cy="586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067800" cy="1143000"/>
          </a:xfrm>
        </p:spPr>
        <p:txBody>
          <a:bodyPr>
            <a:normAutofit/>
          </a:bodyPr>
          <a:lstStyle/>
          <a:p>
            <a:pPr algn="l"/>
            <a:r>
              <a:rPr lang="en-US" b="1" dirty="0" smtClean="0"/>
              <a:t>Natural production</a:t>
            </a:r>
            <a:endParaRPr lang="en-US" b="1" dirty="0"/>
          </a:p>
        </p:txBody>
      </p:sp>
      <p:sp>
        <p:nvSpPr>
          <p:cNvPr id="8" name="TextBox 7"/>
          <p:cNvSpPr txBox="1"/>
          <p:nvPr/>
        </p:nvSpPr>
        <p:spPr>
          <a:xfrm>
            <a:off x="2590800" y="3276600"/>
            <a:ext cx="3048000" cy="523220"/>
          </a:xfrm>
          <a:prstGeom prst="rect">
            <a:avLst/>
          </a:prstGeom>
          <a:noFill/>
        </p:spPr>
        <p:txBody>
          <a:bodyPr wrap="square" rtlCol="0">
            <a:spAutoFit/>
          </a:bodyPr>
          <a:lstStyle/>
          <a:p>
            <a:r>
              <a:rPr lang="en-US" sz="2800" i="1" dirty="0" smtClean="0"/>
              <a:t>Trap and haul</a:t>
            </a:r>
            <a:endParaRPr lang="en-US" sz="2800" i="1" dirty="0"/>
          </a:p>
        </p:txBody>
      </p:sp>
      <p:sp>
        <p:nvSpPr>
          <p:cNvPr id="10" name="Freeform 9"/>
          <p:cNvSpPr/>
          <p:nvPr/>
        </p:nvSpPr>
        <p:spPr>
          <a:xfrm>
            <a:off x="2286000" y="2621280"/>
            <a:ext cx="3366891" cy="2788920"/>
          </a:xfrm>
          <a:custGeom>
            <a:avLst/>
            <a:gdLst>
              <a:gd name="connsiteX0" fmla="*/ 657981 w 3366891"/>
              <a:gd name="connsiteY0" fmla="*/ 0 h 2788920"/>
              <a:gd name="connsiteX1" fmla="*/ 6471 w 3366891"/>
              <a:gd name="connsiteY1" fmla="*/ 902970 h 2788920"/>
              <a:gd name="connsiteX2" fmla="*/ 1012311 w 3366891"/>
              <a:gd name="connsiteY2" fmla="*/ 1931670 h 2788920"/>
              <a:gd name="connsiteX3" fmla="*/ 3366891 w 3366891"/>
              <a:gd name="connsiteY3" fmla="*/ 2788920 h 2788920"/>
            </a:gdLst>
            <a:ahLst/>
            <a:cxnLst>
              <a:cxn ang="0">
                <a:pos x="connsiteX0" y="connsiteY0"/>
              </a:cxn>
              <a:cxn ang="0">
                <a:pos x="connsiteX1" y="connsiteY1"/>
              </a:cxn>
              <a:cxn ang="0">
                <a:pos x="connsiteX2" y="connsiteY2"/>
              </a:cxn>
              <a:cxn ang="0">
                <a:pos x="connsiteX3" y="connsiteY3"/>
              </a:cxn>
            </a:cxnLst>
            <a:rect l="l" t="t" r="r" b="b"/>
            <a:pathLst>
              <a:path w="3366891" h="2788920">
                <a:moveTo>
                  <a:pt x="657981" y="0"/>
                </a:moveTo>
                <a:cubicBezTo>
                  <a:pt x="302698" y="290512"/>
                  <a:pt x="-52584" y="581025"/>
                  <a:pt x="6471" y="902970"/>
                </a:cubicBezTo>
                <a:cubicBezTo>
                  <a:pt x="65526" y="1224915"/>
                  <a:pt x="452241" y="1617345"/>
                  <a:pt x="1012311" y="1931670"/>
                </a:cubicBezTo>
                <a:cubicBezTo>
                  <a:pt x="1572381" y="2245995"/>
                  <a:pt x="2469636" y="2517457"/>
                  <a:pt x="3366891" y="2788920"/>
                </a:cubicBezTo>
              </a:path>
            </a:pathLst>
          </a:custGeom>
          <a:noFill/>
          <a:ln w="635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52891" y="6096000"/>
            <a:ext cx="2000250" cy="646331"/>
          </a:xfrm>
          <a:prstGeom prst="rect">
            <a:avLst/>
          </a:prstGeom>
        </p:spPr>
        <p:txBody>
          <a:bodyPr wrap="square">
            <a:spAutoFit/>
          </a:bodyPr>
          <a:lstStyle/>
          <a:p>
            <a:pPr algn="r"/>
            <a:r>
              <a:rPr lang="en-US" i="1" dirty="0" smtClean="0"/>
              <a:t>Historic spawning habitat</a:t>
            </a:r>
            <a:endParaRPr lang="en-US" dirty="0"/>
          </a:p>
        </p:txBody>
      </p:sp>
      <p:pic>
        <p:nvPicPr>
          <p:cNvPr id="17" name="Picture 1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28600" y="1153301"/>
            <a:ext cx="2382466" cy="1589899"/>
          </a:xfrm>
          <a:prstGeom prst="rect">
            <a:avLst/>
          </a:prstGeom>
          <a:ln w="12700">
            <a:solidFill>
              <a:schemeClr val="tx1"/>
            </a:solidFill>
          </a:ln>
        </p:spPr>
      </p:pic>
      <p:sp>
        <p:nvSpPr>
          <p:cNvPr id="9" name="Freeform 8"/>
          <p:cNvSpPr/>
          <p:nvPr/>
        </p:nvSpPr>
        <p:spPr>
          <a:xfrm>
            <a:off x="4068305" y="1064217"/>
            <a:ext cx="2120685" cy="749085"/>
          </a:xfrm>
          <a:custGeom>
            <a:avLst/>
            <a:gdLst>
              <a:gd name="connsiteX0" fmla="*/ 286719 w 2120685"/>
              <a:gd name="connsiteY0" fmla="*/ 749085 h 749085"/>
              <a:gd name="connsiteX1" fmla="*/ 255722 w 2120685"/>
              <a:gd name="connsiteY1" fmla="*/ 299634 h 749085"/>
              <a:gd name="connsiteX2" fmla="*/ 1821051 w 2120685"/>
              <a:gd name="connsiteY2" fmla="*/ 20664 h 749085"/>
              <a:gd name="connsiteX3" fmla="*/ 2053526 w 2120685"/>
              <a:gd name="connsiteY3" fmla="*/ 423620 h 749085"/>
            </a:gdLst>
            <a:ahLst/>
            <a:cxnLst>
              <a:cxn ang="0">
                <a:pos x="connsiteX0" y="connsiteY0"/>
              </a:cxn>
              <a:cxn ang="0">
                <a:pos x="connsiteX1" y="connsiteY1"/>
              </a:cxn>
              <a:cxn ang="0">
                <a:pos x="connsiteX2" y="connsiteY2"/>
              </a:cxn>
              <a:cxn ang="0">
                <a:pos x="connsiteX3" y="connsiteY3"/>
              </a:cxn>
            </a:cxnLst>
            <a:rect l="l" t="t" r="r" b="b"/>
            <a:pathLst>
              <a:path w="2120685" h="749085">
                <a:moveTo>
                  <a:pt x="286719" y="749085"/>
                </a:moveTo>
                <a:cubicBezTo>
                  <a:pt x="143359" y="585061"/>
                  <a:pt x="0" y="421038"/>
                  <a:pt x="255722" y="299634"/>
                </a:cubicBezTo>
                <a:cubicBezTo>
                  <a:pt x="511444" y="178231"/>
                  <a:pt x="1521417" y="0"/>
                  <a:pt x="1821051" y="20664"/>
                </a:cubicBezTo>
                <a:cubicBezTo>
                  <a:pt x="2120685" y="41328"/>
                  <a:pt x="2087105" y="232474"/>
                  <a:pt x="2053526" y="423620"/>
                </a:cubicBezTo>
              </a:path>
            </a:pathLst>
          </a:cu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p:cNvSpPr/>
          <p:nvPr/>
        </p:nvSpPr>
        <p:spPr>
          <a:xfrm>
            <a:off x="6433941" y="1677769"/>
            <a:ext cx="2000250" cy="646331"/>
          </a:xfrm>
          <a:prstGeom prst="rect">
            <a:avLst/>
          </a:prstGeom>
        </p:spPr>
        <p:txBody>
          <a:bodyPr wrap="square">
            <a:spAutoFit/>
          </a:bodyPr>
          <a:lstStyle/>
          <a:p>
            <a:pPr algn="r"/>
            <a:r>
              <a:rPr lang="en-US" i="1" dirty="0" smtClean="0"/>
              <a:t>Historic spawning habitats</a:t>
            </a:r>
            <a:endParaRPr lang="en-US" dirty="0"/>
          </a:p>
        </p:txBody>
      </p:sp>
      <p:sp>
        <p:nvSpPr>
          <p:cNvPr id="16" name="Freeform 15"/>
          <p:cNvSpPr/>
          <p:nvPr/>
        </p:nvSpPr>
        <p:spPr>
          <a:xfrm>
            <a:off x="2286000" y="2640328"/>
            <a:ext cx="4147941" cy="1961241"/>
          </a:xfrm>
          <a:custGeom>
            <a:avLst/>
            <a:gdLst>
              <a:gd name="connsiteX0" fmla="*/ 657981 w 3366891"/>
              <a:gd name="connsiteY0" fmla="*/ 0 h 2788920"/>
              <a:gd name="connsiteX1" fmla="*/ 6471 w 3366891"/>
              <a:gd name="connsiteY1" fmla="*/ 902970 h 2788920"/>
              <a:gd name="connsiteX2" fmla="*/ 1012311 w 3366891"/>
              <a:gd name="connsiteY2" fmla="*/ 1931670 h 2788920"/>
              <a:gd name="connsiteX3" fmla="*/ 3366891 w 3366891"/>
              <a:gd name="connsiteY3" fmla="*/ 2788920 h 2788920"/>
              <a:gd name="connsiteX0" fmla="*/ 657981 w 4567041"/>
              <a:gd name="connsiteY0" fmla="*/ 467159 h 2422184"/>
              <a:gd name="connsiteX1" fmla="*/ 6471 w 4567041"/>
              <a:gd name="connsiteY1" fmla="*/ 1370129 h 2422184"/>
              <a:gd name="connsiteX2" fmla="*/ 1012311 w 4567041"/>
              <a:gd name="connsiteY2" fmla="*/ 2398829 h 2422184"/>
              <a:gd name="connsiteX3" fmla="*/ 4567041 w 4567041"/>
              <a:gd name="connsiteY3" fmla="*/ 17579 h 2422184"/>
              <a:gd name="connsiteX0" fmla="*/ 657981 w 4643241"/>
              <a:gd name="connsiteY0" fmla="*/ 325123 h 2281250"/>
              <a:gd name="connsiteX1" fmla="*/ 6471 w 4643241"/>
              <a:gd name="connsiteY1" fmla="*/ 1228093 h 2281250"/>
              <a:gd name="connsiteX2" fmla="*/ 1012311 w 4643241"/>
              <a:gd name="connsiteY2" fmla="*/ 2256793 h 2281250"/>
              <a:gd name="connsiteX3" fmla="*/ 4643241 w 4643241"/>
              <a:gd name="connsiteY3" fmla="*/ 18418 h 2281250"/>
              <a:gd name="connsiteX0" fmla="*/ 657981 w 4643241"/>
              <a:gd name="connsiteY0" fmla="*/ 343257 h 2298439"/>
              <a:gd name="connsiteX1" fmla="*/ 6471 w 4643241"/>
              <a:gd name="connsiteY1" fmla="*/ 1246227 h 2298439"/>
              <a:gd name="connsiteX2" fmla="*/ 1012311 w 4643241"/>
              <a:gd name="connsiteY2" fmla="*/ 2274927 h 2298439"/>
              <a:gd name="connsiteX3" fmla="*/ 4643241 w 4643241"/>
              <a:gd name="connsiteY3" fmla="*/ 36552 h 2298439"/>
              <a:gd name="connsiteX0" fmla="*/ 657981 w 4643241"/>
              <a:gd name="connsiteY0" fmla="*/ 349794 h 2304699"/>
              <a:gd name="connsiteX1" fmla="*/ 6471 w 4643241"/>
              <a:gd name="connsiteY1" fmla="*/ 1252764 h 2304699"/>
              <a:gd name="connsiteX2" fmla="*/ 1012311 w 4643241"/>
              <a:gd name="connsiteY2" fmla="*/ 2281464 h 2304699"/>
              <a:gd name="connsiteX3" fmla="*/ 4643241 w 4643241"/>
              <a:gd name="connsiteY3" fmla="*/ 43089 h 2304699"/>
              <a:gd name="connsiteX0" fmla="*/ 657981 w 4643241"/>
              <a:gd name="connsiteY0" fmla="*/ 320608 h 2277042"/>
              <a:gd name="connsiteX1" fmla="*/ 6471 w 4643241"/>
              <a:gd name="connsiteY1" fmla="*/ 1223578 h 2277042"/>
              <a:gd name="connsiteX2" fmla="*/ 1012311 w 4643241"/>
              <a:gd name="connsiteY2" fmla="*/ 2252278 h 2277042"/>
              <a:gd name="connsiteX3" fmla="*/ 4643241 w 4643241"/>
              <a:gd name="connsiteY3" fmla="*/ 13903 h 2277042"/>
              <a:gd name="connsiteX0" fmla="*/ 657981 w 4147941"/>
              <a:gd name="connsiteY0" fmla="*/ 0 h 1961241"/>
              <a:gd name="connsiteX1" fmla="*/ 6471 w 4147941"/>
              <a:gd name="connsiteY1" fmla="*/ 902970 h 1961241"/>
              <a:gd name="connsiteX2" fmla="*/ 1012311 w 4147941"/>
              <a:gd name="connsiteY2" fmla="*/ 1931670 h 1961241"/>
              <a:gd name="connsiteX3" fmla="*/ 4147941 w 4147941"/>
              <a:gd name="connsiteY3" fmla="*/ 179070 h 1961241"/>
            </a:gdLst>
            <a:ahLst/>
            <a:cxnLst>
              <a:cxn ang="0">
                <a:pos x="connsiteX0" y="connsiteY0"/>
              </a:cxn>
              <a:cxn ang="0">
                <a:pos x="connsiteX1" y="connsiteY1"/>
              </a:cxn>
              <a:cxn ang="0">
                <a:pos x="connsiteX2" y="connsiteY2"/>
              </a:cxn>
              <a:cxn ang="0">
                <a:pos x="connsiteX3" y="connsiteY3"/>
              </a:cxn>
            </a:cxnLst>
            <a:rect l="l" t="t" r="r" b="b"/>
            <a:pathLst>
              <a:path w="4147941" h="1961241">
                <a:moveTo>
                  <a:pt x="657981" y="0"/>
                </a:moveTo>
                <a:cubicBezTo>
                  <a:pt x="302698" y="290512"/>
                  <a:pt x="-52584" y="581025"/>
                  <a:pt x="6471" y="902970"/>
                </a:cubicBezTo>
                <a:cubicBezTo>
                  <a:pt x="65526" y="1224915"/>
                  <a:pt x="452241" y="1617345"/>
                  <a:pt x="1012311" y="1931670"/>
                </a:cubicBezTo>
                <a:cubicBezTo>
                  <a:pt x="1572381" y="2245995"/>
                  <a:pt x="3412611" y="-54293"/>
                  <a:pt x="4147941" y="179070"/>
                </a:cubicBezTo>
              </a:path>
            </a:pathLst>
          </a:custGeom>
          <a:noFill/>
          <a:ln w="635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2762250" y="2324100"/>
            <a:ext cx="1714500" cy="733425"/>
          </a:xfrm>
          <a:custGeom>
            <a:avLst/>
            <a:gdLst>
              <a:gd name="connsiteX0" fmla="*/ 123825 w 1714500"/>
              <a:gd name="connsiteY0" fmla="*/ 733425 h 733425"/>
              <a:gd name="connsiteX1" fmla="*/ 123825 w 1714500"/>
              <a:gd name="connsiteY1" fmla="*/ 733425 h 733425"/>
              <a:gd name="connsiteX2" fmla="*/ 57150 w 1714500"/>
              <a:gd name="connsiteY2" fmla="*/ 676275 h 733425"/>
              <a:gd name="connsiteX3" fmla="*/ 9525 w 1714500"/>
              <a:gd name="connsiteY3" fmla="*/ 619125 h 733425"/>
              <a:gd name="connsiteX4" fmla="*/ 0 w 1714500"/>
              <a:gd name="connsiteY4" fmla="*/ 590550 h 733425"/>
              <a:gd name="connsiteX5" fmla="*/ 9525 w 1714500"/>
              <a:gd name="connsiteY5" fmla="*/ 533400 h 733425"/>
              <a:gd name="connsiteX6" fmla="*/ 66675 w 1714500"/>
              <a:gd name="connsiteY6" fmla="*/ 485775 h 733425"/>
              <a:gd name="connsiteX7" fmla="*/ 85725 w 1714500"/>
              <a:gd name="connsiteY7" fmla="*/ 457200 h 733425"/>
              <a:gd name="connsiteX8" fmla="*/ 180975 w 1714500"/>
              <a:gd name="connsiteY8" fmla="*/ 447675 h 733425"/>
              <a:gd name="connsiteX9" fmla="*/ 228600 w 1714500"/>
              <a:gd name="connsiteY9" fmla="*/ 438150 h 733425"/>
              <a:gd name="connsiteX10" fmla="*/ 266700 w 1714500"/>
              <a:gd name="connsiteY10" fmla="*/ 428625 h 733425"/>
              <a:gd name="connsiteX11" fmla="*/ 400050 w 1714500"/>
              <a:gd name="connsiteY11" fmla="*/ 419100 h 733425"/>
              <a:gd name="connsiteX12" fmla="*/ 514350 w 1714500"/>
              <a:gd name="connsiteY12" fmla="*/ 390525 h 733425"/>
              <a:gd name="connsiteX13" fmla="*/ 600075 w 1714500"/>
              <a:gd name="connsiteY13" fmla="*/ 352425 h 733425"/>
              <a:gd name="connsiteX14" fmla="*/ 628650 w 1714500"/>
              <a:gd name="connsiteY14" fmla="*/ 342900 h 733425"/>
              <a:gd name="connsiteX15" fmla="*/ 685800 w 1714500"/>
              <a:gd name="connsiteY15" fmla="*/ 304800 h 733425"/>
              <a:gd name="connsiteX16" fmla="*/ 723900 w 1714500"/>
              <a:gd name="connsiteY16" fmla="*/ 247650 h 733425"/>
              <a:gd name="connsiteX17" fmla="*/ 781050 w 1714500"/>
              <a:gd name="connsiteY17" fmla="*/ 209550 h 733425"/>
              <a:gd name="connsiteX18" fmla="*/ 809625 w 1714500"/>
              <a:gd name="connsiteY18" fmla="*/ 190500 h 733425"/>
              <a:gd name="connsiteX19" fmla="*/ 885825 w 1714500"/>
              <a:gd name="connsiteY19" fmla="*/ 171450 h 733425"/>
              <a:gd name="connsiteX20" fmla="*/ 962025 w 1714500"/>
              <a:gd name="connsiteY20" fmla="*/ 152400 h 733425"/>
              <a:gd name="connsiteX21" fmla="*/ 1009650 w 1714500"/>
              <a:gd name="connsiteY21" fmla="*/ 142875 h 733425"/>
              <a:gd name="connsiteX22" fmla="*/ 1066800 w 1714500"/>
              <a:gd name="connsiteY22" fmla="*/ 123825 h 733425"/>
              <a:gd name="connsiteX23" fmla="*/ 1123950 w 1714500"/>
              <a:gd name="connsiteY23" fmla="*/ 104775 h 733425"/>
              <a:gd name="connsiteX24" fmla="*/ 1152525 w 1714500"/>
              <a:gd name="connsiteY24" fmla="*/ 95250 h 733425"/>
              <a:gd name="connsiteX25" fmla="*/ 1181100 w 1714500"/>
              <a:gd name="connsiteY25" fmla="*/ 85725 h 733425"/>
              <a:gd name="connsiteX26" fmla="*/ 1209675 w 1714500"/>
              <a:gd name="connsiteY26" fmla="*/ 66675 h 733425"/>
              <a:gd name="connsiteX27" fmla="*/ 1333500 w 1714500"/>
              <a:gd name="connsiteY27" fmla="*/ 47625 h 733425"/>
              <a:gd name="connsiteX28" fmla="*/ 1381125 w 1714500"/>
              <a:gd name="connsiteY28" fmla="*/ 38100 h 733425"/>
              <a:gd name="connsiteX29" fmla="*/ 1438275 w 1714500"/>
              <a:gd name="connsiteY29" fmla="*/ 19050 h 733425"/>
              <a:gd name="connsiteX30" fmla="*/ 1638300 w 1714500"/>
              <a:gd name="connsiteY30" fmla="*/ 0 h 733425"/>
              <a:gd name="connsiteX31" fmla="*/ 1666875 w 1714500"/>
              <a:gd name="connsiteY31" fmla="*/ 9525 h 733425"/>
              <a:gd name="connsiteX32" fmla="*/ 1676400 w 1714500"/>
              <a:gd name="connsiteY32" fmla="*/ 38100 h 733425"/>
              <a:gd name="connsiteX33" fmla="*/ 1695450 w 1714500"/>
              <a:gd name="connsiteY33" fmla="*/ 66675 h 733425"/>
              <a:gd name="connsiteX34" fmla="*/ 1714500 w 1714500"/>
              <a:gd name="connsiteY34" fmla="*/ 123825 h 733425"/>
              <a:gd name="connsiteX35" fmla="*/ 1666875 w 1714500"/>
              <a:gd name="connsiteY35" fmla="*/ 161925 h 733425"/>
              <a:gd name="connsiteX36" fmla="*/ 1638300 w 1714500"/>
              <a:gd name="connsiteY36" fmla="*/ 180975 h 733425"/>
              <a:gd name="connsiteX37" fmla="*/ 1581150 w 1714500"/>
              <a:gd name="connsiteY37" fmla="*/ 200025 h 733425"/>
              <a:gd name="connsiteX38" fmla="*/ 1552575 w 1714500"/>
              <a:gd name="connsiteY38" fmla="*/ 209550 h 733425"/>
              <a:gd name="connsiteX39" fmla="*/ 1524000 w 1714500"/>
              <a:gd name="connsiteY39" fmla="*/ 219075 h 733425"/>
              <a:gd name="connsiteX40" fmla="*/ 1438275 w 1714500"/>
              <a:gd name="connsiteY40" fmla="*/ 238125 h 733425"/>
              <a:gd name="connsiteX41" fmla="*/ 1381125 w 1714500"/>
              <a:gd name="connsiteY41" fmla="*/ 257175 h 733425"/>
              <a:gd name="connsiteX42" fmla="*/ 1323975 w 1714500"/>
              <a:gd name="connsiteY42" fmla="*/ 276225 h 733425"/>
              <a:gd name="connsiteX43" fmla="*/ 1295400 w 1714500"/>
              <a:gd name="connsiteY43" fmla="*/ 285750 h 733425"/>
              <a:gd name="connsiteX44" fmla="*/ 1228725 w 1714500"/>
              <a:gd name="connsiteY44" fmla="*/ 314325 h 733425"/>
              <a:gd name="connsiteX45" fmla="*/ 1143000 w 1714500"/>
              <a:gd name="connsiteY45" fmla="*/ 352425 h 733425"/>
              <a:gd name="connsiteX46" fmla="*/ 1114425 w 1714500"/>
              <a:gd name="connsiteY46" fmla="*/ 361950 h 733425"/>
              <a:gd name="connsiteX47" fmla="*/ 1085850 w 1714500"/>
              <a:gd name="connsiteY47" fmla="*/ 371475 h 733425"/>
              <a:gd name="connsiteX48" fmla="*/ 1047750 w 1714500"/>
              <a:gd name="connsiteY48" fmla="*/ 381000 h 733425"/>
              <a:gd name="connsiteX49" fmla="*/ 1019175 w 1714500"/>
              <a:gd name="connsiteY49" fmla="*/ 390525 h 733425"/>
              <a:gd name="connsiteX50" fmla="*/ 923925 w 1714500"/>
              <a:gd name="connsiteY50" fmla="*/ 419100 h 733425"/>
              <a:gd name="connsiteX51" fmla="*/ 895350 w 1714500"/>
              <a:gd name="connsiteY51" fmla="*/ 428625 h 733425"/>
              <a:gd name="connsiteX52" fmla="*/ 866775 w 1714500"/>
              <a:gd name="connsiteY52" fmla="*/ 447675 h 733425"/>
              <a:gd name="connsiteX53" fmla="*/ 838200 w 1714500"/>
              <a:gd name="connsiteY53" fmla="*/ 457200 h 733425"/>
              <a:gd name="connsiteX54" fmla="*/ 762000 w 1714500"/>
              <a:gd name="connsiteY54" fmla="*/ 476250 h 733425"/>
              <a:gd name="connsiteX55" fmla="*/ 723900 w 1714500"/>
              <a:gd name="connsiteY55" fmla="*/ 485775 h 733425"/>
              <a:gd name="connsiteX56" fmla="*/ 638175 w 1714500"/>
              <a:gd name="connsiteY56" fmla="*/ 523875 h 733425"/>
              <a:gd name="connsiteX57" fmla="*/ 609600 w 1714500"/>
              <a:gd name="connsiteY57" fmla="*/ 533400 h 733425"/>
              <a:gd name="connsiteX58" fmla="*/ 552450 w 1714500"/>
              <a:gd name="connsiteY58" fmla="*/ 571500 h 733425"/>
              <a:gd name="connsiteX59" fmla="*/ 523875 w 1714500"/>
              <a:gd name="connsiteY59" fmla="*/ 581025 h 733425"/>
              <a:gd name="connsiteX60" fmla="*/ 495300 w 1714500"/>
              <a:gd name="connsiteY60" fmla="*/ 600075 h 733425"/>
              <a:gd name="connsiteX61" fmla="*/ 409575 w 1714500"/>
              <a:gd name="connsiteY61" fmla="*/ 628650 h 733425"/>
              <a:gd name="connsiteX62" fmla="*/ 381000 w 1714500"/>
              <a:gd name="connsiteY62" fmla="*/ 638175 h 733425"/>
              <a:gd name="connsiteX63" fmla="*/ 304800 w 1714500"/>
              <a:gd name="connsiteY63" fmla="*/ 657225 h 733425"/>
              <a:gd name="connsiteX64" fmla="*/ 276225 w 1714500"/>
              <a:gd name="connsiteY64" fmla="*/ 666750 h 733425"/>
              <a:gd name="connsiteX65" fmla="*/ 247650 w 1714500"/>
              <a:gd name="connsiteY65" fmla="*/ 685800 h 733425"/>
              <a:gd name="connsiteX66" fmla="*/ 219075 w 1714500"/>
              <a:gd name="connsiteY66" fmla="*/ 695325 h 733425"/>
              <a:gd name="connsiteX67" fmla="*/ 190500 w 1714500"/>
              <a:gd name="connsiteY67" fmla="*/ 714375 h 733425"/>
              <a:gd name="connsiteX68" fmla="*/ 161925 w 1714500"/>
              <a:gd name="connsiteY68" fmla="*/ 723900 h 733425"/>
              <a:gd name="connsiteX69" fmla="*/ 123825 w 1714500"/>
              <a:gd name="connsiteY69"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714500" h="733425">
                <a:moveTo>
                  <a:pt x="123825" y="733425"/>
                </a:moveTo>
                <a:lnTo>
                  <a:pt x="123825" y="733425"/>
                </a:lnTo>
                <a:cubicBezTo>
                  <a:pt x="101600" y="714375"/>
                  <a:pt x="78908" y="695857"/>
                  <a:pt x="57150" y="676275"/>
                </a:cubicBezTo>
                <a:cubicBezTo>
                  <a:pt x="38000" y="659040"/>
                  <a:pt x="21159" y="642392"/>
                  <a:pt x="9525" y="619125"/>
                </a:cubicBezTo>
                <a:cubicBezTo>
                  <a:pt x="5035" y="610145"/>
                  <a:pt x="3175" y="600075"/>
                  <a:pt x="0" y="590550"/>
                </a:cubicBezTo>
                <a:cubicBezTo>
                  <a:pt x="3175" y="571500"/>
                  <a:pt x="1681" y="551048"/>
                  <a:pt x="9525" y="533400"/>
                </a:cubicBezTo>
                <a:cubicBezTo>
                  <a:pt x="17245" y="516030"/>
                  <a:pt x="51495" y="495895"/>
                  <a:pt x="66675" y="485775"/>
                </a:cubicBezTo>
                <a:cubicBezTo>
                  <a:pt x="73025" y="476250"/>
                  <a:pt x="74865" y="460820"/>
                  <a:pt x="85725" y="457200"/>
                </a:cubicBezTo>
                <a:cubicBezTo>
                  <a:pt x="115996" y="447110"/>
                  <a:pt x="149347" y="451892"/>
                  <a:pt x="180975" y="447675"/>
                </a:cubicBezTo>
                <a:cubicBezTo>
                  <a:pt x="197022" y="445535"/>
                  <a:pt x="212796" y="441662"/>
                  <a:pt x="228600" y="438150"/>
                </a:cubicBezTo>
                <a:cubicBezTo>
                  <a:pt x="241379" y="435310"/>
                  <a:pt x="253689" y="430071"/>
                  <a:pt x="266700" y="428625"/>
                </a:cubicBezTo>
                <a:cubicBezTo>
                  <a:pt x="310991" y="423704"/>
                  <a:pt x="355600" y="422275"/>
                  <a:pt x="400050" y="419100"/>
                </a:cubicBezTo>
                <a:cubicBezTo>
                  <a:pt x="428616" y="414339"/>
                  <a:pt x="489193" y="407296"/>
                  <a:pt x="514350" y="390525"/>
                </a:cubicBezTo>
                <a:cubicBezTo>
                  <a:pt x="559633" y="360336"/>
                  <a:pt x="532065" y="375095"/>
                  <a:pt x="600075" y="352425"/>
                </a:cubicBezTo>
                <a:cubicBezTo>
                  <a:pt x="609600" y="349250"/>
                  <a:pt x="620296" y="348469"/>
                  <a:pt x="628650" y="342900"/>
                </a:cubicBezTo>
                <a:lnTo>
                  <a:pt x="685800" y="304800"/>
                </a:lnTo>
                <a:cubicBezTo>
                  <a:pt x="698500" y="285750"/>
                  <a:pt x="704850" y="260350"/>
                  <a:pt x="723900" y="247650"/>
                </a:cubicBezTo>
                <a:lnTo>
                  <a:pt x="781050" y="209550"/>
                </a:lnTo>
                <a:cubicBezTo>
                  <a:pt x="790575" y="203200"/>
                  <a:pt x="798765" y="194120"/>
                  <a:pt x="809625" y="190500"/>
                </a:cubicBezTo>
                <a:cubicBezTo>
                  <a:pt x="864251" y="172291"/>
                  <a:pt x="811114" y="188691"/>
                  <a:pt x="885825" y="171450"/>
                </a:cubicBezTo>
                <a:cubicBezTo>
                  <a:pt x="911336" y="165563"/>
                  <a:pt x="936352" y="157535"/>
                  <a:pt x="962025" y="152400"/>
                </a:cubicBezTo>
                <a:cubicBezTo>
                  <a:pt x="977900" y="149225"/>
                  <a:pt x="994031" y="147135"/>
                  <a:pt x="1009650" y="142875"/>
                </a:cubicBezTo>
                <a:cubicBezTo>
                  <a:pt x="1029023" y="137591"/>
                  <a:pt x="1047750" y="130175"/>
                  <a:pt x="1066800" y="123825"/>
                </a:cubicBezTo>
                <a:lnTo>
                  <a:pt x="1123950" y="104775"/>
                </a:lnTo>
                <a:lnTo>
                  <a:pt x="1152525" y="95250"/>
                </a:lnTo>
                <a:cubicBezTo>
                  <a:pt x="1162050" y="92075"/>
                  <a:pt x="1172746" y="91294"/>
                  <a:pt x="1181100" y="85725"/>
                </a:cubicBezTo>
                <a:cubicBezTo>
                  <a:pt x="1190625" y="79375"/>
                  <a:pt x="1198815" y="70295"/>
                  <a:pt x="1209675" y="66675"/>
                </a:cubicBezTo>
                <a:cubicBezTo>
                  <a:pt x="1220218" y="63161"/>
                  <a:pt x="1327629" y="48604"/>
                  <a:pt x="1333500" y="47625"/>
                </a:cubicBezTo>
                <a:cubicBezTo>
                  <a:pt x="1349469" y="44963"/>
                  <a:pt x="1365506" y="42360"/>
                  <a:pt x="1381125" y="38100"/>
                </a:cubicBezTo>
                <a:cubicBezTo>
                  <a:pt x="1400498" y="32816"/>
                  <a:pt x="1418350" y="21541"/>
                  <a:pt x="1438275" y="19050"/>
                </a:cubicBezTo>
                <a:cubicBezTo>
                  <a:pt x="1555552" y="4390"/>
                  <a:pt x="1488953" y="11488"/>
                  <a:pt x="1638300" y="0"/>
                </a:cubicBezTo>
                <a:cubicBezTo>
                  <a:pt x="1647825" y="3175"/>
                  <a:pt x="1659775" y="2425"/>
                  <a:pt x="1666875" y="9525"/>
                </a:cubicBezTo>
                <a:cubicBezTo>
                  <a:pt x="1673975" y="16625"/>
                  <a:pt x="1671910" y="29120"/>
                  <a:pt x="1676400" y="38100"/>
                </a:cubicBezTo>
                <a:cubicBezTo>
                  <a:pt x="1681520" y="48339"/>
                  <a:pt x="1690801" y="56214"/>
                  <a:pt x="1695450" y="66675"/>
                </a:cubicBezTo>
                <a:cubicBezTo>
                  <a:pt x="1703605" y="85025"/>
                  <a:pt x="1714500" y="123825"/>
                  <a:pt x="1714500" y="123825"/>
                </a:cubicBezTo>
                <a:cubicBezTo>
                  <a:pt x="1682387" y="171995"/>
                  <a:pt x="1712883" y="138921"/>
                  <a:pt x="1666875" y="161925"/>
                </a:cubicBezTo>
                <a:cubicBezTo>
                  <a:pt x="1656636" y="167045"/>
                  <a:pt x="1648761" y="176326"/>
                  <a:pt x="1638300" y="180975"/>
                </a:cubicBezTo>
                <a:cubicBezTo>
                  <a:pt x="1619950" y="189130"/>
                  <a:pt x="1600200" y="193675"/>
                  <a:pt x="1581150" y="200025"/>
                </a:cubicBezTo>
                <a:lnTo>
                  <a:pt x="1552575" y="209550"/>
                </a:lnTo>
                <a:cubicBezTo>
                  <a:pt x="1543050" y="212725"/>
                  <a:pt x="1533845" y="217106"/>
                  <a:pt x="1524000" y="219075"/>
                </a:cubicBezTo>
                <a:cubicBezTo>
                  <a:pt x="1496809" y="224513"/>
                  <a:pt x="1465178" y="230054"/>
                  <a:pt x="1438275" y="238125"/>
                </a:cubicBezTo>
                <a:cubicBezTo>
                  <a:pt x="1419041" y="243895"/>
                  <a:pt x="1400175" y="250825"/>
                  <a:pt x="1381125" y="257175"/>
                </a:cubicBezTo>
                <a:lnTo>
                  <a:pt x="1323975" y="276225"/>
                </a:lnTo>
                <a:cubicBezTo>
                  <a:pt x="1314450" y="279400"/>
                  <a:pt x="1303754" y="280181"/>
                  <a:pt x="1295400" y="285750"/>
                </a:cubicBezTo>
                <a:cubicBezTo>
                  <a:pt x="1255933" y="312062"/>
                  <a:pt x="1277931" y="302024"/>
                  <a:pt x="1228725" y="314325"/>
                </a:cubicBezTo>
                <a:cubicBezTo>
                  <a:pt x="1183442" y="344514"/>
                  <a:pt x="1211010" y="329755"/>
                  <a:pt x="1143000" y="352425"/>
                </a:cubicBezTo>
                <a:lnTo>
                  <a:pt x="1114425" y="361950"/>
                </a:lnTo>
                <a:cubicBezTo>
                  <a:pt x="1104900" y="365125"/>
                  <a:pt x="1095590" y="369040"/>
                  <a:pt x="1085850" y="371475"/>
                </a:cubicBezTo>
                <a:cubicBezTo>
                  <a:pt x="1073150" y="374650"/>
                  <a:pt x="1060337" y="377404"/>
                  <a:pt x="1047750" y="381000"/>
                </a:cubicBezTo>
                <a:cubicBezTo>
                  <a:pt x="1038096" y="383758"/>
                  <a:pt x="1028829" y="387767"/>
                  <a:pt x="1019175" y="390525"/>
                </a:cubicBezTo>
                <a:cubicBezTo>
                  <a:pt x="918408" y="419315"/>
                  <a:pt x="1059738" y="373829"/>
                  <a:pt x="923925" y="419100"/>
                </a:cubicBezTo>
                <a:cubicBezTo>
                  <a:pt x="914400" y="422275"/>
                  <a:pt x="903704" y="423056"/>
                  <a:pt x="895350" y="428625"/>
                </a:cubicBezTo>
                <a:cubicBezTo>
                  <a:pt x="885825" y="434975"/>
                  <a:pt x="877014" y="442555"/>
                  <a:pt x="866775" y="447675"/>
                </a:cubicBezTo>
                <a:cubicBezTo>
                  <a:pt x="857795" y="452165"/>
                  <a:pt x="847886" y="454558"/>
                  <a:pt x="838200" y="457200"/>
                </a:cubicBezTo>
                <a:cubicBezTo>
                  <a:pt x="812941" y="464089"/>
                  <a:pt x="787400" y="469900"/>
                  <a:pt x="762000" y="476250"/>
                </a:cubicBezTo>
                <a:lnTo>
                  <a:pt x="723900" y="485775"/>
                </a:lnTo>
                <a:cubicBezTo>
                  <a:pt x="678617" y="515964"/>
                  <a:pt x="706185" y="501205"/>
                  <a:pt x="638175" y="523875"/>
                </a:cubicBezTo>
                <a:cubicBezTo>
                  <a:pt x="628650" y="527050"/>
                  <a:pt x="617954" y="527831"/>
                  <a:pt x="609600" y="533400"/>
                </a:cubicBezTo>
                <a:cubicBezTo>
                  <a:pt x="590550" y="546100"/>
                  <a:pt x="574170" y="564260"/>
                  <a:pt x="552450" y="571500"/>
                </a:cubicBezTo>
                <a:cubicBezTo>
                  <a:pt x="542925" y="574675"/>
                  <a:pt x="532855" y="576535"/>
                  <a:pt x="523875" y="581025"/>
                </a:cubicBezTo>
                <a:cubicBezTo>
                  <a:pt x="513636" y="586145"/>
                  <a:pt x="505761" y="595426"/>
                  <a:pt x="495300" y="600075"/>
                </a:cubicBezTo>
                <a:lnTo>
                  <a:pt x="409575" y="628650"/>
                </a:lnTo>
                <a:cubicBezTo>
                  <a:pt x="400050" y="631825"/>
                  <a:pt x="390740" y="635740"/>
                  <a:pt x="381000" y="638175"/>
                </a:cubicBezTo>
                <a:cubicBezTo>
                  <a:pt x="355600" y="644525"/>
                  <a:pt x="329638" y="648946"/>
                  <a:pt x="304800" y="657225"/>
                </a:cubicBezTo>
                <a:cubicBezTo>
                  <a:pt x="295275" y="660400"/>
                  <a:pt x="285205" y="662260"/>
                  <a:pt x="276225" y="666750"/>
                </a:cubicBezTo>
                <a:cubicBezTo>
                  <a:pt x="265986" y="671870"/>
                  <a:pt x="257889" y="680680"/>
                  <a:pt x="247650" y="685800"/>
                </a:cubicBezTo>
                <a:cubicBezTo>
                  <a:pt x="238670" y="690290"/>
                  <a:pt x="228055" y="690835"/>
                  <a:pt x="219075" y="695325"/>
                </a:cubicBezTo>
                <a:cubicBezTo>
                  <a:pt x="208836" y="700445"/>
                  <a:pt x="200739" y="709255"/>
                  <a:pt x="190500" y="714375"/>
                </a:cubicBezTo>
                <a:cubicBezTo>
                  <a:pt x="181520" y="718865"/>
                  <a:pt x="171579" y="721142"/>
                  <a:pt x="161925" y="723900"/>
                </a:cubicBezTo>
                <a:cubicBezTo>
                  <a:pt x="125892" y="734195"/>
                  <a:pt x="130175" y="731837"/>
                  <a:pt x="123825" y="73342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http://cybersalmon.fws.gov/chinsmolt1.gif"/>
          <p:cNvPicPr>
            <a:picLocks noChangeAspect="1" noChangeArrowheads="1"/>
          </p:cNvPicPr>
          <p:nvPr/>
        </p:nvPicPr>
        <p:blipFill>
          <a:blip r:embed="rId5" cstate="print"/>
          <a:srcRect/>
          <a:stretch>
            <a:fillRect/>
          </a:stretch>
        </p:blipFill>
        <p:spPr bwMode="auto">
          <a:xfrm>
            <a:off x="6400800" y="2514600"/>
            <a:ext cx="2278219" cy="872173"/>
          </a:xfrm>
          <a:prstGeom prst="rect">
            <a:avLst/>
          </a:prstGeom>
          <a:noFill/>
        </p:spPr>
      </p:pic>
      <p:pic>
        <p:nvPicPr>
          <p:cNvPr id="14" name="Picture 2" descr="http://cybersalmon.fws.gov/chinsmolt1.gif"/>
          <p:cNvPicPr>
            <a:picLocks noChangeAspect="1" noChangeArrowheads="1"/>
          </p:cNvPicPr>
          <p:nvPr/>
        </p:nvPicPr>
        <p:blipFill>
          <a:blip r:embed="rId5" cstate="print"/>
          <a:srcRect/>
          <a:stretch>
            <a:fillRect/>
          </a:stretch>
        </p:blipFill>
        <p:spPr bwMode="auto">
          <a:xfrm>
            <a:off x="6400800" y="4724400"/>
            <a:ext cx="2278219" cy="872173"/>
          </a:xfrm>
          <a:prstGeom prst="rect">
            <a:avLst/>
          </a:prstGeom>
          <a:noFill/>
        </p:spPr>
      </p:pic>
      <p:sp>
        <p:nvSpPr>
          <p:cNvPr id="18" name="Rectangle 17"/>
          <p:cNvSpPr/>
          <p:nvPr/>
        </p:nvSpPr>
        <p:spPr>
          <a:xfrm>
            <a:off x="5652891" y="6096000"/>
            <a:ext cx="2000250" cy="646331"/>
          </a:xfrm>
          <a:prstGeom prst="rect">
            <a:avLst/>
          </a:prstGeom>
        </p:spPr>
        <p:txBody>
          <a:bodyPr wrap="square">
            <a:spAutoFit/>
          </a:bodyPr>
          <a:lstStyle/>
          <a:p>
            <a:pPr algn="r"/>
            <a:r>
              <a:rPr lang="en-US" i="1" dirty="0" smtClean="0"/>
              <a:t>Historic spawning habitat</a:t>
            </a:r>
            <a:endParaRPr lang="en-US" dirty="0"/>
          </a:p>
        </p:txBody>
      </p:sp>
      <p:sp>
        <p:nvSpPr>
          <p:cNvPr id="19" name="Rectangle 18"/>
          <p:cNvSpPr/>
          <p:nvPr/>
        </p:nvSpPr>
        <p:spPr>
          <a:xfrm>
            <a:off x="6433941" y="1677769"/>
            <a:ext cx="2000250" cy="646331"/>
          </a:xfrm>
          <a:prstGeom prst="rect">
            <a:avLst/>
          </a:prstGeom>
        </p:spPr>
        <p:txBody>
          <a:bodyPr wrap="square">
            <a:spAutoFit/>
          </a:bodyPr>
          <a:lstStyle/>
          <a:p>
            <a:pPr algn="r"/>
            <a:r>
              <a:rPr lang="en-US" i="1" dirty="0" smtClean="0"/>
              <a:t>Historic spawning habitats</a:t>
            </a:r>
            <a:endParaRPr lang="en-US" dirty="0"/>
          </a:p>
        </p:txBody>
      </p:sp>
      <p:pic>
        <p:nvPicPr>
          <p:cNvPr id="20" name="Picture 2" descr="http://cybersalmon.fws.gov/chinsmolt1.gif"/>
          <p:cNvPicPr>
            <a:picLocks noChangeAspect="1" noChangeArrowheads="1"/>
          </p:cNvPicPr>
          <p:nvPr/>
        </p:nvPicPr>
        <p:blipFill>
          <a:blip r:embed="rId5" cstate="print"/>
          <a:srcRect/>
          <a:stretch>
            <a:fillRect/>
          </a:stretch>
        </p:blipFill>
        <p:spPr bwMode="auto">
          <a:xfrm>
            <a:off x="6865781" y="5105400"/>
            <a:ext cx="2278219" cy="872173"/>
          </a:xfrm>
          <a:prstGeom prst="rect">
            <a:avLst/>
          </a:prstGeom>
          <a:noFill/>
        </p:spPr>
      </p:pic>
      <p:pic>
        <p:nvPicPr>
          <p:cNvPr id="21" name="Picture 2" descr="http://cybersalmon.fws.gov/chinsmolt1.gif"/>
          <p:cNvPicPr>
            <a:picLocks noChangeAspect="1" noChangeArrowheads="1"/>
          </p:cNvPicPr>
          <p:nvPr/>
        </p:nvPicPr>
        <p:blipFill>
          <a:blip r:embed="rId5" cstate="print"/>
          <a:srcRect/>
          <a:stretch>
            <a:fillRect/>
          </a:stretch>
        </p:blipFill>
        <p:spPr bwMode="auto">
          <a:xfrm>
            <a:off x="6865781" y="914400"/>
            <a:ext cx="2278219" cy="872173"/>
          </a:xfrm>
          <a:prstGeom prst="rect">
            <a:avLst/>
          </a:prstGeom>
          <a:noFill/>
        </p:spPr>
      </p:pic>
      <p:sp>
        <p:nvSpPr>
          <p:cNvPr id="4" name="TextBox 3"/>
          <p:cNvSpPr txBox="1"/>
          <p:nvPr/>
        </p:nvSpPr>
        <p:spPr>
          <a:xfrm>
            <a:off x="221528" y="5254546"/>
            <a:ext cx="4876800" cy="954107"/>
          </a:xfrm>
          <a:prstGeom prst="rect">
            <a:avLst/>
          </a:prstGeom>
          <a:noFill/>
        </p:spPr>
        <p:txBody>
          <a:bodyPr wrap="square" rtlCol="0">
            <a:spAutoFit/>
          </a:bodyPr>
          <a:lstStyle/>
          <a:p>
            <a:r>
              <a:rPr lang="en-US" sz="2800" dirty="0" smtClean="0"/>
              <a:t>Could we have </a:t>
            </a:r>
            <a:r>
              <a:rPr lang="en-US" sz="2800" dirty="0" err="1" smtClean="0"/>
              <a:t>outplanted</a:t>
            </a:r>
            <a:r>
              <a:rPr lang="en-US" sz="2800" dirty="0" smtClean="0"/>
              <a:t> the missing fish?</a:t>
            </a:r>
            <a:endParaRPr lang="en-US" sz="2800" dirty="0"/>
          </a:p>
        </p:txBody>
      </p:sp>
    </p:spTree>
    <p:extLst>
      <p:ext uri="{BB962C8B-B14F-4D97-AF65-F5344CB8AC3E}">
        <p14:creationId xmlns:p14="http://schemas.microsoft.com/office/powerpoint/2010/main" xmlns="" val="14886837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9050" y="821947"/>
            <a:ext cx="6629400" cy="5000625"/>
          </a:xfrm>
          <a:prstGeom prst="rect">
            <a:avLst/>
          </a:prstGeom>
          <a:noFill/>
          <a:ln w="9525">
            <a:noFill/>
            <a:miter lim="800000"/>
            <a:headEnd/>
            <a:tailEnd/>
          </a:ln>
          <a:effectLst/>
        </p:spPr>
      </p:pic>
      <p:sp>
        <p:nvSpPr>
          <p:cNvPr id="3" name="TextBox 2"/>
          <p:cNvSpPr txBox="1"/>
          <p:nvPr/>
        </p:nvSpPr>
        <p:spPr>
          <a:xfrm>
            <a:off x="2971800" y="1752600"/>
            <a:ext cx="533400" cy="1200329"/>
          </a:xfrm>
          <a:prstGeom prst="rect">
            <a:avLst/>
          </a:prstGeom>
          <a:noFill/>
        </p:spPr>
        <p:txBody>
          <a:bodyPr wrap="square" rtlCol="0">
            <a:spAutoFit/>
          </a:bodyPr>
          <a:lstStyle/>
          <a:p>
            <a:r>
              <a:rPr lang="en-US" sz="7200" b="1" dirty="0" smtClean="0"/>
              <a:t>?</a:t>
            </a:r>
            <a:endParaRPr lang="en-US" sz="7200" b="1" dirty="0"/>
          </a:p>
        </p:txBody>
      </p:sp>
      <p:cxnSp>
        <p:nvCxnSpPr>
          <p:cNvPr id="5" name="Straight Connector 4"/>
          <p:cNvCxnSpPr>
            <a:stCxn id="3" idx="1"/>
          </p:cNvCxnSpPr>
          <p:nvPr/>
        </p:nvCxnSpPr>
        <p:spPr>
          <a:xfrm flipH="1">
            <a:off x="1676400" y="2352765"/>
            <a:ext cx="1295400" cy="85635"/>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867525" y="2168099"/>
            <a:ext cx="1971675" cy="1569660"/>
          </a:xfrm>
          <a:prstGeom prst="rect">
            <a:avLst/>
          </a:prstGeom>
          <a:noFill/>
        </p:spPr>
        <p:txBody>
          <a:bodyPr wrap="square" rtlCol="0">
            <a:spAutoFit/>
          </a:bodyPr>
          <a:lstStyle/>
          <a:p>
            <a:r>
              <a:rPr lang="en-US" sz="2400" b="1" dirty="0" smtClean="0"/>
              <a:t>Questions or additional thoughts? </a:t>
            </a:r>
          </a:p>
          <a:p>
            <a:endParaRPr lang="en-US" sz="2400" dirty="0"/>
          </a:p>
        </p:txBody>
      </p:sp>
    </p:spTree>
    <p:extLst>
      <p:ext uri="{BB962C8B-B14F-4D97-AF65-F5344CB8AC3E}">
        <p14:creationId xmlns:p14="http://schemas.microsoft.com/office/powerpoint/2010/main" xmlns="" val="4093137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676401"/>
            <a:ext cx="8686800" cy="1924050"/>
          </a:xfrm>
        </p:spPr>
        <p:txBody>
          <a:bodyPr>
            <a:normAutofit/>
          </a:bodyPr>
          <a:lstStyle/>
          <a:p>
            <a:r>
              <a:rPr lang="en-US" sz="3600" dirty="0" smtClean="0"/>
              <a:t>Estimates of </a:t>
            </a:r>
            <a:r>
              <a:rPr lang="en-US" sz="3600" dirty="0" err="1" smtClean="0"/>
              <a:t>Prespawn</a:t>
            </a:r>
            <a:r>
              <a:rPr lang="en-US" sz="3600" dirty="0" smtClean="0"/>
              <a:t> Mortality in the </a:t>
            </a:r>
            <a:r>
              <a:rPr lang="en-US" sz="3600" dirty="0" err="1" smtClean="0"/>
              <a:t>Mainstem</a:t>
            </a:r>
            <a:r>
              <a:rPr lang="en-US" sz="3600" dirty="0" smtClean="0"/>
              <a:t> Willamette River</a:t>
            </a:r>
            <a:endParaRPr lang="en-US" sz="3600" dirty="0"/>
          </a:p>
        </p:txBody>
      </p:sp>
      <p:sp>
        <p:nvSpPr>
          <p:cNvPr id="3" name="Subtitle 2"/>
          <p:cNvSpPr>
            <a:spLocks noGrp="1"/>
          </p:cNvSpPr>
          <p:nvPr>
            <p:ph type="subTitle" idx="1"/>
          </p:nvPr>
        </p:nvSpPr>
        <p:spPr>
          <a:xfrm>
            <a:off x="1371600" y="3886200"/>
            <a:ext cx="6400800" cy="2133600"/>
          </a:xfrm>
        </p:spPr>
        <p:txBody>
          <a:bodyPr>
            <a:normAutofit/>
          </a:bodyPr>
          <a:lstStyle/>
          <a:p>
            <a:r>
              <a:rPr lang="en-US" dirty="0" smtClean="0"/>
              <a:t>J. Tyrell Deweber</a:t>
            </a:r>
            <a:r>
              <a:rPr lang="en-US" baseline="30000" dirty="0" smtClean="0"/>
              <a:t>1</a:t>
            </a:r>
            <a:r>
              <a:rPr lang="en-US" dirty="0" smtClean="0"/>
              <a:t>, </a:t>
            </a:r>
            <a:r>
              <a:rPr lang="en-US" dirty="0"/>
              <a:t>Mike Colvin</a:t>
            </a:r>
            <a:r>
              <a:rPr lang="en-US" baseline="30000" dirty="0" smtClean="0"/>
              <a:t>±</a:t>
            </a:r>
            <a:r>
              <a:rPr lang="en-US" dirty="0" smtClean="0"/>
              <a:t>,</a:t>
            </a:r>
          </a:p>
          <a:p>
            <a:r>
              <a:rPr lang="en-US" dirty="0" smtClean="0"/>
              <a:t>Jim Peterson</a:t>
            </a:r>
            <a:r>
              <a:rPr lang="en-US" baseline="30000" dirty="0"/>
              <a:t>1</a:t>
            </a:r>
            <a:r>
              <a:rPr lang="en-US" dirty="0" smtClean="0"/>
              <a:t>, Carl </a:t>
            </a:r>
            <a:r>
              <a:rPr lang="en-US" dirty="0" smtClean="0"/>
              <a:t>Schreck</a:t>
            </a:r>
            <a:r>
              <a:rPr lang="en-US" baseline="30000" dirty="0" smtClean="0"/>
              <a:t>1</a:t>
            </a:r>
            <a:r>
              <a:rPr lang="en-US" dirty="0" smtClean="0"/>
              <a:t>, </a:t>
            </a:r>
          </a:p>
          <a:p>
            <a:r>
              <a:rPr lang="en-US" sz="2000" baseline="30000" dirty="0" smtClean="0"/>
              <a:t>1</a:t>
            </a:r>
            <a:r>
              <a:rPr lang="en-US" sz="2000" dirty="0" smtClean="0"/>
              <a:t>Oregon </a:t>
            </a:r>
            <a:r>
              <a:rPr lang="en-US" sz="2000" dirty="0" smtClean="0"/>
              <a:t>Cooperative Fish and Wildlife Research </a:t>
            </a:r>
            <a:r>
              <a:rPr lang="en-US" sz="2000" dirty="0" smtClean="0"/>
              <a:t>Unit</a:t>
            </a:r>
            <a:endParaRPr lang="en-US" sz="2000" dirty="0" smtClean="0"/>
          </a:p>
          <a:p>
            <a:r>
              <a:rPr lang="en-US" sz="2000" baseline="30000" dirty="0" smtClean="0"/>
              <a:t>± </a:t>
            </a:r>
            <a:r>
              <a:rPr lang="en-US" sz="2000" dirty="0" smtClean="0"/>
              <a:t>Assistant Professor, Mississippi State University</a:t>
            </a:r>
          </a:p>
        </p:txBody>
      </p:sp>
    </p:spTree>
    <p:extLst>
      <p:ext uri="{BB962C8B-B14F-4D97-AF65-F5344CB8AC3E}">
        <p14:creationId xmlns:p14="http://schemas.microsoft.com/office/powerpoint/2010/main" xmlns="" val="1588589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sns.ucdavis.edu/public/user/images/lifecycle_of_salmo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1066800"/>
            <a:ext cx="7924800" cy="5690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txBox="1">
            <a:spLocks/>
          </p:cNvSpPr>
          <p:nvPr/>
        </p:nvSpPr>
        <p:spPr>
          <a:xfrm>
            <a:off x="685800" y="152400"/>
            <a:ext cx="7772400" cy="914400"/>
          </a:xfrm>
          <a:prstGeom prst="rect">
            <a:avLst/>
          </a:prstGeom>
        </p:spPr>
        <p:txBody>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a:defRPr/>
            </a:pPr>
            <a:r>
              <a:rPr lang="en-US" dirty="0" err="1" smtClean="0"/>
              <a:t>Prespawn</a:t>
            </a:r>
            <a:r>
              <a:rPr lang="en-US" dirty="0" smtClean="0"/>
              <a:t> Mortality</a:t>
            </a:r>
            <a:endParaRPr lang="en-US" dirty="0"/>
          </a:p>
        </p:txBody>
      </p:sp>
      <p:sp>
        <p:nvSpPr>
          <p:cNvPr id="10" name="Multiply 9"/>
          <p:cNvSpPr/>
          <p:nvPr/>
        </p:nvSpPr>
        <p:spPr>
          <a:xfrm>
            <a:off x="2514600" y="1828800"/>
            <a:ext cx="1676400" cy="1778648"/>
          </a:xfrm>
          <a:prstGeom prst="mathMultiply">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4103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Prespawn</a:t>
            </a:r>
            <a:r>
              <a:rPr lang="en-US" b="1" dirty="0" smtClean="0"/>
              <a:t> mortality estimates</a:t>
            </a:r>
            <a:endParaRPr lang="en-US" b="1"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75" y="998538"/>
            <a:ext cx="9136063" cy="5478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45040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2400"/>
            <a:ext cx="7772400" cy="914400"/>
          </a:xfrm>
          <a:prstGeom prst="rect">
            <a:avLst/>
          </a:prstGeom>
        </p:spPr>
        <p:txBody>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a:defRPr/>
            </a:pPr>
            <a:r>
              <a:rPr lang="en-US" dirty="0" err="1" smtClean="0"/>
              <a:t>Prespawn</a:t>
            </a:r>
            <a:r>
              <a:rPr lang="en-US" dirty="0" smtClean="0"/>
              <a:t> Mortality Estimates</a:t>
            </a:r>
            <a:endParaRPr lang="en-US" dirty="0"/>
          </a:p>
        </p:txBody>
      </p:sp>
      <p:sp>
        <p:nvSpPr>
          <p:cNvPr id="4" name="TextBox 3"/>
          <p:cNvSpPr txBox="1"/>
          <p:nvPr/>
        </p:nvSpPr>
        <p:spPr>
          <a:xfrm>
            <a:off x="533400" y="990600"/>
            <a:ext cx="8077200" cy="5078313"/>
          </a:xfrm>
          <a:prstGeom prst="rect">
            <a:avLst/>
          </a:prstGeom>
          <a:noFill/>
        </p:spPr>
        <p:txBody>
          <a:bodyPr wrap="square" rtlCol="0">
            <a:spAutoFit/>
          </a:bodyPr>
          <a:lstStyle/>
          <a:p>
            <a:pPr marL="457200" indent="-457200">
              <a:buFont typeface="Calibri" panose="020F0502020204030204" pitchFamily="34" charset="0"/>
              <a:buChar char="•"/>
            </a:pPr>
            <a:r>
              <a:rPr lang="en-US" sz="3200" dirty="0" smtClean="0"/>
              <a:t>ODFW Carcass Surveys:</a:t>
            </a:r>
          </a:p>
          <a:p>
            <a:pPr marL="914400" lvl="1" indent="-457200">
              <a:buFont typeface="Calibri" panose="020F0502020204030204" pitchFamily="34" charset="0"/>
              <a:buChar char="•"/>
            </a:pPr>
            <a:r>
              <a:rPr lang="en-US" sz="2800" dirty="0" smtClean="0"/>
              <a:t>&gt;30% in most years</a:t>
            </a:r>
          </a:p>
          <a:p>
            <a:pPr marL="914400" lvl="1" indent="-457200">
              <a:buFont typeface="Calibri" panose="020F0502020204030204" pitchFamily="34" charset="0"/>
              <a:buChar char="•"/>
            </a:pPr>
            <a:r>
              <a:rPr lang="en-US" sz="2800" dirty="0" smtClean="0"/>
              <a:t>5 – 100 %</a:t>
            </a:r>
          </a:p>
          <a:p>
            <a:pPr lvl="1" indent="-457200">
              <a:buFont typeface="Arial" panose="020B0604020202020204" pitchFamily="34" charset="0"/>
              <a:buChar char="•"/>
            </a:pPr>
            <a:endParaRPr lang="en-US" sz="3200" dirty="0" smtClean="0"/>
          </a:p>
          <a:p>
            <a:pPr lvl="1" indent="-457200">
              <a:buFont typeface="Arial" panose="020B0604020202020204" pitchFamily="34" charset="0"/>
              <a:buChar char="•"/>
            </a:pPr>
            <a:r>
              <a:rPr lang="en-US" sz="3200" dirty="0" err="1" smtClean="0"/>
              <a:t>Radiotagging</a:t>
            </a:r>
            <a:r>
              <a:rPr lang="en-US" sz="3200" dirty="0" smtClean="0"/>
              <a:t> in Middle Fork </a:t>
            </a:r>
            <a:r>
              <a:rPr lang="en-US" dirty="0" smtClean="0"/>
              <a:t>(Keefer </a:t>
            </a:r>
            <a:r>
              <a:rPr lang="en-US" dirty="0"/>
              <a:t>et al. </a:t>
            </a:r>
            <a:r>
              <a:rPr lang="en-US" dirty="0" smtClean="0"/>
              <a:t>2010)</a:t>
            </a:r>
            <a:endParaRPr lang="en-US" sz="2800" dirty="0" smtClean="0"/>
          </a:p>
          <a:p>
            <a:pPr marL="914400" lvl="1" indent="-457200">
              <a:buFont typeface="Arial" panose="020B0604020202020204" pitchFamily="34" charset="0"/>
              <a:buChar char="•"/>
            </a:pPr>
            <a:r>
              <a:rPr lang="en-US" sz="2800" dirty="0" smtClean="0"/>
              <a:t>Mean of 48% </a:t>
            </a:r>
          </a:p>
          <a:p>
            <a:pPr marL="914400" lvl="1" indent="-457200">
              <a:buFont typeface="Arial" panose="020B0604020202020204" pitchFamily="34" charset="0"/>
              <a:buChar char="•"/>
            </a:pPr>
            <a:r>
              <a:rPr lang="en-US" sz="2800" dirty="0" smtClean="0"/>
              <a:t>0 – 93% </a:t>
            </a:r>
          </a:p>
          <a:p>
            <a:pPr lvl="1"/>
            <a:endParaRPr lang="en-US" sz="2800" dirty="0" smtClean="0"/>
          </a:p>
          <a:p>
            <a:pPr marL="457200" indent="-457200">
              <a:buFont typeface="Arial" panose="020B0604020202020204" pitchFamily="34" charset="0"/>
              <a:buChar char="•"/>
            </a:pPr>
            <a:r>
              <a:rPr lang="en-US" sz="3200" dirty="0" smtClean="0"/>
              <a:t>What about PSM rate in the </a:t>
            </a:r>
            <a:r>
              <a:rPr lang="en-US" sz="3200" dirty="0" err="1" smtClean="0"/>
              <a:t>mainstem</a:t>
            </a:r>
            <a:r>
              <a:rPr lang="en-US" sz="3200" dirty="0" smtClean="0"/>
              <a:t>?</a:t>
            </a:r>
          </a:p>
          <a:p>
            <a:pPr marL="914400" lvl="1" indent="-457200">
              <a:buFont typeface="Arial" panose="020B0604020202020204" pitchFamily="34" charset="0"/>
              <a:buChar char="•"/>
            </a:pPr>
            <a:r>
              <a:rPr lang="en-US" sz="2800" dirty="0" smtClean="0"/>
              <a:t>Between Willamette Falls and projects</a:t>
            </a:r>
          </a:p>
          <a:p>
            <a:pPr marL="914400" lvl="1" indent="-457200">
              <a:buFont typeface="Arial" panose="020B0604020202020204" pitchFamily="34" charset="0"/>
              <a:buChar char="•"/>
            </a:pPr>
            <a:r>
              <a:rPr lang="en-US" sz="2800" dirty="0" smtClean="0"/>
              <a:t>Would mortalities be counted? </a:t>
            </a:r>
          </a:p>
        </p:txBody>
      </p:sp>
    </p:spTree>
    <p:extLst>
      <p:ext uri="{BB962C8B-B14F-4D97-AF65-F5344CB8AC3E}">
        <p14:creationId xmlns:p14="http://schemas.microsoft.com/office/powerpoint/2010/main" xmlns="" val="3410808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6200" y="0"/>
            <a:ext cx="5299075" cy="6858000"/>
            <a:chOff x="1939925" y="0"/>
            <a:chExt cx="5299075" cy="6858000"/>
          </a:xfrm>
        </p:grpSpPr>
        <p:pic>
          <p:nvPicPr>
            <p:cNvPr id="3" name="Picture 4" descr="Carl_WillLocate.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39925" y="0"/>
              <a:ext cx="52990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4114800" y="1752600"/>
              <a:ext cx="1679883" cy="369332"/>
            </a:xfrm>
            <a:prstGeom prst="rect">
              <a:avLst/>
            </a:prstGeom>
            <a:noFill/>
          </p:spPr>
          <p:txBody>
            <a:bodyPr wrap="none" rtlCol="0">
              <a:spAutoFit/>
            </a:bodyPr>
            <a:lstStyle/>
            <a:p>
              <a:r>
                <a:rPr lang="en-US" dirty="0" smtClean="0"/>
                <a:t>Willamette Falls</a:t>
              </a:r>
            </a:p>
          </p:txBody>
        </p:sp>
        <p:cxnSp>
          <p:nvCxnSpPr>
            <p:cNvPr id="5" name="Straight Arrow Connector 4"/>
            <p:cNvCxnSpPr/>
            <p:nvPr/>
          </p:nvCxnSpPr>
          <p:spPr>
            <a:xfrm flipH="1" flipV="1">
              <a:off x="4681383" y="1295400"/>
              <a:ext cx="230342" cy="5334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a:blip r:embed="rId4" cstate="print"/>
          <a:stretch>
            <a:fillRect/>
          </a:stretch>
        </p:blipFill>
        <p:spPr>
          <a:xfrm>
            <a:off x="5257800" y="609600"/>
            <a:ext cx="3742073" cy="1227868"/>
          </a:xfrm>
          <a:prstGeom prst="rect">
            <a:avLst/>
          </a:prstGeom>
        </p:spPr>
      </p:pic>
      <p:sp>
        <p:nvSpPr>
          <p:cNvPr id="7" name="TextBox 6"/>
          <p:cNvSpPr txBox="1"/>
          <p:nvPr/>
        </p:nvSpPr>
        <p:spPr>
          <a:xfrm>
            <a:off x="5459748" y="2286000"/>
            <a:ext cx="3540125" cy="1569660"/>
          </a:xfrm>
          <a:prstGeom prst="rect">
            <a:avLst/>
          </a:prstGeom>
          <a:noFill/>
        </p:spPr>
        <p:txBody>
          <a:bodyPr wrap="square" rtlCol="0">
            <a:spAutoFit/>
          </a:bodyPr>
          <a:lstStyle/>
          <a:p>
            <a:r>
              <a:rPr lang="en-US" sz="2400" dirty="0" smtClean="0"/>
              <a:t>Each spring, they come by the tens of thousands …</a:t>
            </a:r>
          </a:p>
          <a:p>
            <a:r>
              <a:rPr lang="en-US" sz="2400" dirty="0" smtClean="0"/>
              <a:t> and we count them all (hopefully)</a:t>
            </a:r>
            <a:endParaRPr lang="en-US" sz="2400" dirty="0"/>
          </a:p>
        </p:txBody>
      </p:sp>
    </p:spTree>
    <p:extLst>
      <p:ext uri="{BB962C8B-B14F-4D97-AF65-F5344CB8AC3E}">
        <p14:creationId xmlns:p14="http://schemas.microsoft.com/office/powerpoint/2010/main" xmlns="" val="37402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20689"/>
            <a:ext cx="7772400" cy="914400"/>
          </a:xfrm>
        </p:spPr>
        <p:txBody>
          <a:bodyPr/>
          <a:lstStyle/>
          <a:p>
            <a:pPr eaLnBrk="1" fontAlgn="auto" hangingPunct="1">
              <a:spcAft>
                <a:spcPts val="0"/>
              </a:spcAft>
              <a:defRPr/>
            </a:pPr>
            <a:r>
              <a:rPr lang="en-US" dirty="0" smtClean="0">
                <a:solidFill>
                  <a:schemeClr val="bg1"/>
                </a:solidFill>
              </a:rPr>
              <a:t>Passage at Falls</a:t>
            </a:r>
            <a:endParaRPr lang="en-US" dirty="0">
              <a:solidFill>
                <a:schemeClr val="bg1"/>
              </a:solidFill>
            </a:endParaRPr>
          </a:p>
        </p:txBody>
      </p:sp>
      <p:pic>
        <p:nvPicPr>
          <p:cNvPr id="16384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6071" t="19365" r="9644"/>
          <a:stretch>
            <a:fillRect/>
          </a:stretch>
        </p:blipFill>
        <p:spPr bwMode="auto">
          <a:xfrm>
            <a:off x="21928" y="1600200"/>
            <a:ext cx="9061409" cy="487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Arrow Connector 4"/>
          <p:cNvCxnSpPr/>
          <p:nvPr/>
        </p:nvCxnSpPr>
        <p:spPr>
          <a:xfrm flipH="1" flipV="1">
            <a:off x="5791200" y="3573463"/>
            <a:ext cx="685800" cy="381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800600" y="3538538"/>
            <a:ext cx="762000" cy="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239000" y="3200400"/>
            <a:ext cx="838200" cy="373063"/>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895600" y="3690938"/>
            <a:ext cx="762000" cy="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572000" y="4114800"/>
            <a:ext cx="457200" cy="4572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63849" name="Picture 2" descr="http://www.newportwhales.com/whaleinfopics/sealion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64313" y="3400425"/>
            <a:ext cx="652462"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50" name="Picture 4" descr="http://www.alaska-in-pictures.com/data/media/5/kenai-river-fishing-guides_2230.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86600" y="2133600"/>
            <a:ext cx="1428750" cy="96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0360942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etro">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Metro">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Essential</Template>
  <TotalTime>10122</TotalTime>
  <Words>912</Words>
  <Application>Microsoft Office PowerPoint</Application>
  <PresentationFormat>On-screen Show (4:3)</PresentationFormat>
  <Paragraphs>197</Paragraphs>
  <Slides>33</Slides>
  <Notes>23</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Office Theme</vt:lpstr>
      <vt:lpstr>1_Metro</vt:lpstr>
      <vt:lpstr>Metro</vt:lpstr>
      <vt:lpstr> Potential Causes and Management of Prespawn Mortality in Adult Upper Willamette River Spring Chinook</vt:lpstr>
      <vt:lpstr>Acknowledgements</vt:lpstr>
      <vt:lpstr>Slide 3</vt:lpstr>
      <vt:lpstr>Estimates of Prespawn Mortality in the Mainstem Willamette River</vt:lpstr>
      <vt:lpstr>Slide 5</vt:lpstr>
      <vt:lpstr>Prespawn mortality estimates</vt:lpstr>
      <vt:lpstr>Slide 7</vt:lpstr>
      <vt:lpstr>Slide 8</vt:lpstr>
      <vt:lpstr>Passage at Falls</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Furunculosis (Aeromonus salmonicida)? </vt:lpstr>
      <vt:lpstr>Slide 30</vt:lpstr>
      <vt:lpstr>Implications for management</vt:lpstr>
      <vt:lpstr>Natural production</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Colvin, Mike - FW</dc:creator>
  <cp:lastModifiedBy>Tyrell</cp:lastModifiedBy>
  <cp:revision>1734</cp:revision>
  <cp:lastPrinted>2014-05-14T20:41:06Z</cp:lastPrinted>
  <dcterms:created xsi:type="dcterms:W3CDTF">2012-10-01T19:16:04Z</dcterms:created>
  <dcterms:modified xsi:type="dcterms:W3CDTF">2015-02-12T04:50:47Z</dcterms:modified>
</cp:coreProperties>
</file>