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876" r:id="rId3"/>
    <p:sldMasterId id="2147483900" r:id="rId4"/>
    <p:sldMasterId id="2147483984" r:id="rId5"/>
    <p:sldMasterId id="2147483996" r:id="rId6"/>
    <p:sldMasterId id="2147484020" r:id="rId7"/>
    <p:sldMasterId id="2147484044" r:id="rId8"/>
    <p:sldMasterId id="2147484056" r:id="rId9"/>
    <p:sldMasterId id="2147484068" r:id="rId10"/>
    <p:sldMasterId id="2147484080" r:id="rId11"/>
  </p:sldMasterIdLst>
  <p:notesMasterIdLst>
    <p:notesMasterId r:id="rId62"/>
  </p:notesMasterIdLst>
  <p:sldIdLst>
    <p:sldId id="256" r:id="rId12"/>
    <p:sldId id="497" r:id="rId13"/>
    <p:sldId id="498" r:id="rId14"/>
    <p:sldId id="499" r:id="rId15"/>
    <p:sldId id="470" r:id="rId16"/>
    <p:sldId id="471" r:id="rId17"/>
    <p:sldId id="500" r:id="rId18"/>
    <p:sldId id="501" r:id="rId19"/>
    <p:sldId id="476" r:id="rId20"/>
    <p:sldId id="465" r:id="rId21"/>
    <p:sldId id="477" r:id="rId22"/>
    <p:sldId id="502" r:id="rId23"/>
    <p:sldId id="514" r:id="rId24"/>
    <p:sldId id="481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2" r:id="rId41"/>
    <p:sldId id="533" r:id="rId42"/>
    <p:sldId id="534" r:id="rId43"/>
    <p:sldId id="535" r:id="rId44"/>
    <p:sldId id="536" r:id="rId45"/>
    <p:sldId id="537" r:id="rId46"/>
    <p:sldId id="538" r:id="rId47"/>
    <p:sldId id="539" r:id="rId48"/>
    <p:sldId id="540" r:id="rId49"/>
    <p:sldId id="541" r:id="rId50"/>
    <p:sldId id="542" r:id="rId51"/>
    <p:sldId id="543" r:id="rId52"/>
    <p:sldId id="515" r:id="rId53"/>
    <p:sldId id="436" r:id="rId54"/>
    <p:sldId id="511" r:id="rId55"/>
    <p:sldId id="490" r:id="rId56"/>
    <p:sldId id="491" r:id="rId57"/>
    <p:sldId id="512" r:id="rId58"/>
    <p:sldId id="463" r:id="rId59"/>
    <p:sldId id="516" r:id="rId60"/>
    <p:sldId id="49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00"/>
    <a:srgbClr val="FF6600"/>
    <a:srgbClr val="FFCC66"/>
    <a:srgbClr val="FFFFCC"/>
    <a:srgbClr val="006600"/>
    <a:srgbClr val="003300"/>
    <a:srgbClr val="FFE593"/>
    <a:srgbClr val="65110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3" autoAdjust="0"/>
    <p:restoredTop sz="89217" autoAdjust="0"/>
  </p:normalViewPr>
  <p:slideViewPr>
    <p:cSldViewPr>
      <p:cViewPr>
        <p:scale>
          <a:sx n="75" d="100"/>
          <a:sy n="75" d="100"/>
        </p:scale>
        <p:origin x="-1339" y="-5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8E9331-118B-42EA-AE9A-7CA6349E4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Historically</a:t>
            </a:r>
            <a:r>
              <a:rPr lang="en-US" baseline="0" dirty="0" smtClean="0"/>
              <a:t> widespread</a:t>
            </a:r>
          </a:p>
          <a:p>
            <a:r>
              <a:rPr lang="en-US" baseline="0" dirty="0" smtClean="0"/>
              <a:t>Reduced to 3 spawning tribs</a:t>
            </a:r>
          </a:p>
          <a:p>
            <a:r>
              <a:rPr lang="en-US" baseline="0" dirty="0" smtClean="0"/>
              <a:t>Suite of actions to recover, including reintroductions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</a:t>
            </a:r>
            <a:r>
              <a:rPr lang="en-US" baseline="0" dirty="0" smtClean="0"/>
              <a:t>Juga snails upstream to some point below spawning tribs</a:t>
            </a:r>
          </a:p>
          <a:p>
            <a:r>
              <a:rPr lang="en-US" baseline="0" dirty="0" smtClean="0"/>
              <a:t>None in spawning tribs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35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Juga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Nano</a:t>
            </a:r>
            <a:endParaRPr lang="en-US" baseline="0" dirty="0" smtClean="0"/>
          </a:p>
          <a:p>
            <a:r>
              <a:rPr lang="en-US" baseline="0" dirty="0" smtClean="0"/>
              <a:t>Other bugs TBID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Fry –</a:t>
            </a:r>
            <a:r>
              <a:rPr lang="en-US" baseline="0" dirty="0" smtClean="0"/>
              <a:t> Anderson Creek screw trap </a:t>
            </a:r>
            <a:r>
              <a:rPr lang="en-US" baseline="0" dirty="0" smtClean="0">
                <a:sym typeface="Wingdings" panose="05000000000000000000" pitchFamily="2" charset="2"/>
              </a:rPr>
              <a:t> Sweetwater and Olallie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2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Fry –</a:t>
            </a:r>
            <a:r>
              <a:rPr lang="en-US" baseline="0" dirty="0" smtClean="0"/>
              <a:t> Anderson Creek screw trap </a:t>
            </a:r>
            <a:r>
              <a:rPr lang="en-US" baseline="0" dirty="0" smtClean="0">
                <a:sym typeface="Wingdings" panose="05000000000000000000" pitchFamily="2" charset="2"/>
              </a:rPr>
              <a:t> MFW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2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Transfers to the MFW </a:t>
            </a:r>
            <a:r>
              <a:rPr lang="en-US" dirty="0" smtClean="0">
                <a:sym typeface="Wingdings" panose="05000000000000000000" pitchFamily="2" charset="2"/>
              </a:rPr>
              <a:t> some spawning in small tribs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No adults in the largest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trib</a:t>
            </a:r>
            <a:r>
              <a:rPr lang="en-US" dirty="0" smtClean="0"/>
              <a:t> (</a:t>
            </a:r>
            <a:r>
              <a:rPr lang="en-US" baseline="0" dirty="0" smtClean="0"/>
              <a:t>2,773 fry)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1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Headstart</a:t>
            </a:r>
            <a:r>
              <a:rPr lang="en-US" dirty="0" smtClean="0"/>
              <a:t> program = decrease predation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increase survival </a:t>
            </a:r>
          </a:p>
          <a:p>
            <a:r>
              <a:rPr lang="en-US" baseline="0" dirty="0" smtClean="0"/>
              <a:t>Usually ~70% survival to out-planting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6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Headstart</a:t>
            </a:r>
            <a:r>
              <a:rPr lang="en-US" dirty="0" smtClean="0"/>
              <a:t> program = decrease predation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increase survival </a:t>
            </a:r>
          </a:p>
          <a:p>
            <a:r>
              <a:rPr lang="en-US" baseline="0" dirty="0" smtClean="0"/>
              <a:t>Usually ~70% survival to out-planting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6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Headstart</a:t>
            </a:r>
            <a:r>
              <a:rPr lang="en-US" dirty="0" smtClean="0"/>
              <a:t> program = decrease predation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increase survival </a:t>
            </a:r>
          </a:p>
          <a:p>
            <a:r>
              <a:rPr lang="en-US" baseline="0" dirty="0" smtClean="0"/>
              <a:t>Usually ~70% survival to out-planting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6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09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Initiated a field survey for</a:t>
            </a:r>
            <a:r>
              <a:rPr lang="en-US" baseline="0" dirty="0" smtClean="0"/>
              <a:t> Juga snails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E9331-118B-42EA-AE9A-7CA6349E43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3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285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18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92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293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010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348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918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828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5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38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772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84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84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572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16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0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818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678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4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265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433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03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4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90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68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5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6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51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69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06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98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07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42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3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5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30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72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77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84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22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7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10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6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97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15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8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79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32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81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48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459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85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7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15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8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5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4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58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81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48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45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8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72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15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8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5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4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58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553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86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5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26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280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12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38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71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1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22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85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5E6B-1A80-4249-BC84-60230604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2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9A07-E096-4FEE-B219-D02D46220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3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67B2-DD83-4983-9B6D-2315A551D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986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7128-C1A0-4FAD-A997-F0097DC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193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6109C-1465-457F-BEDE-004D89ADA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9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5BC7-6D58-4CD3-9552-894F3D7E6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6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E800-D323-4C64-95A2-FDE543905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991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F2EB-9D88-4581-A2E9-5E3072532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02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96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B390-F292-4C10-AC1C-CBDED1241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460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54E-86C9-4293-8D19-064FED795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685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B62B-CF85-4C9E-B17B-05D581DEFB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098C-E04F-4C68-87E4-630AAB2EBB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3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A4632-7F7C-46CA-A894-9ED60E541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EB8E-109B-4BAB-9B1C-49A9089FB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132E7-E51F-4E95-98E2-1B53FB330A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912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4215-B618-4310-A8DD-2A4B47BCB2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E119-2F6C-4ACC-A393-3C9CA17815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17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E07A6-7595-4689-B4BA-9EF184E7E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CF31-79E8-4ECB-AB59-919FDA1778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9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8333C-F84E-4718-A534-022A5830E7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7571-A607-40B4-8796-291DFFD0AF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47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D7275-82C7-418A-9ADB-7DD913CCD2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E77F-AFA3-48D6-9CCD-CAC351D009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227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533A8-79EE-4FE3-A803-0F4D7507CE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5288-63BD-469E-B608-A0D0A63729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F9F51-93E3-4649-B9B3-CA17C13949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1066-8D62-4CA1-B25F-4DC4B6194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702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90C6A-0782-483D-8888-2161047876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B83B-E963-4CBC-A44B-1C56457AF0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7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6EE85-77DE-4F48-ABBB-FA4C9BA1A8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80C6-34EE-4E8D-AA08-F27A5284D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066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86B0-57BB-43FC-A269-775F213838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0895-F2C3-4B2F-BDAF-E74150147F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3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8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549C99-1153-4A5B-B48D-CA39E21B75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2/11/2015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C9A745-F0A0-4A9C-8E8F-395CF1FD111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736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7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3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3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8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10D77-329C-4737-8905-22E83D65F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6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34EC23-695D-46AF-875B-0DC15EB8A2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F19314-7131-45F4-B91D-4DB8FAD1F1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9.jpeg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Palatino Linotype" pitchFamily="18" charset="0"/>
              </a:rPr>
              <a:t>The Hideous and the Insidious </a:t>
            </a:r>
            <a:r>
              <a:rPr lang="en-US" sz="3600" b="1" dirty="0" smtClean="0">
                <a:solidFill>
                  <a:srgbClr val="FF6600"/>
                </a:solidFill>
                <a:latin typeface="Palatino Linotype" pitchFamily="18" charset="0"/>
              </a:rPr>
              <a:t>–</a:t>
            </a:r>
          </a:p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Palatino Linotype" pitchFamily="18" charset="0"/>
              </a:rPr>
              <a:t>Implications of Pathogens for </a:t>
            </a:r>
            <a:r>
              <a:rPr lang="en-US" sz="3600" b="1" dirty="0">
                <a:solidFill>
                  <a:srgbClr val="FF6600"/>
                </a:solidFill>
                <a:latin typeface="Palatino Linotype" pitchFamily="18" charset="0"/>
              </a:rPr>
              <a:t>Recovery </a:t>
            </a:r>
            <a:r>
              <a:rPr lang="en-US" sz="3600" b="1" dirty="0" smtClean="0">
                <a:solidFill>
                  <a:srgbClr val="FF6600"/>
                </a:solidFill>
                <a:latin typeface="Palatino Linotype" pitchFamily="18" charset="0"/>
              </a:rPr>
              <a:t>of Bull Trout</a:t>
            </a:r>
            <a:r>
              <a:rPr lang="en-US" sz="3600" b="1" dirty="0">
                <a:solidFill>
                  <a:srgbClr val="FF6600"/>
                </a:solidFill>
                <a:latin typeface="Palatino Linotype" pitchFamily="18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Palatino Linotype" pitchFamily="18" charset="0"/>
              </a:rPr>
              <a:t>in the Upper Willamette</a:t>
            </a: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  <a:t/>
            </a:r>
            <a:br>
              <a:rPr lang="en-US" sz="3200" b="1" dirty="0">
                <a:solidFill>
                  <a:srgbClr val="651103"/>
                </a:solidFill>
                <a:latin typeface="Palatino Linotype" pitchFamily="18" charset="0"/>
              </a:rPr>
            </a:br>
            <a:endParaRPr lang="en-US" sz="3200" b="1" dirty="0" smtClean="0">
              <a:solidFill>
                <a:srgbClr val="651103"/>
              </a:solidFill>
              <a:latin typeface="Palatino Linotype" pitchFamily="18" charset="0"/>
            </a:endParaRPr>
          </a:p>
          <a:p>
            <a:pPr algn="ctr"/>
            <a:endParaRPr lang="en-US" sz="1200" b="1" dirty="0" smtClean="0">
              <a:solidFill>
                <a:srgbClr val="FFFFCC"/>
              </a:solidFill>
              <a:latin typeface="Palatino Linotype" pitchFamily="18" charset="0"/>
            </a:endParaRPr>
          </a:p>
          <a:p>
            <a:pPr algn="ctr"/>
            <a:endParaRPr lang="en-US" sz="1200" b="1" dirty="0" smtClean="0">
              <a:solidFill>
                <a:srgbClr val="FFFFCC"/>
              </a:solidFill>
              <a:latin typeface="Palatino Linotype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Palatino Linotype" pitchFamily="18" charset="0"/>
              </a:rPr>
              <a:t>Michael Kent – OSU Microbiology Dept.</a:t>
            </a:r>
          </a:p>
          <a:p>
            <a:pPr algn="ctr"/>
            <a:endParaRPr lang="en-US" sz="1200" b="1" dirty="0" smtClean="0">
              <a:solidFill>
                <a:srgbClr val="FFFFCC"/>
              </a:solidFill>
              <a:latin typeface="Palatino Linotype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FFCC"/>
                </a:solidFill>
                <a:latin typeface="Palatino Linotype" pitchFamily="18" charset="0"/>
              </a:rPr>
              <a:t>Nik</a:t>
            </a:r>
            <a:r>
              <a:rPr lang="en-US" sz="2400" b="1" dirty="0" smtClean="0">
                <a:solidFill>
                  <a:srgbClr val="FFFFCC"/>
                </a:solidFill>
                <a:latin typeface="Palatino Linotype" pitchFamily="18" charset="0"/>
              </a:rPr>
              <a:t> Zymonas, Michael Scheu, and Michael Hogansen </a:t>
            </a: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Palatino Linotype" pitchFamily="18" charset="0"/>
              </a:rPr>
              <a:t>– ODFW Corvallis Research Lab</a:t>
            </a:r>
            <a:endParaRPr lang="en-US" sz="2400" b="1" dirty="0">
              <a:solidFill>
                <a:srgbClr val="FFFFCC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-4011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</a:rPr>
              <a:t>Survivors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30440" r="19538" b="46730"/>
          <a:stretch/>
        </p:blipFill>
        <p:spPr>
          <a:xfrm>
            <a:off x="4061860" y="5139891"/>
            <a:ext cx="4893297" cy="1565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33281" r="34632" b="40842"/>
          <a:stretch/>
        </p:blipFill>
        <p:spPr>
          <a:xfrm>
            <a:off x="1549667" y="3220852"/>
            <a:ext cx="5024388" cy="1774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8" t="47082" r="25913" b="33236"/>
          <a:stretch/>
        </p:blipFill>
        <p:spPr>
          <a:xfrm>
            <a:off x="5692147" y="1219200"/>
            <a:ext cx="3371353" cy="1349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26069" r="13274" b="40162"/>
          <a:stretch/>
        </p:blipFill>
        <p:spPr>
          <a:xfrm>
            <a:off x="76200" y="700708"/>
            <a:ext cx="5483071" cy="2315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41973" r="75243" b="37950"/>
          <a:stretch/>
        </p:blipFill>
        <p:spPr>
          <a:xfrm rot="16200000">
            <a:off x="1133630" y="4234809"/>
            <a:ext cx="1496506" cy="34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</a:rPr>
              <a:t>Low Survival &amp; High Deformity in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2013 </a:t>
            </a:r>
            <a:b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</a:b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– Potential Factors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</a:endParaRP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228600" y="13716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00000"/>
                </a:solidFill>
              </a:rPr>
              <a:t>In the wild: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Trap selective for less-fit fish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Low density-dependent emigration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Inbreeding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Pathogens</a:t>
            </a:r>
          </a:p>
          <a:p>
            <a:pPr>
              <a:spcAft>
                <a:spcPts val="600"/>
              </a:spcAft>
            </a:pP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/>
          <a:stretch/>
        </p:blipFill>
        <p:spPr bwMode="auto">
          <a:xfrm>
            <a:off x="3312160" y="3068320"/>
            <a:ext cx="5782068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6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</a:rPr>
              <a:t>Low Survival &amp; High Deformity in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2013 </a:t>
            </a:r>
            <a:b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</a:b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– Potential Factors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</a:endParaRP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228600" y="13716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00000"/>
                </a:solidFill>
              </a:rPr>
              <a:t>In the wild: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Trap selective 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Density-dependence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Inbreeding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Pathogens</a:t>
            </a:r>
          </a:p>
          <a:p>
            <a:pPr>
              <a:spcAft>
                <a:spcPts val="600"/>
              </a:spcAft>
            </a:pPr>
            <a:endParaRPr lang="en-US" sz="2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i="1" u="sng" dirty="0" smtClean="0">
                <a:solidFill>
                  <a:srgbClr val="000000"/>
                </a:solidFill>
              </a:rPr>
              <a:t>At Leaburg Hatchery: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</a:t>
            </a:r>
            <a:r>
              <a:rPr lang="en-US" sz="2800" b="1" dirty="0">
                <a:solidFill>
                  <a:srgbClr val="000000"/>
                </a:solidFill>
              </a:rPr>
              <a:t>Less </a:t>
            </a:r>
            <a:r>
              <a:rPr lang="en-US" sz="2800" b="1" dirty="0" smtClean="0">
                <a:solidFill>
                  <a:srgbClr val="000000"/>
                </a:solidFill>
              </a:rPr>
              <a:t>competition &amp; cannibalism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Physiochemical environment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- Pathogens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171574"/>
            <a:ext cx="43053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Objectives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</a:endParaRP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228600" y="13716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1) Determine factors causing high mortality and deformities in captive-reared bull trout.</a:t>
            </a:r>
          </a:p>
          <a:p>
            <a:pPr>
              <a:spcAft>
                <a:spcPts val="600"/>
              </a:spcAft>
            </a:pP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4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err="1" smtClean="0"/>
              <a:t>Leaburg</a:t>
            </a:r>
            <a:r>
              <a:rPr lang="en-US" sz="2800" dirty="0" smtClean="0"/>
              <a:t> Survivors 2013</a:t>
            </a:r>
            <a:endParaRPr lang="en-US" sz="2800" dirty="0"/>
          </a:p>
        </p:txBody>
      </p:sp>
      <p:pic>
        <p:nvPicPr>
          <p:cNvPr id="21709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99" r="17738"/>
          <a:stretch/>
        </p:blipFill>
        <p:spPr bwMode="auto">
          <a:xfrm rot="5400000">
            <a:off x="-95309" y="2084047"/>
            <a:ext cx="49493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9830" y="1110542"/>
            <a:ext cx="6743700" cy="46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b="23693"/>
          <a:stretch/>
        </p:blipFill>
        <p:spPr bwMode="auto">
          <a:xfrm>
            <a:off x="457200" y="381000"/>
            <a:ext cx="7467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BLT 13 - 23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/>
          <a:stretch/>
        </p:blipFill>
        <p:spPr bwMode="auto">
          <a:xfrm>
            <a:off x="457200" y="2294267"/>
            <a:ext cx="4876800" cy="315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7" r="20772"/>
          <a:stretch/>
        </p:blipFill>
        <p:spPr bwMode="auto">
          <a:xfrm>
            <a:off x="4648200" y="3429000"/>
            <a:ext cx="4409668" cy="246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5959656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Metacercariae</a:t>
            </a:r>
            <a:r>
              <a:rPr lang="en-US" dirty="0" smtClean="0">
                <a:solidFill>
                  <a:srgbClr val="000000"/>
                </a:solidFill>
              </a:rPr>
              <a:t> of </a:t>
            </a:r>
            <a:r>
              <a:rPr lang="en-US" i="1" dirty="0" smtClean="0">
                <a:solidFill>
                  <a:srgbClr val="000000"/>
                </a:solidFill>
              </a:rPr>
              <a:t>Nanophyetus </a:t>
            </a:r>
            <a:r>
              <a:rPr lang="en-US" i="1" dirty="0" err="1" smtClean="0">
                <a:solidFill>
                  <a:srgbClr val="000000"/>
                </a:solidFill>
              </a:rPr>
              <a:t>salmincola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Pathology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</a:p>
          <a:p>
            <a:pPr lvl="1"/>
            <a:r>
              <a:rPr lang="en-US" dirty="0" smtClean="0"/>
              <a:t>Provides general assessment of pathogens without </a:t>
            </a:r>
            <a:r>
              <a:rPr lang="en-US" i="1" dirty="0" smtClean="0"/>
              <a:t>a priori </a:t>
            </a:r>
            <a:r>
              <a:rPr lang="en-US" dirty="0" smtClean="0"/>
              <a:t>designations</a:t>
            </a:r>
          </a:p>
          <a:p>
            <a:pPr lvl="1"/>
            <a:r>
              <a:rPr lang="en-US" dirty="0" smtClean="0"/>
              <a:t>Provides data on severity of infection &amp; associated tissue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229600" cy="27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BLT13 -19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781800" cy="48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72940"/>
            <a:ext cx="5334000" cy="36103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304800"/>
            <a:ext cx="7183437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BTL13-23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981200"/>
            <a:ext cx="6324600" cy="46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" y="0"/>
            <a:ext cx="91934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</a:rPr>
              <a:t>Historical Distribution</a:t>
            </a:r>
            <a:r>
              <a:rPr lang="en-US" sz="3600" b="1" dirty="0">
                <a:solidFill>
                  <a:srgbClr val="72140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</a:rPr>
              <a:t>of Bull </a:t>
            </a:r>
            <a:r>
              <a:rPr lang="en-US" sz="3600" b="1" dirty="0">
                <a:solidFill>
                  <a:srgbClr val="721404"/>
                </a:solidFill>
                <a:latin typeface="Cambria" panose="02040503050406030204" pitchFamily="18" charset="0"/>
              </a:rPr>
              <a:t>Trout </a:t>
            </a:r>
          </a:p>
          <a:p>
            <a:pPr algn="ctr"/>
            <a:endParaRPr lang="en-US" sz="1600" b="1" dirty="0" smtClean="0">
              <a:solidFill>
                <a:srgbClr val="F4FEBA"/>
              </a:solidFill>
              <a:latin typeface="Palatino Linotype" pitchFamily="18" charset="0"/>
            </a:endParaRPr>
          </a:p>
          <a:p>
            <a:pPr algn="ctr"/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14" name="Picture 6" descr="Willamette"/>
          <p:cNvPicPr>
            <a:picLocks noChangeAspect="1" noChangeArrowheads="1"/>
          </p:cNvPicPr>
          <p:nvPr/>
        </p:nvPicPr>
        <p:blipFill>
          <a:blip r:embed="rId5"/>
          <a:srcRect l="9688" t="7500" r="5682" b="7500"/>
          <a:stretch>
            <a:fillRect/>
          </a:stretch>
        </p:blipFill>
        <p:spPr bwMode="auto">
          <a:xfrm>
            <a:off x="76200" y="629920"/>
            <a:ext cx="4572000" cy="612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3160642" y="4490828"/>
            <a:ext cx="94749" cy="5842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6" h="12779">
                <a:moveTo>
                  <a:pt x="0" y="12779"/>
                </a:moveTo>
                <a:cubicBezTo>
                  <a:pt x="5569" y="6482"/>
                  <a:pt x="4111" y="4630"/>
                  <a:pt x="1191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142859" y="4414628"/>
            <a:ext cx="51575" cy="60971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4889"/>
              <a:gd name="connsiteY0" fmla="*/ 14446 h 14446"/>
              <a:gd name="connsiteX1" fmla="*/ 4889 w 4889"/>
              <a:gd name="connsiteY1" fmla="*/ 0 h 14446"/>
              <a:gd name="connsiteX0" fmla="*/ 0 w 13267"/>
              <a:gd name="connsiteY0" fmla="*/ 9231 h 9231"/>
              <a:gd name="connsiteX1" fmla="*/ 13267 w 13267"/>
              <a:gd name="connsiteY1" fmla="*/ 0 h 9231"/>
              <a:gd name="connsiteX0" fmla="*/ 0 w 10985"/>
              <a:gd name="connsiteY0" fmla="*/ 13750 h 13750"/>
              <a:gd name="connsiteX1" fmla="*/ 10985 w 10985"/>
              <a:gd name="connsiteY1" fmla="*/ 0 h 13750"/>
              <a:gd name="connsiteX0" fmla="*/ 0 w 10493"/>
              <a:gd name="connsiteY0" fmla="*/ 12084 h 12084"/>
              <a:gd name="connsiteX1" fmla="*/ 10493 w 10493"/>
              <a:gd name="connsiteY1" fmla="*/ 0 h 12084"/>
              <a:gd name="connsiteX0" fmla="*/ 0 w 8523"/>
              <a:gd name="connsiteY0" fmla="*/ 11667 h 11667"/>
              <a:gd name="connsiteX1" fmla="*/ 8523 w 8523"/>
              <a:gd name="connsiteY1" fmla="*/ 0 h 11667"/>
              <a:gd name="connsiteX0" fmla="*/ 448 w 10448"/>
              <a:gd name="connsiteY0" fmla="*/ 10000 h 10000"/>
              <a:gd name="connsiteX1" fmla="*/ 10448 w 10448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1733"/>
              <a:gd name="connsiteY0" fmla="*/ 9643 h 9643"/>
              <a:gd name="connsiteX1" fmla="*/ 11733 w 11733"/>
              <a:gd name="connsiteY1" fmla="*/ 0 h 9643"/>
              <a:gd name="connsiteX0" fmla="*/ 0 w 10000"/>
              <a:gd name="connsiteY0" fmla="*/ 8889 h 8889"/>
              <a:gd name="connsiteX1" fmla="*/ 10000 w 10000"/>
              <a:gd name="connsiteY1" fmla="*/ 0 h 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889">
                <a:moveTo>
                  <a:pt x="0" y="8889"/>
                </a:moveTo>
                <a:cubicBezTo>
                  <a:pt x="8586" y="4323"/>
                  <a:pt x="-2033" y="3086"/>
                  <a:pt x="1000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106420" y="4520040"/>
            <a:ext cx="54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3037065" y="5324321"/>
            <a:ext cx="54111" cy="7085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  <a:gd name="connsiteX0" fmla="*/ 0 w 9041"/>
              <a:gd name="connsiteY0" fmla="*/ 811 h 22929"/>
              <a:gd name="connsiteX1" fmla="*/ 9041 w 9041"/>
              <a:gd name="connsiteY1" fmla="*/ 22477 h 22929"/>
              <a:gd name="connsiteX0" fmla="*/ 0 w 7527"/>
              <a:gd name="connsiteY0" fmla="*/ 450 h 6759"/>
              <a:gd name="connsiteX1" fmla="*/ 7527 w 7527"/>
              <a:gd name="connsiteY1" fmla="*/ 6507 h 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7" h="6759">
                <a:moveTo>
                  <a:pt x="0" y="450"/>
                </a:moveTo>
                <a:cubicBezTo>
                  <a:pt x="6160" y="-2297"/>
                  <a:pt x="-1106" y="8526"/>
                  <a:pt x="7527" y="650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5561"/>
            <a:ext cx="6400800" cy="258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BLT13 -9</a:t>
            </a:r>
            <a:endParaRPr lang="en-US" sz="4000" dirty="0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97970"/>
            <a:ext cx="7696200" cy="226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2362200" cy="868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2659477"/>
            <a:ext cx="5715000" cy="406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BLT13 -20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481381"/>
            <a:ext cx="7086600" cy="189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189949"/>
            <a:ext cx="6934200" cy="20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3278"/>
            <a:ext cx="8229600" cy="1143000"/>
          </a:xfrm>
        </p:spPr>
        <p:txBody>
          <a:bodyPr/>
          <a:lstStyle/>
          <a:p>
            <a:r>
              <a:rPr lang="en-US" dirty="0" smtClean="0"/>
              <a:t>BTL13- 11</a:t>
            </a:r>
            <a:endParaRPr lang="en-US" dirty="0"/>
          </a:p>
        </p:txBody>
      </p:sp>
      <p:pic>
        <p:nvPicPr>
          <p:cNvPr id="220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6858000" cy="22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6964" y="2147836"/>
            <a:ext cx="2504972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0304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4472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8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Fish Species, Age, Sample Size, Location,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69" r="53542" b="57031"/>
          <a:stretch/>
        </p:blipFill>
        <p:spPr bwMode="auto">
          <a:xfrm>
            <a:off x="-1862" y="-5576"/>
            <a:ext cx="9112405" cy="23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2438400"/>
            <a:ext cx="7818437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38" y="2819400"/>
            <a:ext cx="4656803" cy="37430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72534"/>
            <a:ext cx="11336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Histology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304800" y="2286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1) Initial Results (</a:t>
            </a:r>
            <a:r>
              <a:rPr lang="en-US" sz="3200" b="1" dirty="0">
                <a:solidFill>
                  <a:srgbClr val="000000"/>
                </a:solidFill>
              </a:rPr>
              <a:t>T</a:t>
            </a:r>
            <a:r>
              <a:rPr lang="en-US" sz="3200" b="1" dirty="0" smtClean="0">
                <a:solidFill>
                  <a:srgbClr val="000000"/>
                </a:solidFill>
              </a:rPr>
              <a:t>he Insidious):</a:t>
            </a:r>
            <a:endParaRPr lang="en-US" sz="3200" b="1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 smtClean="0">
                <a:solidFill>
                  <a:srgbClr val="000000"/>
                </a:solidFill>
              </a:rPr>
              <a:t>Nanophyetus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</a:rPr>
              <a:t>salmincola</a:t>
            </a:r>
            <a:r>
              <a:rPr lang="en-US" b="1" dirty="0" smtClean="0">
                <a:solidFill>
                  <a:srgbClr val="000000"/>
                </a:solidFill>
              </a:rPr>
              <a:t> assoc. with deformed Leaburg fish in 2013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No worms or skeletal deformities  in fish from Anderson Creek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Low or no infection in Leaburg </a:t>
            </a:r>
            <a:r>
              <a:rPr lang="en-US" b="1" dirty="0" err="1" smtClean="0">
                <a:solidFill>
                  <a:srgbClr val="000000"/>
                </a:solidFill>
              </a:rPr>
              <a:t>morts</a:t>
            </a:r>
            <a:r>
              <a:rPr lang="en-US" b="1" dirty="0" smtClean="0">
                <a:solidFill>
                  <a:srgbClr val="000000"/>
                </a:solidFill>
              </a:rPr>
              <a:t> from 2012</a:t>
            </a:r>
          </a:p>
          <a:p>
            <a:pPr>
              <a:spcAft>
                <a:spcPts val="600"/>
              </a:spcAft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7841" y="220416"/>
            <a:ext cx="7848599" cy="6305173"/>
            <a:chOff x="1315626" y="89857"/>
            <a:chExt cx="10082927" cy="73583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626" y="2392751"/>
              <a:ext cx="5393176" cy="139633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957424" y="89857"/>
              <a:ext cx="8441129" cy="7358316"/>
              <a:chOff x="2375287" y="-419674"/>
              <a:chExt cx="9568843" cy="894097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571905" y="1963024"/>
                <a:ext cx="3725379" cy="3823590"/>
                <a:chOff x="6013557" y="1566301"/>
                <a:chExt cx="4566631" cy="4740432"/>
              </a:xfrm>
            </p:grpSpPr>
            <p:sp>
              <p:nvSpPr>
                <p:cNvPr id="13" name="Circular Arrow 12"/>
                <p:cNvSpPr/>
                <p:nvPr/>
              </p:nvSpPr>
              <p:spPr>
                <a:xfrm>
                  <a:off x="6023143" y="1566301"/>
                  <a:ext cx="4557045" cy="4730473"/>
                </a:xfrm>
                <a:prstGeom prst="circularArrow">
                  <a:avLst>
                    <a:gd name="adj1" fmla="val 13289"/>
                    <a:gd name="adj2" fmla="val 916599"/>
                    <a:gd name="adj3" fmla="val 20564847"/>
                    <a:gd name="adj4" fmla="val 10800652"/>
                    <a:gd name="adj5" fmla="val 14842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Circular Arrow 13"/>
                <p:cNvSpPr/>
                <p:nvPr/>
              </p:nvSpPr>
              <p:spPr>
                <a:xfrm rot="10800000">
                  <a:off x="6013557" y="1576259"/>
                  <a:ext cx="4557046" cy="4730474"/>
                </a:xfrm>
                <a:prstGeom prst="circularArrow">
                  <a:avLst>
                    <a:gd name="adj1" fmla="val 13289"/>
                    <a:gd name="adj2" fmla="val 940805"/>
                    <a:gd name="adj3" fmla="val 20564847"/>
                    <a:gd name="adj4" fmla="val 10800652"/>
                    <a:gd name="adj5" fmla="val 14842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8129" y="-419674"/>
                <a:ext cx="6096001" cy="275272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65500">
                <a:off x="10419038" y="2366259"/>
                <a:ext cx="896064" cy="160190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06277">
                <a:off x="10363880" y="4310021"/>
                <a:ext cx="1006383" cy="191691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98651">
                <a:off x="6360060" y="5512157"/>
                <a:ext cx="3654853" cy="300914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005" y="4593055"/>
                <a:ext cx="2394857" cy="135084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287" y="2742555"/>
                <a:ext cx="1631676" cy="1045292"/>
              </a:xfrm>
              <a:prstGeom prst="rect">
                <a:avLst/>
              </a:prstGeom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468812" y="571500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Courtesy of Sean Roon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6084332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prstClr val="black"/>
                </a:solidFill>
              </a:rPr>
              <a:t>Juga</a:t>
            </a:r>
            <a:endParaRPr lang="en-US" sz="2800" i="1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22029" r="33183" b="39592"/>
          <a:stretch/>
        </p:blipFill>
        <p:spPr>
          <a:xfrm>
            <a:off x="305404" y="4080889"/>
            <a:ext cx="1867221" cy="13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304800" y="2286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</a:rPr>
              <a:t>2) Experimental Infection Study at </a:t>
            </a:r>
            <a:r>
              <a:rPr lang="en-US" sz="3200" b="1" dirty="0" err="1">
                <a:solidFill>
                  <a:srgbClr val="000000"/>
                </a:solidFill>
              </a:rPr>
              <a:t>Leaburg</a:t>
            </a:r>
            <a:r>
              <a:rPr lang="en-US" sz="3200" b="1" dirty="0" smtClean="0">
                <a:solidFill>
                  <a:srgbClr val="000000"/>
                </a:solidFill>
              </a:rPr>
              <a:t>: Expose bull trout fry from Anderson to </a:t>
            </a:r>
            <a:r>
              <a:rPr lang="en-US" sz="3200" b="1" dirty="0" err="1" smtClean="0">
                <a:solidFill>
                  <a:srgbClr val="000000"/>
                </a:solidFill>
              </a:rPr>
              <a:t>Nano</a:t>
            </a:r>
            <a:endParaRPr lang="en-US" sz="32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200" b="1" u="sng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</a:t>
            </a:r>
            <a:r>
              <a:rPr lang="en-US" sz="2400" b="1" u="sng" dirty="0" smtClean="0">
                <a:solidFill>
                  <a:srgbClr val="000000"/>
                </a:solidFill>
              </a:rPr>
              <a:t>20 May – 9 Sep: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23 Control	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High-dosage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Low-dosage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2764460"/>
            <a:ext cx="4105034" cy="4093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22029" r="27681" b="32367"/>
          <a:stretch/>
        </p:blipFill>
        <p:spPr>
          <a:xfrm>
            <a:off x="609600" y="4267200"/>
            <a:ext cx="2438400" cy="16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304800" y="2286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1) Initial </a:t>
            </a:r>
            <a:r>
              <a:rPr lang="en-US" sz="32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Results (The Insidious):</a:t>
            </a:r>
            <a:endParaRPr lang="en-US" sz="32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Nanophyetus</a:t>
            </a:r>
            <a:r>
              <a:rPr lang="en-US" b="1" i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b="1" i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salmincola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assoc. with deformed Leaburg fish in 2013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None in 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specimens 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brought directly to OSU from Anderson Creek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Low or no infection in Leaburg </a:t>
            </a:r>
            <a:r>
              <a:rPr lang="en-US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morts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from 2012</a:t>
            </a:r>
          </a:p>
          <a:p>
            <a:pPr>
              <a:spcAft>
                <a:spcPts val="600"/>
              </a:spcAft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</a:rPr>
              <a:t>2) Experimental Infection Study at Leaburg:</a:t>
            </a:r>
          </a:p>
          <a:p>
            <a:pPr>
              <a:spcAft>
                <a:spcPts val="600"/>
              </a:spcAft>
            </a:pPr>
            <a:endParaRPr lang="en-US" sz="1200" b="1" u="sng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</a:t>
            </a:r>
            <a:r>
              <a:rPr lang="en-US" sz="2400" b="1" u="sng" dirty="0" smtClean="0">
                <a:solidFill>
                  <a:srgbClr val="000000"/>
                </a:solidFill>
              </a:rPr>
              <a:t>20 May – 9 Sep: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23 Control	    	= 53% Survival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High-dosage  = 43% Survival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Low-dosage   = 35% Survival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 Species, Age, Sample Size, Location, </a:t>
            </a:r>
          </a:p>
          <a:p>
            <a:pPr marL="0" indent="0">
              <a:buNone/>
            </a:pPr>
            <a:r>
              <a:rPr lang="en-US" dirty="0" smtClean="0"/>
              <a:t>Date, Gross, X-ray, histology.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769" r="53542" b="74607"/>
          <a:stretch/>
        </p:blipFill>
        <p:spPr bwMode="auto">
          <a:xfrm>
            <a:off x="9013" y="1198756"/>
            <a:ext cx="9112405" cy="9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2823" r="53542" b="47559"/>
          <a:stretch/>
        </p:blipFill>
        <p:spPr bwMode="auto">
          <a:xfrm>
            <a:off x="9014" y="2135458"/>
            <a:ext cx="9112405" cy="77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4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4245842"/>
            <a:ext cx="7772400" cy="2612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1" y="-1"/>
            <a:ext cx="7388656" cy="412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Willamette"/>
          <p:cNvPicPr>
            <a:picLocks noChangeAspect="1" noChangeArrowheads="1"/>
          </p:cNvPicPr>
          <p:nvPr/>
        </p:nvPicPr>
        <p:blipFill>
          <a:blip r:embed="rId5"/>
          <a:srcRect l="9688" t="7500" r="5682" b="7500"/>
          <a:stretch>
            <a:fillRect/>
          </a:stretch>
        </p:blipFill>
        <p:spPr bwMode="auto">
          <a:xfrm>
            <a:off x="93898" y="652668"/>
            <a:ext cx="4572000" cy="612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" y="0"/>
            <a:ext cx="91934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</a:rPr>
              <a:t>Reintroductions</a:t>
            </a:r>
            <a:endParaRPr lang="en-US" sz="3600" b="1" dirty="0">
              <a:solidFill>
                <a:srgbClr val="721404"/>
              </a:solidFill>
              <a:latin typeface="Cambria" panose="02040503050406030204" pitchFamily="18" charset="0"/>
            </a:endParaRPr>
          </a:p>
          <a:p>
            <a:pPr algn="ctr"/>
            <a:endParaRPr lang="en-US" sz="1600" b="1" dirty="0" smtClean="0">
              <a:solidFill>
                <a:srgbClr val="F4FEBA"/>
              </a:solidFill>
              <a:latin typeface="Palatino Linotype" pitchFamily="18" charset="0"/>
            </a:endParaRPr>
          </a:p>
          <a:p>
            <a:pPr algn="ctr"/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7" name="Picture 6" descr="UpMcK2"/>
          <p:cNvPicPr>
            <a:picLocks noChangeAspect="1" noChangeArrowheads="1"/>
          </p:cNvPicPr>
          <p:nvPr/>
        </p:nvPicPr>
        <p:blipFill>
          <a:blip r:embed="rId6"/>
          <a:srcRect l="15686" t="40150" r="9804" b="3030"/>
          <a:stretch>
            <a:fillRect/>
          </a:stretch>
        </p:blipFill>
        <p:spPr bwMode="auto">
          <a:xfrm>
            <a:off x="4800600" y="2842996"/>
            <a:ext cx="41910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7185025" y="2842996"/>
            <a:ext cx="129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A1470"/>
                </a:solidFill>
                <a:latin typeface="Times New Roman" pitchFamily="18" charset="0"/>
                <a:cs typeface="Times New Roman" pitchFamily="18" charset="0"/>
              </a:rPr>
              <a:t>McKenzie</a:t>
            </a:r>
          </a:p>
          <a:p>
            <a:pPr algn="ctr"/>
            <a:r>
              <a:rPr lang="en-US" sz="2000" b="1">
                <a:solidFill>
                  <a:srgbClr val="0A1470"/>
                </a:solidFill>
                <a:latin typeface="Times New Roman" pitchFamily="18" charset="0"/>
                <a:cs typeface="Times New Roman" pitchFamily="18" charset="0"/>
              </a:rPr>
              <a:t>River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324600" y="4671796"/>
            <a:ext cx="76200" cy="304800"/>
          </a:xfrm>
          <a:prstGeom prst="straightConnector1">
            <a:avLst/>
          </a:prstGeom>
          <a:ln w="28575">
            <a:solidFill>
              <a:srgbClr val="1786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77000" y="5052796"/>
            <a:ext cx="152400" cy="228600"/>
          </a:xfrm>
          <a:prstGeom prst="straightConnector1">
            <a:avLst/>
          </a:prstGeom>
          <a:ln w="28575">
            <a:solidFill>
              <a:srgbClr val="1786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3089" y="4343400"/>
            <a:ext cx="1323650" cy="1549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800600" y="3197008"/>
            <a:ext cx="1020501" cy="648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78340" y="4513576"/>
            <a:ext cx="94749" cy="5842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6" h="12779">
                <a:moveTo>
                  <a:pt x="0" y="12779"/>
                </a:moveTo>
                <a:cubicBezTo>
                  <a:pt x="5569" y="6482"/>
                  <a:pt x="4111" y="4630"/>
                  <a:pt x="1191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160557" y="4437376"/>
            <a:ext cx="51575" cy="60971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4889"/>
              <a:gd name="connsiteY0" fmla="*/ 14446 h 14446"/>
              <a:gd name="connsiteX1" fmla="*/ 4889 w 4889"/>
              <a:gd name="connsiteY1" fmla="*/ 0 h 14446"/>
              <a:gd name="connsiteX0" fmla="*/ 0 w 13267"/>
              <a:gd name="connsiteY0" fmla="*/ 9231 h 9231"/>
              <a:gd name="connsiteX1" fmla="*/ 13267 w 13267"/>
              <a:gd name="connsiteY1" fmla="*/ 0 h 9231"/>
              <a:gd name="connsiteX0" fmla="*/ 0 w 10985"/>
              <a:gd name="connsiteY0" fmla="*/ 13750 h 13750"/>
              <a:gd name="connsiteX1" fmla="*/ 10985 w 10985"/>
              <a:gd name="connsiteY1" fmla="*/ 0 h 13750"/>
              <a:gd name="connsiteX0" fmla="*/ 0 w 10493"/>
              <a:gd name="connsiteY0" fmla="*/ 12084 h 12084"/>
              <a:gd name="connsiteX1" fmla="*/ 10493 w 10493"/>
              <a:gd name="connsiteY1" fmla="*/ 0 h 12084"/>
              <a:gd name="connsiteX0" fmla="*/ 0 w 8523"/>
              <a:gd name="connsiteY0" fmla="*/ 11667 h 11667"/>
              <a:gd name="connsiteX1" fmla="*/ 8523 w 8523"/>
              <a:gd name="connsiteY1" fmla="*/ 0 h 11667"/>
              <a:gd name="connsiteX0" fmla="*/ 448 w 10448"/>
              <a:gd name="connsiteY0" fmla="*/ 10000 h 10000"/>
              <a:gd name="connsiteX1" fmla="*/ 10448 w 10448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1733"/>
              <a:gd name="connsiteY0" fmla="*/ 9643 h 9643"/>
              <a:gd name="connsiteX1" fmla="*/ 11733 w 11733"/>
              <a:gd name="connsiteY1" fmla="*/ 0 h 9643"/>
              <a:gd name="connsiteX0" fmla="*/ 0 w 10000"/>
              <a:gd name="connsiteY0" fmla="*/ 8889 h 8889"/>
              <a:gd name="connsiteX1" fmla="*/ 10000 w 10000"/>
              <a:gd name="connsiteY1" fmla="*/ 0 h 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889">
                <a:moveTo>
                  <a:pt x="0" y="8889"/>
                </a:moveTo>
                <a:cubicBezTo>
                  <a:pt x="8586" y="4323"/>
                  <a:pt x="-2033" y="3086"/>
                  <a:pt x="1000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124118" y="4542788"/>
            <a:ext cx="54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3054763" y="5347069"/>
            <a:ext cx="54111" cy="7085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  <a:gd name="connsiteX0" fmla="*/ 0 w 9041"/>
              <a:gd name="connsiteY0" fmla="*/ 811 h 22929"/>
              <a:gd name="connsiteX1" fmla="*/ 9041 w 9041"/>
              <a:gd name="connsiteY1" fmla="*/ 22477 h 22929"/>
              <a:gd name="connsiteX0" fmla="*/ 0 w 7527"/>
              <a:gd name="connsiteY0" fmla="*/ 450 h 6759"/>
              <a:gd name="connsiteX1" fmla="*/ 7527 w 7527"/>
              <a:gd name="connsiteY1" fmla="*/ 6507 h 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7" h="6759">
                <a:moveTo>
                  <a:pt x="0" y="450"/>
                </a:moveTo>
                <a:cubicBezTo>
                  <a:pt x="6160" y="-2297"/>
                  <a:pt x="-1106" y="8526"/>
                  <a:pt x="7527" y="650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54763" y="4437376"/>
            <a:ext cx="218326" cy="234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00600" y="2841192"/>
            <a:ext cx="4191000" cy="39276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882640" y="5029200"/>
            <a:ext cx="193040" cy="142240"/>
          </a:xfrm>
          <a:custGeom>
            <a:avLst/>
            <a:gdLst>
              <a:gd name="connsiteX0" fmla="*/ 0 w 193040"/>
              <a:gd name="connsiteY0" fmla="*/ 0 h 142240"/>
              <a:gd name="connsiteX1" fmla="*/ 0 w 193040"/>
              <a:gd name="connsiteY1" fmla="*/ 0 h 142240"/>
              <a:gd name="connsiteX2" fmla="*/ 71120 w 193040"/>
              <a:gd name="connsiteY2" fmla="*/ 101600 h 142240"/>
              <a:gd name="connsiteX3" fmla="*/ 132080 w 193040"/>
              <a:gd name="connsiteY3" fmla="*/ 142240 h 142240"/>
              <a:gd name="connsiteX4" fmla="*/ 162560 w 193040"/>
              <a:gd name="connsiteY4" fmla="*/ 132080 h 142240"/>
              <a:gd name="connsiteX5" fmla="*/ 193040 w 193040"/>
              <a:gd name="connsiteY5" fmla="*/ 71120 h 142240"/>
              <a:gd name="connsiteX6" fmla="*/ 182880 w 193040"/>
              <a:gd name="connsiteY6" fmla="*/ 20320 h 142240"/>
              <a:gd name="connsiteX7" fmla="*/ 142240 w 193040"/>
              <a:gd name="connsiteY7" fmla="*/ 10160 h 142240"/>
              <a:gd name="connsiteX8" fmla="*/ 0 w 193040"/>
              <a:gd name="connsiteY8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" h="142240">
                <a:moveTo>
                  <a:pt x="0" y="0"/>
                </a:moveTo>
                <a:lnTo>
                  <a:pt x="0" y="0"/>
                </a:lnTo>
                <a:cubicBezTo>
                  <a:pt x="23707" y="33867"/>
                  <a:pt x="36723" y="78669"/>
                  <a:pt x="71120" y="101600"/>
                </a:cubicBezTo>
                <a:lnTo>
                  <a:pt x="132080" y="142240"/>
                </a:lnTo>
                <a:cubicBezTo>
                  <a:pt x="142240" y="138853"/>
                  <a:pt x="154197" y="138770"/>
                  <a:pt x="162560" y="132080"/>
                </a:cubicBezTo>
                <a:cubicBezTo>
                  <a:pt x="180465" y="117756"/>
                  <a:pt x="186347" y="91199"/>
                  <a:pt x="193040" y="71120"/>
                </a:cubicBezTo>
                <a:cubicBezTo>
                  <a:pt x="189653" y="54187"/>
                  <a:pt x="193935" y="33586"/>
                  <a:pt x="182880" y="20320"/>
                </a:cubicBezTo>
                <a:cubicBezTo>
                  <a:pt x="173941" y="9593"/>
                  <a:pt x="156041" y="12283"/>
                  <a:pt x="142240" y="10160"/>
                </a:cubicBezTo>
                <a:cubicBezTo>
                  <a:pt x="71338" y="-748"/>
                  <a:pt x="23707" y="1693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BLT14-40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822260"/>
            <a:ext cx="7543800" cy="56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3052" y="-3354052"/>
            <a:ext cx="2835946" cy="954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5029200"/>
            <a:ext cx="1295547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Low dose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(Controls,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# 30-37)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BLT14-31- UV treated water</a:t>
            </a:r>
            <a:endParaRPr lang="en-US" dirty="0"/>
          </a:p>
        </p:txBody>
      </p:sp>
      <p:pic>
        <p:nvPicPr>
          <p:cNvPr id="222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2834316" y="-1157916"/>
            <a:ext cx="1417969" cy="60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819400"/>
            <a:ext cx="5080000" cy="36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8583"/>
            <a:ext cx="3570111" cy="253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6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BTL14 – 35 (low dose)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8081"/>
            <a:ext cx="7696200" cy="575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8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"/>
          <a:stretch/>
        </p:blipFill>
        <p:spPr>
          <a:xfrm flipH="1">
            <a:off x="114299" y="65773"/>
            <a:ext cx="8911043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00" y="3342373"/>
            <a:ext cx="8911043" cy="33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45368"/>
            <a:ext cx="9220200" cy="633952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29" y="239992"/>
            <a:ext cx="3581400" cy="25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1143000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BTL – 30, control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5640523" cy="42276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3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304800" y="22860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1) Initial Results:</a:t>
            </a:r>
            <a:endParaRPr lang="en-US" sz="32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Nanophyetus</a:t>
            </a:r>
            <a:r>
              <a:rPr lang="en-US" b="1" i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b="1" i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salmincola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assoc. with deformed Leaburg fish in 2013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None in 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specimens 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brought directly to OSU from Anderson Creek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Low or no infection in Leaburg </a:t>
            </a:r>
            <a:r>
              <a:rPr lang="en-US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morts</a:t>
            </a:r>
            <a:r>
              <a:rPr lang="en-US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from 2012</a:t>
            </a:r>
          </a:p>
          <a:p>
            <a:pPr>
              <a:spcAft>
                <a:spcPts val="600"/>
              </a:spcAft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</a:rPr>
              <a:t>2) Experimental Infection Study at Leaburg:</a:t>
            </a:r>
          </a:p>
          <a:p>
            <a:pPr>
              <a:spcAft>
                <a:spcPts val="600"/>
              </a:spcAft>
            </a:pPr>
            <a:endParaRPr lang="en-US" sz="1200" b="1" u="sng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</a:t>
            </a:r>
            <a:r>
              <a:rPr lang="en-US" sz="2400" b="1" u="sng" dirty="0" smtClean="0">
                <a:solidFill>
                  <a:srgbClr val="000000"/>
                </a:solidFill>
              </a:rPr>
              <a:t>20 May – 9 Sep: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23 Control	    	= 53% Survival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High-dosage  = 43% Survival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20 Low-dosage   = 35% Survival</a:t>
            </a:r>
          </a:p>
          <a:p>
            <a:pPr>
              <a:spcAft>
                <a:spcPts val="600"/>
              </a:spcAft>
            </a:pPr>
            <a:endParaRPr lang="en-US" sz="2400" b="1" i="1" dirty="0" smtClean="0">
              <a:solidFill>
                <a:srgbClr val="BBE0E3">
                  <a:lumMod val="25000"/>
                </a:srgbClr>
              </a:solidFill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en-US" sz="2400" b="1" i="1" dirty="0" smtClean="0">
                <a:solidFill>
                  <a:srgbClr val="BBE0E3">
                    <a:lumMod val="25000"/>
                  </a:srgbClr>
                </a:solidFill>
                <a:sym typeface="Wingdings" panose="05000000000000000000" pitchFamily="2" charset="2"/>
              </a:rPr>
              <a:t></a:t>
            </a:r>
            <a:r>
              <a:rPr lang="en-US" sz="2400" b="1" i="1" dirty="0" smtClean="0">
                <a:solidFill>
                  <a:srgbClr val="BBE0E3">
                    <a:lumMod val="25000"/>
                  </a:srgbClr>
                </a:solidFill>
              </a:rPr>
              <a:t> All </a:t>
            </a:r>
            <a:r>
              <a:rPr lang="en-US" sz="2400" b="1" i="1" dirty="0">
                <a:solidFill>
                  <a:srgbClr val="BBE0E3">
                    <a:lumMod val="25000"/>
                  </a:srgbClr>
                </a:solidFill>
              </a:rPr>
              <a:t>3</a:t>
            </a:r>
            <a:r>
              <a:rPr lang="en-US" sz="2400" b="1" i="1" dirty="0" smtClean="0">
                <a:solidFill>
                  <a:srgbClr val="BBE0E3">
                    <a:lumMod val="25000"/>
                  </a:srgbClr>
                </a:solidFill>
              </a:rPr>
              <a:t> groups heavily infected, high mort. and deformity</a:t>
            </a:r>
          </a:p>
          <a:p>
            <a:pPr>
              <a:spcAft>
                <a:spcPts val="600"/>
              </a:spcAft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2D2D8A">
                    <a:lumMod val="75000"/>
                  </a:srgbClr>
                </a:solidFill>
              </a:rPr>
              <a:t>= UV 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</a:rPr>
              <a:t>s</a:t>
            </a:r>
            <a:r>
              <a:rPr lang="en-US" sz="2400" b="1" dirty="0" smtClean="0">
                <a:solidFill>
                  <a:srgbClr val="2D2D8A">
                    <a:lumMod val="75000"/>
                  </a:srgbClr>
                </a:solidFill>
              </a:rPr>
              <a:t>terilization </a:t>
            </a:r>
            <a:r>
              <a:rPr lang="en-US" sz="2400" b="1" dirty="0">
                <a:solidFill>
                  <a:srgbClr val="2D2D8A">
                    <a:lumMod val="75000"/>
                  </a:srgbClr>
                </a:solidFill>
              </a:rPr>
              <a:t>ineffective </a:t>
            </a:r>
            <a:r>
              <a:rPr lang="en-US" sz="2400" b="1" dirty="0" smtClean="0">
                <a:solidFill>
                  <a:srgbClr val="2D2D8A">
                    <a:lumMod val="75000"/>
                  </a:srgbClr>
                </a:solidFill>
              </a:rPr>
              <a:t>for bull trout tanks at Leaburg</a:t>
            </a:r>
            <a:endParaRPr lang="en-US" sz="2400" b="1" dirty="0">
              <a:solidFill>
                <a:srgbClr val="2D2D8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23437" r="1980" b="40527"/>
          <a:stretch/>
        </p:blipFill>
        <p:spPr bwMode="auto">
          <a:xfrm>
            <a:off x="-19049" y="1"/>
            <a:ext cx="9163050" cy="289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48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999581"/>
            <a:ext cx="5492750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172035" name="Group 3"/>
          <p:cNvGrpSpPr>
            <a:grpSpLocks/>
          </p:cNvGrpSpPr>
          <p:nvPr/>
        </p:nvGrpSpPr>
        <p:grpSpPr bwMode="auto">
          <a:xfrm>
            <a:off x="228600" y="152400"/>
            <a:ext cx="6248400" cy="5257800"/>
            <a:chOff x="864" y="16560"/>
            <a:chExt cx="3456" cy="3936"/>
          </a:xfrm>
        </p:grpSpPr>
        <p:sp>
          <p:nvSpPr>
            <p:cNvPr id="172036" name="Rectangle 4"/>
            <p:cNvSpPr>
              <a:spLocks noChangeArrowheads="1"/>
            </p:cNvSpPr>
            <p:nvPr/>
          </p:nvSpPr>
          <p:spPr bwMode="auto">
            <a:xfrm>
              <a:off x="864" y="16560"/>
              <a:ext cx="3456" cy="39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72037" name="Picture 5" descr="441006-3def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6704"/>
              <a:ext cx="3168" cy="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602163" cy="327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5105400" cy="3581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  <a:latin typeface="Comic Sans MS" pitchFamily="66" charset="0"/>
              </a:rPr>
              <a:t>Metacercariae in Cleared Fish</a:t>
            </a:r>
          </a:p>
        </p:txBody>
      </p:sp>
      <p:pic>
        <p:nvPicPr>
          <p:cNvPr id="860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505200"/>
            <a:ext cx="3706813" cy="2633663"/>
          </a:xfr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023" name="Picture 7" descr="Cleared81X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197225"/>
            <a:ext cx="4724400" cy="3051175"/>
          </a:xfr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6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447675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3" name="AutoShape 5"/>
          <p:cNvSpPr>
            <a:spLocks noChangeArrowheads="1"/>
          </p:cNvSpPr>
          <p:nvPr/>
        </p:nvSpPr>
        <p:spPr bwMode="auto">
          <a:xfrm>
            <a:off x="5029200" y="2438400"/>
            <a:ext cx="685800" cy="1981200"/>
          </a:xfrm>
          <a:prstGeom prst="downArrow">
            <a:avLst>
              <a:gd name="adj1" fmla="val 50000"/>
              <a:gd name="adj2" fmla="val 722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Willamette"/>
          <p:cNvPicPr>
            <a:picLocks noChangeAspect="1" noChangeArrowheads="1"/>
          </p:cNvPicPr>
          <p:nvPr/>
        </p:nvPicPr>
        <p:blipFill>
          <a:blip r:embed="rId5"/>
          <a:srcRect l="9688" t="7500" r="5682" b="7500"/>
          <a:stretch>
            <a:fillRect/>
          </a:stretch>
        </p:blipFill>
        <p:spPr bwMode="auto">
          <a:xfrm>
            <a:off x="93898" y="652668"/>
            <a:ext cx="4572000" cy="612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" y="0"/>
            <a:ext cx="91934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</a:rPr>
              <a:t>Reintroductions</a:t>
            </a:r>
            <a:endParaRPr lang="en-US" sz="3600" b="1" dirty="0">
              <a:solidFill>
                <a:srgbClr val="721404"/>
              </a:solidFill>
              <a:latin typeface="Cambria" panose="02040503050406030204" pitchFamily="18" charset="0"/>
            </a:endParaRPr>
          </a:p>
          <a:p>
            <a:pPr algn="ctr"/>
            <a:endParaRPr lang="en-US" sz="1600" b="1" dirty="0" smtClean="0">
              <a:solidFill>
                <a:srgbClr val="F4FEBA"/>
              </a:solidFill>
              <a:latin typeface="Palatino Linotype" pitchFamily="18" charset="0"/>
            </a:endParaRPr>
          </a:p>
          <a:p>
            <a:pPr algn="ctr"/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7" name="Picture 6" descr="UpMcK2"/>
          <p:cNvPicPr>
            <a:picLocks noChangeAspect="1" noChangeArrowheads="1"/>
          </p:cNvPicPr>
          <p:nvPr/>
        </p:nvPicPr>
        <p:blipFill>
          <a:blip r:embed="rId6"/>
          <a:srcRect l="15686" t="40150" r="9804" b="3030"/>
          <a:stretch>
            <a:fillRect/>
          </a:stretch>
        </p:blipFill>
        <p:spPr bwMode="auto">
          <a:xfrm>
            <a:off x="4800600" y="2842996"/>
            <a:ext cx="41910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7185025" y="2842996"/>
            <a:ext cx="129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A1470"/>
                </a:solidFill>
                <a:latin typeface="Times New Roman" pitchFamily="18" charset="0"/>
                <a:cs typeface="Times New Roman" pitchFamily="18" charset="0"/>
              </a:rPr>
              <a:t>McKenzie</a:t>
            </a:r>
          </a:p>
          <a:p>
            <a:pPr algn="ctr"/>
            <a:r>
              <a:rPr lang="en-US" sz="2000" b="1">
                <a:solidFill>
                  <a:srgbClr val="0A1470"/>
                </a:solidFill>
                <a:latin typeface="Times New Roman" pitchFamily="18" charset="0"/>
                <a:cs typeface="Times New Roman" pitchFamily="18" charset="0"/>
              </a:rPr>
              <a:t>River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324600" y="4671796"/>
            <a:ext cx="76200" cy="304800"/>
          </a:xfrm>
          <a:prstGeom prst="straightConnector1">
            <a:avLst/>
          </a:prstGeom>
          <a:ln w="28575">
            <a:solidFill>
              <a:srgbClr val="1786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77000" y="5052796"/>
            <a:ext cx="152400" cy="228600"/>
          </a:xfrm>
          <a:prstGeom prst="straightConnector1">
            <a:avLst/>
          </a:prstGeom>
          <a:ln w="28575">
            <a:solidFill>
              <a:srgbClr val="1786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800600" y="3197008"/>
            <a:ext cx="1020501" cy="648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78340" y="4513576"/>
            <a:ext cx="94749" cy="5842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6" h="12779">
                <a:moveTo>
                  <a:pt x="0" y="12779"/>
                </a:moveTo>
                <a:cubicBezTo>
                  <a:pt x="5569" y="6482"/>
                  <a:pt x="4111" y="4630"/>
                  <a:pt x="11916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60557" y="4437376"/>
            <a:ext cx="51575" cy="60971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4889"/>
              <a:gd name="connsiteY0" fmla="*/ 14446 h 14446"/>
              <a:gd name="connsiteX1" fmla="*/ 4889 w 4889"/>
              <a:gd name="connsiteY1" fmla="*/ 0 h 14446"/>
              <a:gd name="connsiteX0" fmla="*/ 0 w 13267"/>
              <a:gd name="connsiteY0" fmla="*/ 9231 h 9231"/>
              <a:gd name="connsiteX1" fmla="*/ 13267 w 13267"/>
              <a:gd name="connsiteY1" fmla="*/ 0 h 9231"/>
              <a:gd name="connsiteX0" fmla="*/ 0 w 10985"/>
              <a:gd name="connsiteY0" fmla="*/ 13750 h 13750"/>
              <a:gd name="connsiteX1" fmla="*/ 10985 w 10985"/>
              <a:gd name="connsiteY1" fmla="*/ 0 h 13750"/>
              <a:gd name="connsiteX0" fmla="*/ 0 w 10493"/>
              <a:gd name="connsiteY0" fmla="*/ 12084 h 12084"/>
              <a:gd name="connsiteX1" fmla="*/ 10493 w 10493"/>
              <a:gd name="connsiteY1" fmla="*/ 0 h 12084"/>
              <a:gd name="connsiteX0" fmla="*/ 0 w 8523"/>
              <a:gd name="connsiteY0" fmla="*/ 11667 h 11667"/>
              <a:gd name="connsiteX1" fmla="*/ 8523 w 8523"/>
              <a:gd name="connsiteY1" fmla="*/ 0 h 11667"/>
              <a:gd name="connsiteX0" fmla="*/ 448 w 10448"/>
              <a:gd name="connsiteY0" fmla="*/ 10000 h 10000"/>
              <a:gd name="connsiteX1" fmla="*/ 10448 w 10448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2889"/>
              <a:gd name="connsiteY0" fmla="*/ 11428 h 11428"/>
              <a:gd name="connsiteX1" fmla="*/ 12889 w 12889"/>
              <a:gd name="connsiteY1" fmla="*/ 0 h 11428"/>
              <a:gd name="connsiteX0" fmla="*/ 0 w 11733"/>
              <a:gd name="connsiteY0" fmla="*/ 9643 h 9643"/>
              <a:gd name="connsiteX1" fmla="*/ 11733 w 11733"/>
              <a:gd name="connsiteY1" fmla="*/ 0 h 9643"/>
              <a:gd name="connsiteX0" fmla="*/ 0 w 10000"/>
              <a:gd name="connsiteY0" fmla="*/ 8889 h 8889"/>
              <a:gd name="connsiteX1" fmla="*/ 10000 w 10000"/>
              <a:gd name="connsiteY1" fmla="*/ 0 h 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889">
                <a:moveTo>
                  <a:pt x="0" y="8889"/>
                </a:moveTo>
                <a:cubicBezTo>
                  <a:pt x="8586" y="4323"/>
                  <a:pt x="-2033" y="3086"/>
                  <a:pt x="1000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124118" y="4542788"/>
            <a:ext cx="54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3054763" y="5347069"/>
            <a:ext cx="54111" cy="70854"/>
          </a:xfrm>
          <a:custGeom>
            <a:avLst/>
            <a:gdLst>
              <a:gd name="connsiteX0" fmla="*/ 0 w 79514"/>
              <a:gd name="connsiteY0" fmla="*/ 0 h 9939"/>
              <a:gd name="connsiteX1" fmla="*/ 79514 w 79514"/>
              <a:gd name="connsiteY1" fmla="*/ 9939 h 9939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6708"/>
              <a:gd name="connsiteY0" fmla="*/ 18890 h 18890"/>
              <a:gd name="connsiteX1" fmla="*/ 16708 w 16708"/>
              <a:gd name="connsiteY1" fmla="*/ 0 h 18890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4472"/>
              <a:gd name="connsiteY0" fmla="*/ 15557 h 15557"/>
              <a:gd name="connsiteX1" fmla="*/ 14472 w 14472"/>
              <a:gd name="connsiteY1" fmla="*/ 0 h 15557"/>
              <a:gd name="connsiteX0" fmla="*/ 0 w 11916"/>
              <a:gd name="connsiteY0" fmla="*/ 12779 h 12779"/>
              <a:gd name="connsiteX1" fmla="*/ 11916 w 11916"/>
              <a:gd name="connsiteY1" fmla="*/ 0 h 12779"/>
              <a:gd name="connsiteX0" fmla="*/ 0 w 9041"/>
              <a:gd name="connsiteY0" fmla="*/ 811 h 22929"/>
              <a:gd name="connsiteX1" fmla="*/ 9041 w 9041"/>
              <a:gd name="connsiteY1" fmla="*/ 22477 h 22929"/>
              <a:gd name="connsiteX0" fmla="*/ 0 w 7527"/>
              <a:gd name="connsiteY0" fmla="*/ 450 h 6759"/>
              <a:gd name="connsiteX1" fmla="*/ 7527 w 7527"/>
              <a:gd name="connsiteY1" fmla="*/ 6507 h 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7" h="6759">
                <a:moveTo>
                  <a:pt x="0" y="450"/>
                </a:moveTo>
                <a:cubicBezTo>
                  <a:pt x="6160" y="-2297"/>
                  <a:pt x="-1106" y="8526"/>
                  <a:pt x="7527" y="650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4763" y="4437376"/>
            <a:ext cx="218326" cy="234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0600" y="2841192"/>
            <a:ext cx="4191000" cy="39276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882640" y="5029200"/>
            <a:ext cx="193040" cy="142240"/>
          </a:xfrm>
          <a:custGeom>
            <a:avLst/>
            <a:gdLst>
              <a:gd name="connsiteX0" fmla="*/ 0 w 193040"/>
              <a:gd name="connsiteY0" fmla="*/ 0 h 142240"/>
              <a:gd name="connsiteX1" fmla="*/ 0 w 193040"/>
              <a:gd name="connsiteY1" fmla="*/ 0 h 142240"/>
              <a:gd name="connsiteX2" fmla="*/ 71120 w 193040"/>
              <a:gd name="connsiteY2" fmla="*/ 101600 h 142240"/>
              <a:gd name="connsiteX3" fmla="*/ 132080 w 193040"/>
              <a:gd name="connsiteY3" fmla="*/ 142240 h 142240"/>
              <a:gd name="connsiteX4" fmla="*/ 162560 w 193040"/>
              <a:gd name="connsiteY4" fmla="*/ 132080 h 142240"/>
              <a:gd name="connsiteX5" fmla="*/ 193040 w 193040"/>
              <a:gd name="connsiteY5" fmla="*/ 71120 h 142240"/>
              <a:gd name="connsiteX6" fmla="*/ 182880 w 193040"/>
              <a:gd name="connsiteY6" fmla="*/ 20320 h 142240"/>
              <a:gd name="connsiteX7" fmla="*/ 142240 w 193040"/>
              <a:gd name="connsiteY7" fmla="*/ 10160 h 142240"/>
              <a:gd name="connsiteX8" fmla="*/ 0 w 193040"/>
              <a:gd name="connsiteY8" fmla="*/ 0 h 1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" h="142240">
                <a:moveTo>
                  <a:pt x="0" y="0"/>
                </a:moveTo>
                <a:lnTo>
                  <a:pt x="0" y="0"/>
                </a:lnTo>
                <a:cubicBezTo>
                  <a:pt x="23707" y="33867"/>
                  <a:pt x="36723" y="78669"/>
                  <a:pt x="71120" y="101600"/>
                </a:cubicBezTo>
                <a:lnTo>
                  <a:pt x="132080" y="142240"/>
                </a:lnTo>
                <a:cubicBezTo>
                  <a:pt x="142240" y="138853"/>
                  <a:pt x="154197" y="138770"/>
                  <a:pt x="162560" y="132080"/>
                </a:cubicBezTo>
                <a:cubicBezTo>
                  <a:pt x="180465" y="117756"/>
                  <a:pt x="186347" y="91199"/>
                  <a:pt x="193040" y="71120"/>
                </a:cubicBezTo>
                <a:cubicBezTo>
                  <a:pt x="189653" y="54187"/>
                  <a:pt x="193935" y="33586"/>
                  <a:pt x="182880" y="20320"/>
                </a:cubicBezTo>
                <a:cubicBezTo>
                  <a:pt x="173941" y="9593"/>
                  <a:pt x="156041" y="12283"/>
                  <a:pt x="142240" y="10160"/>
                </a:cubicBezTo>
                <a:cubicBezTo>
                  <a:pt x="71338" y="-748"/>
                  <a:pt x="23707" y="1693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13774">
            <a:off x="2680826" y="4739729"/>
            <a:ext cx="533318" cy="1668317"/>
          </a:xfrm>
          <a:prstGeom prst="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8001000" cy="3200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7315200" cy="28035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822325" y="-11113"/>
            <a:ext cx="7254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838200" y="1524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Comic Sans MS" pitchFamily="66" charset="0"/>
              </a:rPr>
              <a:t>Fathead Minnow Deformities</a:t>
            </a:r>
          </a:p>
        </p:txBody>
      </p:sp>
    </p:spTree>
    <p:extLst>
      <p:ext uri="{BB962C8B-B14F-4D97-AF65-F5344CB8AC3E}">
        <p14:creationId xmlns:p14="http://schemas.microsoft.com/office/powerpoint/2010/main" val="285996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419600" cy="29098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4572000" cy="30114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752600" y="381000"/>
            <a:ext cx="5657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00"/>
                </a:solidFill>
                <a:latin typeface="Comic Sans MS" pitchFamily="66" charset="0"/>
              </a:rPr>
              <a:t>Fathead Minnow Deformities</a:t>
            </a: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4400"/>
            <a:ext cx="4953000" cy="31829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1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Objectives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</a:endParaRP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228600" y="13716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Determine factors causing high mortality and deformities in captive-reared bull trout.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sz="2800" b="1" dirty="0" smtClean="0">
                <a:solidFill>
                  <a:srgbClr val="000000"/>
                </a:solidFill>
              </a:rPr>
              <a:t>Assess pathogen risk to wild bull trout in the Upper Willamette River basin.</a:t>
            </a:r>
          </a:p>
          <a:p>
            <a:pPr>
              <a:spcAft>
                <a:spcPts val="600"/>
              </a:spcAft>
            </a:pP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Pathogen Risk Assessment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1) Assess distributional overlap of </a:t>
            </a:r>
            <a:r>
              <a:rPr lang="en-US" sz="2400" b="1" i="1" dirty="0" smtClean="0">
                <a:solidFill>
                  <a:srgbClr val="000000"/>
                </a:solidFill>
              </a:rPr>
              <a:t>Juga</a:t>
            </a:r>
            <a:r>
              <a:rPr lang="en-US" sz="2400" b="1" dirty="0" smtClean="0">
                <a:solidFill>
                  <a:srgbClr val="000000"/>
                </a:solidFill>
              </a:rPr>
              <a:t> snails and bull trout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22464" r="13043"/>
          <a:stretch/>
        </p:blipFill>
        <p:spPr>
          <a:xfrm>
            <a:off x="172834" y="3124200"/>
            <a:ext cx="4063382" cy="358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1253" r="12039" b="14816"/>
          <a:stretch/>
        </p:blipFill>
        <p:spPr>
          <a:xfrm>
            <a:off x="4686582" y="1371600"/>
            <a:ext cx="4305018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Pathogen Risk Assessment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1</a:t>
            </a:r>
            <a:r>
              <a:rPr lang="en-US" sz="2400" b="1" dirty="0">
                <a:solidFill>
                  <a:srgbClr val="000000"/>
                </a:solidFill>
              </a:rPr>
              <a:t>) Assess distributional overlap of </a:t>
            </a:r>
            <a:r>
              <a:rPr lang="en-US" sz="2400" b="1" i="1" dirty="0">
                <a:solidFill>
                  <a:srgbClr val="000000"/>
                </a:solidFill>
              </a:rPr>
              <a:t>Juga</a:t>
            </a:r>
            <a:r>
              <a:rPr lang="en-US" sz="2400" b="1" dirty="0">
                <a:solidFill>
                  <a:srgbClr val="000000"/>
                </a:solidFill>
              </a:rPr>
              <a:t> snails and bull trout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22464" r="13043"/>
          <a:stretch/>
        </p:blipFill>
        <p:spPr>
          <a:xfrm>
            <a:off x="172834" y="3124200"/>
            <a:ext cx="4063382" cy="358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0588" r="11592" b="12662"/>
          <a:stretch/>
        </p:blipFill>
        <p:spPr>
          <a:xfrm>
            <a:off x="4793564" y="1295400"/>
            <a:ext cx="4167556" cy="5341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1600" y="1371600"/>
            <a:ext cx="990600" cy="397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46040" y="1295400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 Juga found</a:t>
            </a:r>
          </a:p>
          <a:p>
            <a:r>
              <a:rPr lang="en-US" sz="1200" b="1" dirty="0" smtClean="0"/>
              <a:t>Juga found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799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Pathogen Risk Assessment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2) Assess prevalence of parasites shed from snails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      - 32 Collections (&gt;2,500 snails) from 10 waterbodies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8040"/>
            <a:ext cx="5283200" cy="396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32019" r="41088" b="25342"/>
          <a:stretch/>
        </p:blipFill>
        <p:spPr>
          <a:xfrm>
            <a:off x="5527040" y="4680527"/>
            <a:ext cx="1706880" cy="1379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22029" r="27681" b="32367"/>
          <a:stretch/>
        </p:blipFill>
        <p:spPr>
          <a:xfrm>
            <a:off x="5562600" y="2115167"/>
            <a:ext cx="3530599" cy="2380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22381" r="33334" b="43393"/>
          <a:stretch/>
        </p:blipFill>
        <p:spPr>
          <a:xfrm>
            <a:off x="7269480" y="5288280"/>
            <a:ext cx="1823720" cy="15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Pathogen Risk Assessment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3) </a:t>
            </a:r>
            <a:r>
              <a:rPr lang="en-US" sz="2400" b="1" dirty="0">
                <a:solidFill>
                  <a:srgbClr val="000000"/>
                </a:solidFill>
              </a:rPr>
              <a:t>Assess </a:t>
            </a:r>
            <a:r>
              <a:rPr lang="en-US" sz="2400" b="1" dirty="0" smtClean="0">
                <a:solidFill>
                  <a:srgbClr val="000000"/>
                </a:solidFill>
              </a:rPr>
              <a:t>pathogen/parasite types and prevalence in various fishes within the range of Upper Willamette bull trout</a:t>
            </a:r>
          </a:p>
          <a:p>
            <a:pPr>
              <a:spcAft>
                <a:spcPts val="600"/>
              </a:spcAft>
            </a:pPr>
            <a:endParaRPr lang="en-US" sz="1200" b="1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Existing sampling efforts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ODFW Fish Health Lab </a:t>
            </a:r>
            <a:r>
              <a:rPr lang="en-US" sz="2400" b="1" dirty="0" smtClean="0">
                <a:solidFill>
                  <a:srgbClr val="000000"/>
                </a:solidFill>
              </a:rPr>
              <a:t>–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Oregon Wild Fish Health Survey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34410"/>
            <a:ext cx="2260600" cy="4015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45398"/>
          <a:stretch/>
        </p:blipFill>
        <p:spPr>
          <a:xfrm>
            <a:off x="76200" y="4648200"/>
            <a:ext cx="6444289" cy="2052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34556"/>
          <a:stretch/>
        </p:blipFill>
        <p:spPr>
          <a:xfrm rot="16200000">
            <a:off x="2579918" y="1354730"/>
            <a:ext cx="1436851" cy="46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Pathogen Risk Assessment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</a:rPr>
              <a:t>3) Assess pathogen/parasite types and prevalence in various fishes within the range of Upper Willamette bull trout</a:t>
            </a:r>
          </a:p>
          <a:p>
            <a:pPr>
              <a:spcAft>
                <a:spcPts val="600"/>
              </a:spcAft>
            </a:pPr>
            <a:endParaRPr lang="en-US" sz="12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</a:t>
            </a:r>
            <a:r>
              <a:rPr lang="en-US" sz="2400" b="1" u="sng" dirty="0" smtClean="0">
                <a:solidFill>
                  <a:srgbClr val="000000"/>
                </a:solidFill>
              </a:rPr>
              <a:t>To date: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</a:t>
            </a:r>
            <a:r>
              <a:rPr lang="en-US" sz="2400" b="1" dirty="0">
                <a:solidFill>
                  <a:srgbClr val="000000"/>
                </a:solidFill>
              </a:rPr>
              <a:t>167 </a:t>
            </a:r>
            <a:r>
              <a:rPr lang="en-US" sz="2400" b="1" dirty="0" smtClean="0">
                <a:solidFill>
                  <a:srgbClr val="000000"/>
                </a:solidFill>
              </a:rPr>
              <a:t>fish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  19 </a:t>
            </a:r>
            <a:r>
              <a:rPr lang="en-US" sz="2400" b="1" dirty="0">
                <a:solidFill>
                  <a:srgbClr val="000000"/>
                </a:solidFill>
              </a:rPr>
              <a:t>species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  20 </a:t>
            </a:r>
            <a:r>
              <a:rPr lang="en-US" sz="2400" b="1" dirty="0">
                <a:solidFill>
                  <a:srgbClr val="000000"/>
                </a:solidFill>
              </a:rPr>
              <a:t>sites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   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16509" r="8708" b="30529"/>
          <a:stretch/>
        </p:blipFill>
        <p:spPr>
          <a:xfrm>
            <a:off x="2735179" y="1509830"/>
            <a:ext cx="6324600" cy="530352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7588718" y="30242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7644864" y="3243982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7914770" y="37100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350718" y="3874583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8418094" y="18812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418093" y="21098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5896073" y="41672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663088" y="5686392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7644863" y="63770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7360118" y="59960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7379366" y="61484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7055318" y="61484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063312" y="2896670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498478" y="2787584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7479229" y="614840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48" t="-7724" r="17648" b="7724"/>
          <a:stretch/>
        </p:blipFill>
        <p:spPr>
          <a:xfrm>
            <a:off x="-680720" y="4399279"/>
            <a:ext cx="4288150" cy="2414071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>
            <a:off x="6746707" y="4953000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6913946" y="2877955"/>
            <a:ext cx="167239" cy="152400"/>
          </a:xfrm>
          <a:prstGeom prst="triangle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Implications</a:t>
            </a: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152400" y="914400"/>
            <a:ext cx="899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00"/>
                </a:solidFill>
              </a:rPr>
              <a:t>N. salmincola</a:t>
            </a:r>
            <a:r>
              <a:rPr lang="en-US" sz="2800" b="1" dirty="0" smtClean="0">
                <a:solidFill>
                  <a:srgbClr val="000000"/>
                </a:solidFill>
              </a:rPr>
              <a:t>: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</a:t>
            </a:r>
            <a:r>
              <a:rPr lang="en-US" sz="2800" b="1" dirty="0" smtClean="0">
                <a:solidFill>
                  <a:srgbClr val="000000"/>
                </a:solidFill>
              </a:rPr>
              <a:t>hreat to bull trout captive-rearing</a:t>
            </a: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Water supply/treatment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Potential threat in wild?</a:t>
            </a: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Spawning/rearing upstream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Potential reintroduction </a:t>
            </a:r>
            <a:r>
              <a:rPr lang="en-US" sz="2800" b="1" dirty="0" smtClean="0">
                <a:solidFill>
                  <a:srgbClr val="000000"/>
                </a:solidFill>
              </a:rPr>
              <a:t>sites</a:t>
            </a:r>
            <a:endParaRPr lang="en-US" sz="2800" b="1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</a:t>
            </a:r>
            <a:r>
              <a:rPr lang="en-US" sz="2800" b="1" dirty="0" smtClean="0">
                <a:solidFill>
                  <a:srgbClr val="000000"/>
                </a:solidFill>
              </a:rPr>
              <a:t>hanges in </a:t>
            </a:r>
            <a:r>
              <a:rPr lang="en-US" sz="2800" b="1" dirty="0">
                <a:solidFill>
                  <a:srgbClr val="000000"/>
                </a:solidFill>
              </a:rPr>
              <a:t>parasite spp</a:t>
            </a:r>
            <a:r>
              <a:rPr lang="en-US" sz="2800" b="1" dirty="0" smtClean="0">
                <a:solidFill>
                  <a:srgbClr val="000000"/>
                </a:solidFill>
              </a:rPr>
              <a:t>./</a:t>
            </a:r>
            <a:r>
              <a:rPr lang="en-US" sz="2800" b="1" dirty="0" err="1" smtClean="0">
                <a:solidFill>
                  <a:srgbClr val="000000"/>
                </a:solidFill>
              </a:rPr>
              <a:t>distrib</a:t>
            </a:r>
            <a:r>
              <a:rPr lang="en-US" sz="2800" b="1" dirty="0" smtClean="0">
                <a:solidFill>
                  <a:srgbClr val="000000"/>
                </a:solidFill>
              </a:rPr>
              <a:t>./prevalence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Downstream </a:t>
            </a:r>
            <a:r>
              <a:rPr lang="en-US" sz="2800" b="1" dirty="0">
                <a:solidFill>
                  <a:srgbClr val="000000"/>
                </a:solidFill>
              </a:rPr>
              <a:t>habitat conditions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Non-native species invasions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Climate 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C0504D">
                    <a:lumMod val="20000"/>
                    <a:lumOff val="80000"/>
                  </a:srgbClr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5105400" y="3920224"/>
            <a:ext cx="4007146" cy="251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Kerstin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Beerwieler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Calibri" pitchFamily="34" charset="0"/>
              </a:rPr>
              <a:t>–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ODFW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Adrian Gonzales – ODFW </a:t>
            </a:r>
            <a:endParaRPr lang="en-US" b="1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Matt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Helstad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–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USFS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Kate Meyer – USFS </a:t>
            </a:r>
            <a:endParaRPr lang="en-US" b="1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Ray Rivera – USFS </a:t>
            </a:r>
            <a:endParaRPr lang="en-US" b="1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Vince Tranquilli – ODFW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James Wilkes – ODFW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Willam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.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Rsvr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. Project –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ODFW</a:t>
            </a:r>
            <a:endParaRPr lang="en-US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147319" y="838200"/>
            <a:ext cx="896522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Upper Willamette Bull 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Trout Working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Group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Tahoma" pitchFamily="34" charset="0"/>
              </a:rPr>
              <a:t>(EWEB</a:t>
            </a:r>
            <a:r>
              <a:rPr lang="en-US" sz="1400" b="1" dirty="0">
                <a:solidFill>
                  <a:prstClr val="white"/>
                </a:solidFill>
                <a:latin typeface="Tahoma" pitchFamily="34" charset="0"/>
              </a:rPr>
              <a:t>, ODFW, USACE, USFS, USFWS</a:t>
            </a:r>
            <a:r>
              <a:rPr lang="en-US" sz="1400" b="1" dirty="0" smtClean="0">
                <a:solidFill>
                  <a:prstClr val="white"/>
                </a:solidFill>
                <a:latin typeface="Tahoma" pitchFamily="34" charset="0"/>
              </a:rPr>
              <a:t>)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400" b="1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b="1" u="sng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u="sng" dirty="0" smtClean="0">
                <a:solidFill>
                  <a:prstClr val="white"/>
                </a:solidFill>
                <a:latin typeface="Tahoma" pitchFamily="34" charset="0"/>
              </a:rPr>
              <a:t>Funding</a:t>
            </a:r>
            <a:r>
              <a:rPr lang="en-US" b="1" u="sng" dirty="0">
                <a:solidFill>
                  <a:prstClr val="white"/>
                </a:solidFill>
                <a:latin typeface="Tahoma" pitchFamily="34" charset="0"/>
              </a:rPr>
              <a:t>: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USACE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u="sng" dirty="0" smtClean="0">
                <a:solidFill>
                  <a:prstClr val="white"/>
                </a:solidFill>
                <a:latin typeface="Tahoma" pitchFamily="34" charset="0"/>
              </a:rPr>
              <a:t>Program Management: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Tom Friesen – ODFW; Carl Schreck – OSU</a:t>
            </a:r>
          </a:p>
          <a:p>
            <a:pPr>
              <a:spcBef>
                <a:spcPct val="20000"/>
              </a:spcBef>
            </a:pPr>
            <a:endParaRPr lang="en-US" b="1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Craig Banner – ODFW Fish Health Lab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Michelle 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Steinauer –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OSU/WUHS</a:t>
            </a:r>
            <a:endParaRPr lang="en-US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51086" y="3552224"/>
            <a:ext cx="3429000" cy="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b="1" u="sng" dirty="0" smtClean="0">
                <a:solidFill>
                  <a:prstClr val="white"/>
                </a:solidFill>
                <a:latin typeface="Tahoma" pitchFamily="34" charset="0"/>
              </a:rPr>
              <a:t>Field:</a:t>
            </a:r>
            <a:endParaRPr lang="en-US" b="1" u="sng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43591" y="3511284"/>
            <a:ext cx="9569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b="1" u="sng" dirty="0" smtClean="0">
                <a:solidFill>
                  <a:prstClr val="white"/>
                </a:solidFill>
                <a:latin typeface="Tahoma" pitchFamily="34" charset="0"/>
              </a:rPr>
              <a:t>Lab:</a:t>
            </a:r>
            <a:endParaRPr lang="en-US" b="1" u="sng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1858" y="3920224"/>
            <a:ext cx="4876800" cy="224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Sara Bjork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 – ODFW Fish Health Lab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Jerry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Heidel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– OSU Veterinary School </a:t>
            </a:r>
            <a:endParaRPr lang="en-US" b="1" dirty="0" smtClean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Leaburg Hatchery Staff</a:t>
            </a:r>
            <a:endParaRPr lang="en-US" b="1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Brian Sidlauskas – OSU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Icthyology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Lab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Dave Simon – OSU/ODFW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Sean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Spagnoli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–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OSU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Amelia </a:t>
            </a:r>
            <a:r>
              <a:rPr lang="en-US" b="1" dirty="0" err="1" smtClean="0">
                <a:solidFill>
                  <a:prstClr val="white"/>
                </a:solidFill>
                <a:latin typeface="Tahoma" pitchFamily="34" charset="0"/>
              </a:rPr>
              <a:t>Thornhill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  – </a:t>
            </a:r>
            <a:r>
              <a:rPr lang="en-US" b="1" dirty="0">
                <a:solidFill>
                  <a:prstClr val="white"/>
                </a:solidFill>
                <a:latin typeface="Tahoma" pitchFamily="34" charset="0"/>
              </a:rPr>
              <a:t>ODFW Fish </a:t>
            </a:r>
            <a:r>
              <a:rPr lang="en-US" b="1" dirty="0" smtClean="0">
                <a:solidFill>
                  <a:prstClr val="white"/>
                </a:solidFill>
                <a:latin typeface="Tahoma" pitchFamily="34" charset="0"/>
              </a:rPr>
              <a:t>Health</a:t>
            </a:r>
            <a:endParaRPr lang="en-US" b="1" dirty="0">
              <a:solidFill>
                <a:prstClr val="white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956104"/>
              </p:ext>
            </p:extLst>
          </p:nvPr>
        </p:nvGraphicFramePr>
        <p:xfrm>
          <a:off x="147811" y="1143000"/>
          <a:ext cx="884837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2" name="SPW 12.0 Graph" r:id="rId6" imgW="4320594" imgH="2529830" progId="SigmaPlotGraphicObject.11">
                  <p:embed/>
                </p:oleObj>
              </mc:Choice>
              <mc:Fallback>
                <p:oleObj name="SPW 12.0 Graph" r:id="rId6" imgW="4320594" imgH="252983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811" y="1143000"/>
                        <a:ext cx="8848378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b="1" dirty="0" smtClean="0">
              <a:solidFill>
                <a:srgbClr val="721404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</a:rPr>
              <a:t>Fry </a:t>
            </a:r>
            <a:r>
              <a:rPr lang="en-US" sz="3600" b="1" dirty="0" smtClean="0">
                <a:solidFill>
                  <a:srgbClr val="721404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Spawning Adults</a:t>
            </a:r>
            <a:endParaRPr lang="en-US" sz="3600" b="1" dirty="0">
              <a:solidFill>
                <a:srgbClr val="721404"/>
              </a:solidFill>
              <a:latin typeface="Cambria" panose="02040503050406030204" pitchFamily="18" charset="0"/>
            </a:endParaRPr>
          </a:p>
          <a:p>
            <a:pPr lvl="0" algn="ctr"/>
            <a:endParaRPr lang="en-US" sz="1000" b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1997–2005</a:t>
            </a:r>
            <a:r>
              <a:rPr lang="en-US" sz="2400" b="1" dirty="0">
                <a:solidFill>
                  <a:srgbClr val="090147"/>
                </a:solidFill>
                <a:latin typeface="Cambria" panose="02040503050406030204" pitchFamily="18" charset="0"/>
              </a:rPr>
              <a:t>: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Directly transferred </a:t>
            </a:r>
            <a:r>
              <a:rPr lang="en-US" sz="2400" b="1" dirty="0">
                <a:solidFill>
                  <a:srgbClr val="090147"/>
                </a:solidFill>
                <a:latin typeface="Cambria" panose="02040503050406030204" pitchFamily="18" charset="0"/>
              </a:rPr>
              <a:t>10,408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fry to M Fk </a:t>
            </a:r>
            <a:r>
              <a:rPr lang="en-US" sz="2400" b="1" dirty="0" err="1" smtClean="0">
                <a:solidFill>
                  <a:srgbClr val="090147"/>
                </a:solidFill>
                <a:latin typeface="Cambria" panose="02040503050406030204" pitchFamily="18" charset="0"/>
              </a:rPr>
              <a:t>Willam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. </a:t>
            </a:r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3200" b="1" dirty="0" smtClean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4E0D02"/>
                </a:solidFill>
                <a:latin typeface="Palatino Linotype" pitchFamily="18" charset="0"/>
              </a:rPr>
              <a:t> </a:t>
            </a:r>
            <a:endParaRPr lang="en-US" sz="3200" b="1" dirty="0">
              <a:solidFill>
                <a:srgbClr val="4E0D02"/>
              </a:solidFill>
              <a:latin typeface="Palatino Linotype" pitchFamily="18" charset="0"/>
            </a:endParaRPr>
          </a:p>
          <a:p>
            <a:pPr algn="ctr"/>
            <a:endParaRPr lang="en-US" sz="2400" b="1" u="sng" dirty="0" smtClean="0">
              <a:solidFill>
                <a:srgbClr val="F5F87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2400" b="1" u="sng" dirty="0" smtClean="0">
                <a:solidFill>
                  <a:srgbClr val="FFFFCC"/>
                </a:solidFill>
                <a:latin typeface="Cambria" panose="02040503050406030204" pitchFamily="18" charset="0"/>
              </a:rPr>
              <a:t>*Swift Cr</a:t>
            </a:r>
            <a:r>
              <a:rPr lang="en-US" sz="2400" b="1" dirty="0" smtClean="0">
                <a:solidFill>
                  <a:srgbClr val="FFFFCC"/>
                </a:solidFill>
                <a:latin typeface="Cambria" panose="02040503050406030204" pitchFamily="18" charset="0"/>
              </a:rPr>
              <a:t>: 2,773 fry </a:t>
            </a:r>
            <a:r>
              <a:rPr lang="en-US" sz="2400" b="1" dirty="0" smtClean="0">
                <a:solidFill>
                  <a:srgbClr val="FFFFCC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No Spawning Detected</a:t>
            </a:r>
            <a:endParaRPr lang="en-US" sz="2400" b="1" dirty="0" smtClean="0">
              <a:solidFill>
                <a:srgbClr val="FFFFCC"/>
              </a:solidFill>
              <a:latin typeface="Cambria" panose="02040503050406030204" pitchFamily="18" charset="0"/>
            </a:endParaRPr>
          </a:p>
          <a:p>
            <a:pPr algn="ctr"/>
            <a:endParaRPr lang="en-US" sz="2000" b="1" dirty="0">
              <a:solidFill>
                <a:schemeClr val="tx2">
                  <a:lumMod val="95000"/>
                  <a:lumOff val="5000"/>
                </a:schemeClr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9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Captive Rearing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Program (</a:t>
            </a:r>
            <a:r>
              <a:rPr lang="en-US" sz="3600" b="1" kern="1200" dirty="0" err="1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Headstart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)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72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762000"/>
            <a:ext cx="86868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Circumvent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predation, </a:t>
            </a: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minimize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effect on donor pop. </a:t>
            </a:r>
            <a:endParaRPr lang="en-US" sz="2400" b="1" i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  <a:p>
            <a:pPr marL="0" indent="0" eaLnBrk="1" hangingPunct="1"/>
            <a:r>
              <a:rPr lang="en-US" sz="2400" b="1" dirty="0">
                <a:solidFill>
                  <a:srgbClr val="090147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Fry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 Leaburg Hatchery (Feb-May)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Release autumn</a:t>
            </a:r>
            <a:endParaRPr lang="en-US" sz="2400" b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10" descr="DSCN0021.JPG"/>
          <p:cNvPicPr>
            <a:picLocks noChangeAspect="1"/>
          </p:cNvPicPr>
          <p:nvPr/>
        </p:nvPicPr>
        <p:blipFill>
          <a:blip r:embed="rId5"/>
          <a:srcRect l="3123" t="29167" r="14063"/>
          <a:stretch>
            <a:fillRect/>
          </a:stretch>
        </p:blipFill>
        <p:spPr bwMode="auto">
          <a:xfrm>
            <a:off x="6596410" y="3276600"/>
            <a:ext cx="2064080" cy="13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1000271.JPG"/>
          <p:cNvPicPr>
            <a:picLocks noChangeAspect="1"/>
          </p:cNvPicPr>
          <p:nvPr/>
        </p:nvPicPr>
        <p:blipFill>
          <a:blip r:embed="rId6"/>
          <a:srcRect t="12062" r="12500" b="21906"/>
          <a:stretch>
            <a:fillRect/>
          </a:stretch>
        </p:blipFill>
        <p:spPr bwMode="auto">
          <a:xfrm>
            <a:off x="6096000" y="4704328"/>
            <a:ext cx="2971800" cy="168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75" name="Picture 5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/>
          <a:stretch/>
        </p:blipFill>
        <p:spPr bwMode="auto">
          <a:xfrm>
            <a:off x="6976184" y="2101237"/>
            <a:ext cx="1304531" cy="10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80" name="Picture 6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r="2277"/>
          <a:stretch/>
        </p:blipFill>
        <p:spPr bwMode="auto">
          <a:xfrm>
            <a:off x="76200" y="2101237"/>
            <a:ext cx="5943600" cy="428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1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Captive Rearing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Program (</a:t>
            </a:r>
            <a:r>
              <a:rPr lang="en-US" sz="3600" b="1" kern="1200" dirty="0" err="1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Headstart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)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72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762000"/>
            <a:ext cx="86868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Circumvent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predation, </a:t>
            </a: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minimize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effect on donor pop. </a:t>
            </a:r>
            <a:endParaRPr lang="en-US" sz="2400" b="1" i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  <a:p>
            <a:pPr marL="0" indent="0" eaLnBrk="1" hangingPunct="1"/>
            <a:r>
              <a:rPr lang="en-US" sz="2400" b="1" dirty="0">
                <a:solidFill>
                  <a:srgbClr val="090147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Fry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 Leaburg Hatchery (Feb-May)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Release autumn</a:t>
            </a:r>
            <a:endParaRPr lang="en-US" sz="2400" b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10" descr="DSCN0021.JPG"/>
          <p:cNvPicPr>
            <a:picLocks noChangeAspect="1"/>
          </p:cNvPicPr>
          <p:nvPr/>
        </p:nvPicPr>
        <p:blipFill>
          <a:blip r:embed="rId5"/>
          <a:srcRect l="3123" t="29167" r="14063"/>
          <a:stretch>
            <a:fillRect/>
          </a:stretch>
        </p:blipFill>
        <p:spPr bwMode="auto">
          <a:xfrm>
            <a:off x="6596410" y="3276600"/>
            <a:ext cx="2064080" cy="13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1000271.JPG"/>
          <p:cNvPicPr>
            <a:picLocks noChangeAspect="1"/>
          </p:cNvPicPr>
          <p:nvPr/>
        </p:nvPicPr>
        <p:blipFill>
          <a:blip r:embed="rId6"/>
          <a:srcRect t="12062" r="12500" b="21906"/>
          <a:stretch>
            <a:fillRect/>
          </a:stretch>
        </p:blipFill>
        <p:spPr bwMode="auto">
          <a:xfrm>
            <a:off x="6096000" y="4704328"/>
            <a:ext cx="2971800" cy="168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75" name="Picture 5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/>
          <a:stretch/>
        </p:blipFill>
        <p:spPr bwMode="auto">
          <a:xfrm>
            <a:off x="6976184" y="2101237"/>
            <a:ext cx="1304531" cy="10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80" name="Picture 6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r="2277"/>
          <a:stretch/>
        </p:blipFill>
        <p:spPr bwMode="auto">
          <a:xfrm>
            <a:off x="76200" y="2101237"/>
            <a:ext cx="5943600" cy="428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111494"/>
            <a:ext cx="2271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Well     McKenzie R. (UV)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09800" y="2111494"/>
            <a:ext cx="0" cy="30777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3"/>
          </p:cNvCxnSpPr>
          <p:nvPr/>
        </p:nvCxnSpPr>
        <p:spPr>
          <a:xfrm flipV="1">
            <a:off x="3871912" y="2265382"/>
            <a:ext cx="1309688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95400" y="2265385"/>
            <a:ext cx="381000" cy="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905000" y="2631915"/>
            <a:ext cx="533400" cy="3311685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Captive Rearing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Program (</a:t>
            </a:r>
            <a:r>
              <a:rPr lang="en-US" sz="3600" b="1" kern="1200" dirty="0" err="1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Headstart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  <a:ea typeface="+mn-ea"/>
                <a:cs typeface="+mn-cs"/>
              </a:rPr>
              <a:t>)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72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762000"/>
            <a:ext cx="86868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Circumvent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predation, </a:t>
            </a:r>
            <a:r>
              <a:rPr lang="en-US" sz="2400" b="1" i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minimize </a:t>
            </a:r>
            <a:r>
              <a:rPr lang="en-US" sz="2400" b="1" i="1" dirty="0">
                <a:solidFill>
                  <a:srgbClr val="090147"/>
                </a:solidFill>
                <a:latin typeface="Cambria" panose="02040503050406030204" pitchFamily="18" charset="0"/>
              </a:rPr>
              <a:t>effect on donor pop. </a:t>
            </a:r>
            <a:endParaRPr lang="en-US" sz="2400" b="1" i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  <a:p>
            <a:pPr marL="0" indent="0" eaLnBrk="1" hangingPunct="1"/>
            <a:r>
              <a:rPr lang="en-US" sz="2400" b="1" dirty="0">
                <a:solidFill>
                  <a:srgbClr val="090147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Fry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 Leaburg Hatchery (Feb-May) </a:t>
            </a:r>
            <a:r>
              <a:rPr lang="en-US" sz="2400" b="1" dirty="0" smtClean="0">
                <a:solidFill>
                  <a:srgbClr val="090147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Release autumn</a:t>
            </a:r>
            <a:endParaRPr lang="en-US" sz="2400" b="1" dirty="0" smtClean="0">
              <a:solidFill>
                <a:srgbClr val="090147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10" descr="DSCN0021.JPG"/>
          <p:cNvPicPr>
            <a:picLocks noChangeAspect="1"/>
          </p:cNvPicPr>
          <p:nvPr/>
        </p:nvPicPr>
        <p:blipFill>
          <a:blip r:embed="rId5"/>
          <a:srcRect l="3123" t="29167" r="14063"/>
          <a:stretch>
            <a:fillRect/>
          </a:stretch>
        </p:blipFill>
        <p:spPr bwMode="auto">
          <a:xfrm>
            <a:off x="6596410" y="3276600"/>
            <a:ext cx="2064080" cy="13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1000271.JPG"/>
          <p:cNvPicPr>
            <a:picLocks noChangeAspect="1"/>
          </p:cNvPicPr>
          <p:nvPr/>
        </p:nvPicPr>
        <p:blipFill>
          <a:blip r:embed="rId6"/>
          <a:srcRect t="12062" r="12500" b="21906"/>
          <a:stretch>
            <a:fillRect/>
          </a:stretch>
        </p:blipFill>
        <p:spPr bwMode="auto">
          <a:xfrm>
            <a:off x="6096000" y="4704328"/>
            <a:ext cx="2971800" cy="168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75" name="Picture 5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/>
          <a:stretch/>
        </p:blipFill>
        <p:spPr bwMode="auto">
          <a:xfrm>
            <a:off x="6976184" y="2101237"/>
            <a:ext cx="1304531" cy="10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80" name="Picture 6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r="2277"/>
          <a:stretch/>
        </p:blipFill>
        <p:spPr bwMode="auto">
          <a:xfrm>
            <a:off x="76200" y="2101237"/>
            <a:ext cx="5943600" cy="428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111494"/>
            <a:ext cx="2271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Well     McKenzie R. (UV)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09800" y="2111494"/>
            <a:ext cx="0" cy="30777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3"/>
          </p:cNvCxnSpPr>
          <p:nvPr/>
        </p:nvCxnSpPr>
        <p:spPr>
          <a:xfrm flipV="1">
            <a:off x="3871912" y="2265382"/>
            <a:ext cx="1309688" cy="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95400" y="2265385"/>
            <a:ext cx="381000" cy="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105400" y="5181600"/>
            <a:ext cx="533400" cy="762000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5224" r="17004" b="6500"/>
          <a:stretch/>
        </p:blipFill>
        <p:spPr bwMode="auto">
          <a:xfrm>
            <a:off x="-4011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 kern="1200" dirty="0">
                <a:solidFill>
                  <a:srgbClr val="721404"/>
                </a:solidFill>
                <a:latin typeface="Cambria" panose="02040503050406030204" pitchFamily="18" charset="0"/>
              </a:rPr>
              <a:t>Captive Rearing </a:t>
            </a:r>
            <a:r>
              <a:rPr lang="en-US" sz="3600" b="1" kern="1200" dirty="0" smtClean="0">
                <a:solidFill>
                  <a:srgbClr val="721404"/>
                </a:solidFill>
                <a:latin typeface="Cambria" panose="02040503050406030204" pitchFamily="18" charset="0"/>
              </a:rPr>
              <a:t>Mortality - 2013</a:t>
            </a:r>
            <a:endParaRPr lang="en-US" sz="3600" b="1" kern="1200" dirty="0">
              <a:solidFill>
                <a:srgbClr val="721404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237" name="Rectangle 4"/>
          <p:cNvSpPr>
            <a:spLocks noChangeArrowheads="1"/>
          </p:cNvSpPr>
          <p:nvPr/>
        </p:nvSpPr>
        <p:spPr bwMode="auto">
          <a:xfrm>
            <a:off x="0" y="609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b="1" i="1" dirty="0">
                <a:solidFill>
                  <a:srgbClr val="090147"/>
                </a:solidFill>
                <a:latin typeface="Cambria" panose="02040503050406030204" pitchFamily="18" charset="0"/>
              </a:rPr>
              <a:t>N </a:t>
            </a:r>
            <a:r>
              <a:rPr lang="en-US" sz="2800" b="1" dirty="0">
                <a:solidFill>
                  <a:srgbClr val="090147"/>
                </a:solidFill>
                <a:latin typeface="Cambria" panose="02040503050406030204" pitchFamily="18" charset="0"/>
              </a:rPr>
              <a:t>= 132 transferred to Leaburg in </a:t>
            </a:r>
            <a:r>
              <a:rPr lang="en-US" sz="28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spring </a:t>
            </a:r>
            <a:r>
              <a:rPr lang="en-US" sz="2800" b="1" dirty="0">
                <a:solidFill>
                  <a:srgbClr val="090147"/>
                </a:solidFill>
                <a:latin typeface="Cambria" panose="02040503050406030204" pitchFamily="18" charset="0"/>
              </a:rPr>
              <a:t>2013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b="1" i="1" dirty="0">
                <a:solidFill>
                  <a:srgbClr val="090147"/>
                </a:solidFill>
                <a:latin typeface="Cambria" panose="02040503050406030204" pitchFamily="18" charset="0"/>
              </a:rPr>
              <a:t>N</a:t>
            </a:r>
            <a:r>
              <a:rPr lang="en-US" sz="2800" b="1" dirty="0">
                <a:solidFill>
                  <a:srgbClr val="090147"/>
                </a:solidFill>
                <a:latin typeface="Cambria" panose="02040503050406030204" pitchFamily="18" charset="0"/>
              </a:rPr>
              <a:t> = 24 </a:t>
            </a:r>
            <a:r>
              <a:rPr lang="en-US" sz="2800" b="1" dirty="0" smtClean="0">
                <a:solidFill>
                  <a:srgbClr val="090147"/>
                </a:solidFill>
                <a:latin typeface="Cambria" panose="02040503050406030204" pitchFamily="18" charset="0"/>
              </a:rPr>
              <a:t>remaining </a:t>
            </a:r>
            <a:r>
              <a:rPr lang="en-US" sz="2800" b="1" dirty="0">
                <a:solidFill>
                  <a:srgbClr val="090147"/>
                </a:solidFill>
                <a:latin typeface="Cambria" panose="02040503050406030204" pitchFamily="18" charset="0"/>
              </a:rPr>
              <a:t>Jan 2014 (18% survival)</a:t>
            </a:r>
          </a:p>
          <a:p>
            <a:pPr marL="342900" indent="-342900" algn="ctr">
              <a:spcBef>
                <a:spcPct val="20000"/>
              </a:spcBef>
            </a:pPr>
            <a:endParaRPr lang="en-US" sz="2800" i="1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591538"/>
              </p:ext>
            </p:extLst>
          </p:nvPr>
        </p:nvGraphicFramePr>
        <p:xfrm>
          <a:off x="984883" y="1676400"/>
          <a:ext cx="7174234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4" name="SPW 12.0 Graph" r:id="rId5" imgW="3329927" imgH="2369810" progId="SigmaPlotGraphicObject.11">
                  <p:embed/>
                </p:oleObj>
              </mc:Choice>
              <mc:Fallback>
                <p:oleObj name="SPW 12.0 Graph" r:id="rId5" imgW="3329927" imgH="236981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883" y="1676400"/>
                        <a:ext cx="7174234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43600" y="378666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 = 5: BKD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7400</TotalTime>
  <Words>980</Words>
  <Application>Microsoft Office PowerPoint</Application>
  <PresentationFormat>On-screen Show (4:3)</PresentationFormat>
  <Paragraphs>226</Paragraphs>
  <Slides>50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Default Design</vt:lpstr>
      <vt:lpstr>8_Default Design</vt:lpstr>
      <vt:lpstr>16_Default Design</vt:lpstr>
      <vt:lpstr>1_Default Design</vt:lpstr>
      <vt:lpstr>12_Default Design</vt:lpstr>
      <vt:lpstr>13_Default Design</vt:lpstr>
      <vt:lpstr>11_Default Design</vt:lpstr>
      <vt:lpstr>4_Default Design</vt:lpstr>
      <vt:lpstr>Office Theme</vt:lpstr>
      <vt:lpstr>2_Default Design</vt:lpstr>
      <vt:lpstr>1_Office Theme</vt:lpstr>
      <vt:lpstr>SPW 12.0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Captive Rearing Program (Headstart)</vt:lpstr>
      <vt:lpstr>Captive Rearing Program (Headstart)</vt:lpstr>
      <vt:lpstr>Captive Rearing Program (Headstart)</vt:lpstr>
      <vt:lpstr>Captive Rearing Mortality - 2013</vt:lpstr>
      <vt:lpstr>Survivors</vt:lpstr>
      <vt:lpstr>Low Survival &amp; High Deformity in 2013  – Potential Factors</vt:lpstr>
      <vt:lpstr>Low Survival &amp; High Deformity in 2013  – Potential Factors</vt:lpstr>
      <vt:lpstr>Objectives</vt:lpstr>
      <vt:lpstr>PowerPoint Presentation</vt:lpstr>
      <vt:lpstr>Leaburg Survivors 2013</vt:lpstr>
      <vt:lpstr>BLT 13 - 23</vt:lpstr>
      <vt:lpstr>Pathology</vt:lpstr>
      <vt:lpstr>BLT13 -19</vt:lpstr>
      <vt:lpstr>BTL13-23</vt:lpstr>
      <vt:lpstr>BLT13 -9</vt:lpstr>
      <vt:lpstr>BLT13 -20 </vt:lpstr>
      <vt:lpstr>BTL13- 11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BLT14-40</vt:lpstr>
      <vt:lpstr>BLT14-31- UV treated water</vt:lpstr>
      <vt:lpstr> BTL14 – 35 (low dose)</vt:lpstr>
      <vt:lpstr>PowerPoint Presentation</vt:lpstr>
      <vt:lpstr>B</vt:lpstr>
      <vt:lpstr>PowerPoint Presentation</vt:lpstr>
      <vt:lpstr>PowerPoint Presentation</vt:lpstr>
      <vt:lpstr>PowerPoint Presentation</vt:lpstr>
      <vt:lpstr>Metacercariae in Cleared Fish</vt:lpstr>
      <vt:lpstr>PowerPoint Presentation</vt:lpstr>
      <vt:lpstr>PowerPoint Presentation</vt:lpstr>
      <vt:lpstr>PowerPoint Presentation</vt:lpstr>
      <vt:lpstr>Objectives</vt:lpstr>
      <vt:lpstr>Pathogen Risk Assessment</vt:lpstr>
      <vt:lpstr>Pathogen Risk Assessment</vt:lpstr>
      <vt:lpstr>Pathogen Risk Assessment</vt:lpstr>
      <vt:lpstr>Pathogen Risk Assessment</vt:lpstr>
      <vt:lpstr>Pathogen Risk Assessment</vt:lpstr>
      <vt:lpstr>Implications</vt:lpstr>
      <vt:lpstr>PowerPoint Presentation</vt:lpstr>
      <vt:lpstr>PowerPoint Presentation</vt:lpstr>
    </vt:vector>
  </TitlesOfParts>
  <Company>Oregon Department of Fish and Wildlife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Nik Zymonas</dc:creator>
  <cp:lastModifiedBy>Zymonas, Nik</cp:lastModifiedBy>
  <cp:revision>485</cp:revision>
  <dcterms:created xsi:type="dcterms:W3CDTF">2011-01-06T20:44:55Z</dcterms:created>
  <dcterms:modified xsi:type="dcterms:W3CDTF">2015-02-11T17:48:44Z</dcterms:modified>
</cp:coreProperties>
</file>