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89" r:id="rId3"/>
    <p:sldId id="269" r:id="rId4"/>
    <p:sldId id="273" r:id="rId5"/>
    <p:sldId id="277" r:id="rId6"/>
    <p:sldId id="278" r:id="rId7"/>
    <p:sldId id="276" r:id="rId8"/>
    <p:sldId id="268" r:id="rId9"/>
    <p:sldId id="259" r:id="rId10"/>
    <p:sldId id="263" r:id="rId11"/>
    <p:sldId id="267" r:id="rId12"/>
    <p:sldId id="265" r:id="rId13"/>
    <p:sldId id="258" r:id="rId14"/>
    <p:sldId id="260" r:id="rId15"/>
    <p:sldId id="270" r:id="rId16"/>
    <p:sldId id="271" r:id="rId17"/>
    <p:sldId id="283" r:id="rId18"/>
    <p:sldId id="274" r:id="rId19"/>
    <p:sldId id="290" r:id="rId20"/>
    <p:sldId id="291" r:id="rId21"/>
    <p:sldId id="28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D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>
        <p:scale>
          <a:sx n="70" d="100"/>
          <a:sy n="70" d="100"/>
        </p:scale>
        <p:origin x="-76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FD7FCD-7C84-49EE-8384-38CB6DEC51ED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9D3A0-A9C5-4404-BCE8-A5C0C819A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54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9D3A0-A9C5-4404-BCE8-A5C0C819A0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66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8901E-C650-4650-8BDA-D26A9F385AA1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D0A2-4F01-4F01-87CB-ED1D3B98F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94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8901E-C650-4650-8BDA-D26A9F385AA1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D0A2-4F01-4F01-87CB-ED1D3B98F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94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8901E-C650-4650-8BDA-D26A9F385AA1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D0A2-4F01-4F01-87CB-ED1D3B98F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57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8901E-C650-4650-8BDA-D26A9F385AA1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D0A2-4F01-4F01-87CB-ED1D3B98F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901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8901E-C650-4650-8BDA-D26A9F385AA1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D0A2-4F01-4F01-87CB-ED1D3B98F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11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8901E-C650-4650-8BDA-D26A9F385AA1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D0A2-4F01-4F01-87CB-ED1D3B98F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5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8901E-C650-4650-8BDA-D26A9F385AA1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D0A2-4F01-4F01-87CB-ED1D3B98F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02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8901E-C650-4650-8BDA-D26A9F385AA1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D0A2-4F01-4F01-87CB-ED1D3B98F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8901E-C650-4650-8BDA-D26A9F385AA1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D0A2-4F01-4F01-87CB-ED1D3B98F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52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8901E-C650-4650-8BDA-D26A9F385AA1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D0A2-4F01-4F01-87CB-ED1D3B98F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30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8901E-C650-4650-8BDA-D26A9F385AA1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D0A2-4F01-4F01-87CB-ED1D3B98F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23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8901E-C650-4650-8BDA-D26A9F385AA1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7D0A2-4F01-4F01-87CB-ED1D3B98F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1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51.emf"/><Relationship Id="rId5" Type="http://schemas.openxmlformats.org/officeDocument/2006/relationships/image" Target="../media/image45.png"/><Relationship Id="rId10" Type="http://schemas.openxmlformats.org/officeDocument/2006/relationships/image" Target="../media/image50.emf"/><Relationship Id="rId4" Type="http://schemas.openxmlformats.org/officeDocument/2006/relationships/image" Target="../media/image44.emf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51.emf"/><Relationship Id="rId5" Type="http://schemas.openxmlformats.org/officeDocument/2006/relationships/image" Target="../media/image47.emf"/><Relationship Id="rId10" Type="http://schemas.openxmlformats.org/officeDocument/2006/relationships/image" Target="../media/image50.emf"/><Relationship Id="rId4" Type="http://schemas.openxmlformats.org/officeDocument/2006/relationships/image" Target="../media/image46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" y="501417"/>
            <a:ext cx="9093200" cy="1966686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Georgia" panose="02040502050405020303" pitchFamily="18" charset="0"/>
              </a:rPr>
              <a:t>What are the effects of deep drawdown at Fall Creek Reservoir? </a:t>
            </a:r>
            <a:br>
              <a:rPr lang="en-US" sz="3600" b="1" dirty="0">
                <a:latin typeface="Georgia" panose="02040502050405020303" pitchFamily="18" charset="0"/>
              </a:rPr>
            </a:br>
            <a:r>
              <a:rPr lang="en-US" sz="2000" b="1" dirty="0" smtClean="0">
                <a:latin typeface="Georgia" panose="02040502050405020303" pitchFamily="18" charset="0"/>
              </a:rPr>
              <a:t>Understanding </a:t>
            </a:r>
            <a:r>
              <a:rPr lang="en-US" sz="2000" b="1" dirty="0">
                <a:latin typeface="Georgia" panose="02040502050405020303" pitchFamily="18" charset="0"/>
              </a:rPr>
              <a:t>trophic relationships using </a:t>
            </a:r>
            <a:r>
              <a:rPr lang="en-US" sz="2000" b="1" dirty="0" smtClean="0">
                <a:latin typeface="Georgia" panose="02040502050405020303" pitchFamily="18" charset="0"/>
              </a:rPr>
              <a:t>stable isotope ratios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301" y="2964592"/>
            <a:ext cx="7623629" cy="723767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Georgia" panose="02040502050405020303" pitchFamily="18" charset="0"/>
              </a:rPr>
              <a:t>Ivan Arismendi</a:t>
            </a:r>
            <a:r>
              <a:rPr lang="en-US" baseline="30000" dirty="0">
                <a:latin typeface="Georgia" panose="02040502050405020303" pitchFamily="18" charset="0"/>
              </a:rPr>
              <a:t>1</a:t>
            </a:r>
            <a:r>
              <a:rPr lang="en-US" dirty="0" smtClean="0">
                <a:latin typeface="Georgia" panose="02040502050405020303" pitchFamily="18" charset="0"/>
              </a:rPr>
              <a:t>, </a:t>
            </a:r>
            <a:r>
              <a:rPr lang="en-US" dirty="0">
                <a:latin typeface="Georgia" panose="02040502050405020303" pitchFamily="18" charset="0"/>
              </a:rPr>
              <a:t>Christina </a:t>
            </a:r>
            <a:r>
              <a:rPr lang="en-US" dirty="0" smtClean="0">
                <a:latin typeface="Georgia" panose="02040502050405020303" pitchFamily="18" charset="0"/>
              </a:rPr>
              <a:t>Murphy</a:t>
            </a:r>
            <a:r>
              <a:rPr lang="en-US" baseline="30000" dirty="0" smtClean="0">
                <a:latin typeface="Georgia" panose="02040502050405020303" pitchFamily="18" charset="0"/>
              </a:rPr>
              <a:t>1</a:t>
            </a:r>
            <a:r>
              <a:rPr lang="en-US" dirty="0" smtClean="0">
                <a:latin typeface="Georgia" panose="02040502050405020303" pitchFamily="18" charset="0"/>
              </a:rPr>
              <a:t> &amp; </a:t>
            </a:r>
            <a:r>
              <a:rPr lang="en-US" dirty="0">
                <a:latin typeface="Georgia" panose="02040502050405020303" pitchFamily="18" charset="0"/>
              </a:rPr>
              <a:t>Sherri </a:t>
            </a:r>
            <a:r>
              <a:rPr lang="en-US" dirty="0" smtClean="0">
                <a:latin typeface="Georgia" panose="02040502050405020303" pitchFamily="18" charset="0"/>
              </a:rPr>
              <a:t>Johnson</a:t>
            </a:r>
            <a:r>
              <a:rPr lang="en-US" baseline="30000" dirty="0" smtClean="0">
                <a:latin typeface="Georgia" panose="02040502050405020303" pitchFamily="18" charset="0"/>
              </a:rPr>
              <a:t>2</a:t>
            </a:r>
            <a:endParaRPr lang="en-US" dirty="0">
              <a:latin typeface="Georgia" panose="02040502050405020303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22286" y="4593276"/>
            <a:ext cx="4403714" cy="2189596"/>
            <a:chOff x="164918" y="3636111"/>
            <a:chExt cx="5805678" cy="330372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918" y="3636111"/>
              <a:ext cx="5791745" cy="324337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199698" y="6581586"/>
              <a:ext cx="1770898" cy="3582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www.the-scientist.com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1383772" y="3674477"/>
            <a:ext cx="62701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aseline="30000" dirty="0">
                <a:latin typeface="Georgia" panose="02040502050405020303" pitchFamily="18" charset="0"/>
              </a:rPr>
              <a:t>1</a:t>
            </a:r>
            <a:r>
              <a:rPr lang="en-US" dirty="0" smtClean="0"/>
              <a:t>Department of Fisheries and Wildlife, Oregon </a:t>
            </a:r>
            <a:r>
              <a:rPr lang="en-US" dirty="0"/>
              <a:t>State </a:t>
            </a:r>
            <a:r>
              <a:rPr lang="en-US" dirty="0" smtClean="0"/>
              <a:t>University</a:t>
            </a:r>
          </a:p>
          <a:p>
            <a:pPr algn="ctr"/>
            <a:r>
              <a:rPr lang="en-US" baseline="30000" dirty="0" smtClean="0">
                <a:latin typeface="Georgia" panose="02040502050405020303" pitchFamily="18" charset="0"/>
              </a:rPr>
              <a:t>2</a:t>
            </a:r>
            <a:r>
              <a:rPr lang="en-US" dirty="0" smtClean="0"/>
              <a:t>USDA </a:t>
            </a:r>
            <a:r>
              <a:rPr lang="en-US" dirty="0"/>
              <a:t>Forest Service, PNW Research Station</a:t>
            </a:r>
          </a:p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005" y="194838"/>
            <a:ext cx="807957" cy="8532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3486" y="210445"/>
            <a:ext cx="761100" cy="8219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02014" y="48271"/>
            <a:ext cx="3754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Georgia" panose="02040502050405020303" pitchFamily="18" charset="0"/>
              </a:rPr>
              <a:t>Do not distribute</a:t>
            </a:r>
            <a:endParaRPr lang="en-US" sz="2400" i="1" dirty="0">
              <a:latin typeface="Georgia" panose="02040502050405020303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5" t="65605" r="28107" b="8226"/>
          <a:stretch/>
        </p:blipFill>
        <p:spPr bwMode="auto">
          <a:xfrm>
            <a:off x="3683585" y="5262028"/>
            <a:ext cx="1752436" cy="821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3868" y="5257496"/>
            <a:ext cx="1889981" cy="821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115403" y="4408226"/>
            <a:ext cx="4806286" cy="2449775"/>
            <a:chOff x="2115403" y="4408226"/>
            <a:chExt cx="4806286" cy="2449775"/>
          </a:xfrm>
        </p:grpSpPr>
        <p:sp>
          <p:nvSpPr>
            <p:cNvPr id="11" name="Donut 10"/>
            <p:cNvSpPr/>
            <p:nvPr/>
          </p:nvSpPr>
          <p:spPr>
            <a:xfrm>
              <a:off x="3029804" y="4751306"/>
              <a:ext cx="2934268" cy="1915423"/>
            </a:xfrm>
            <a:prstGeom prst="don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115403" y="4593276"/>
              <a:ext cx="1323833" cy="214959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597856" y="4597807"/>
              <a:ext cx="1323833" cy="214959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73105" y="4408226"/>
              <a:ext cx="3086667" cy="79467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1611" y="6231241"/>
              <a:ext cx="3084513" cy="626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5245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440" y="1398825"/>
            <a:ext cx="6650778" cy="512534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3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latin typeface="Georgia" panose="02040502050405020303" pitchFamily="18" charset="0"/>
              </a:rPr>
              <a:t>Zooplanktivory</a:t>
            </a:r>
            <a:r>
              <a:rPr lang="en-US" dirty="0" smtClean="0">
                <a:latin typeface="Georgia" panose="02040502050405020303" pitchFamily="18" charset="0"/>
              </a:rPr>
              <a:t> </a:t>
            </a:r>
            <a:endParaRPr lang="en-US" dirty="0">
              <a:latin typeface="Georgia" panose="02040502050405020303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76400" y="878105"/>
            <a:ext cx="7181127" cy="2016704"/>
            <a:chOff x="1676400" y="878105"/>
            <a:chExt cx="7181127" cy="2016704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676400" y="2525477"/>
              <a:ext cx="6074228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7744722" y="2525477"/>
              <a:ext cx="1112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Georgia" panose="02040502050405020303" pitchFamily="18" charset="0"/>
                </a:rPr>
                <a:t>Piscivory</a:t>
              </a:r>
              <a:endParaRPr lang="en-US" dirty="0">
                <a:latin typeface="Georgia" panose="02040502050405020303" pitchFamily="18" charset="0"/>
              </a:endParaRPr>
            </a:p>
          </p:txBody>
        </p:sp>
        <p:sp>
          <p:nvSpPr>
            <p:cNvPr id="8" name="Down Arrow 7"/>
            <p:cNvSpPr/>
            <p:nvPr/>
          </p:nvSpPr>
          <p:spPr>
            <a:xfrm flipV="1">
              <a:off x="7853577" y="878105"/>
              <a:ext cx="891280" cy="1647371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138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709" y="1362541"/>
            <a:ext cx="6865662" cy="518412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60288" y="2017482"/>
            <a:ext cx="7181127" cy="2016704"/>
            <a:chOff x="1560288" y="2017482"/>
            <a:chExt cx="7181127" cy="201670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560288" y="3664854"/>
              <a:ext cx="6074228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7628610" y="3664854"/>
              <a:ext cx="11128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Georgia" panose="02040502050405020303" pitchFamily="18" charset="0"/>
                </a:rPr>
                <a:t>Piscivory</a:t>
              </a:r>
              <a:endParaRPr lang="en-US" dirty="0">
                <a:latin typeface="Georgia" panose="02040502050405020303" pitchFamily="18" charset="0"/>
              </a:endParaRPr>
            </a:p>
          </p:txBody>
        </p:sp>
        <p:sp>
          <p:nvSpPr>
            <p:cNvPr id="6" name="Down Arrow 5"/>
            <p:cNvSpPr/>
            <p:nvPr/>
          </p:nvSpPr>
          <p:spPr>
            <a:xfrm flipV="1">
              <a:off x="7737465" y="2017482"/>
              <a:ext cx="891280" cy="1647371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3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latin typeface="Georgia" panose="02040502050405020303" pitchFamily="18" charset="0"/>
              </a:rPr>
              <a:t>Piscivory</a:t>
            </a:r>
            <a:r>
              <a:rPr lang="en-US" dirty="0" smtClean="0">
                <a:latin typeface="Georgia" panose="02040502050405020303" pitchFamily="18" charset="0"/>
              </a:rPr>
              <a:t> at </a:t>
            </a:r>
            <a:r>
              <a:rPr lang="en-US" dirty="0">
                <a:latin typeface="Georgia" panose="02040502050405020303" pitchFamily="18" charset="0"/>
              </a:rPr>
              <a:t>l</a:t>
            </a:r>
            <a:r>
              <a:rPr lang="en-US" dirty="0" smtClean="0">
                <a:latin typeface="Georgia" panose="02040502050405020303" pitchFamily="18" charset="0"/>
              </a:rPr>
              <a:t>arger sizes</a:t>
            </a:r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3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14" y="1325563"/>
            <a:ext cx="7028044" cy="530674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3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latin typeface="Georgia" panose="02040502050405020303" pitchFamily="18" charset="0"/>
              </a:rPr>
              <a:t>Piscivory</a:t>
            </a:r>
            <a:r>
              <a:rPr lang="en-US" dirty="0" smtClean="0">
                <a:latin typeface="Georgia" panose="02040502050405020303" pitchFamily="18" charset="0"/>
              </a:rPr>
              <a:t> at </a:t>
            </a:r>
            <a:r>
              <a:rPr lang="en-US" dirty="0">
                <a:latin typeface="Georgia" panose="02040502050405020303" pitchFamily="18" charset="0"/>
              </a:rPr>
              <a:t>l</a:t>
            </a:r>
            <a:r>
              <a:rPr lang="en-US" dirty="0" smtClean="0">
                <a:latin typeface="Georgia" panose="02040502050405020303" pitchFamily="18" charset="0"/>
              </a:rPr>
              <a:t>arger sizes</a:t>
            </a:r>
            <a:endParaRPr lang="en-US" dirty="0">
              <a:latin typeface="Georgia" panose="02040502050405020303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61886" y="2046510"/>
            <a:ext cx="7181127" cy="2016704"/>
            <a:chOff x="1661886" y="2046510"/>
            <a:chExt cx="7181127" cy="2016704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661886" y="3693882"/>
              <a:ext cx="6074228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7730208" y="3693882"/>
              <a:ext cx="11128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Georgia" panose="02040502050405020303" pitchFamily="18" charset="0"/>
                </a:rPr>
                <a:t>Piscivory</a:t>
              </a:r>
              <a:endParaRPr lang="en-US" dirty="0">
                <a:latin typeface="Georgia" panose="02040502050405020303" pitchFamily="18" charset="0"/>
              </a:endParaRPr>
            </a:p>
          </p:txBody>
        </p:sp>
        <p:sp>
          <p:nvSpPr>
            <p:cNvPr id="7" name="Down Arrow 6"/>
            <p:cNvSpPr/>
            <p:nvPr/>
          </p:nvSpPr>
          <p:spPr>
            <a:xfrm flipV="1">
              <a:off x="7839063" y="2046510"/>
              <a:ext cx="891280" cy="1647371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333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438" y="1020762"/>
            <a:ext cx="7269649" cy="550469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3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latin typeface="Georgia" panose="02040502050405020303" pitchFamily="18" charset="0"/>
              </a:rPr>
              <a:t>Piscivory</a:t>
            </a:r>
            <a:r>
              <a:rPr lang="en-US" dirty="0" smtClean="0">
                <a:latin typeface="Georgia" panose="02040502050405020303" pitchFamily="18" charset="0"/>
              </a:rPr>
              <a:t> at </a:t>
            </a:r>
            <a:r>
              <a:rPr lang="en-US" dirty="0">
                <a:latin typeface="Georgia" panose="02040502050405020303" pitchFamily="18" charset="0"/>
              </a:rPr>
              <a:t>l</a:t>
            </a:r>
            <a:r>
              <a:rPr lang="en-US" dirty="0" smtClean="0">
                <a:latin typeface="Georgia" panose="02040502050405020303" pitchFamily="18" charset="0"/>
              </a:rPr>
              <a:t>arger sizes</a:t>
            </a:r>
            <a:endParaRPr lang="en-US" dirty="0">
              <a:latin typeface="Georgia" panose="02040502050405020303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669143" y="2779484"/>
            <a:ext cx="7181127" cy="2016704"/>
            <a:chOff x="1669143" y="2779484"/>
            <a:chExt cx="7181127" cy="2016704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669143" y="4426856"/>
              <a:ext cx="6074228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7737465" y="4426856"/>
              <a:ext cx="1112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Georgia" panose="02040502050405020303" pitchFamily="18" charset="0"/>
                </a:rPr>
                <a:t>Piscivory</a:t>
              </a:r>
              <a:endParaRPr lang="en-US" dirty="0">
                <a:latin typeface="Georgia" panose="02040502050405020303" pitchFamily="18" charset="0"/>
              </a:endParaRPr>
            </a:p>
          </p:txBody>
        </p:sp>
        <p:sp>
          <p:nvSpPr>
            <p:cNvPr id="7" name="Down Arrow 6"/>
            <p:cNvSpPr/>
            <p:nvPr/>
          </p:nvSpPr>
          <p:spPr>
            <a:xfrm flipV="1">
              <a:off x="7846320" y="2779484"/>
              <a:ext cx="891280" cy="1647371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563864" y="1866458"/>
            <a:ext cx="1524796" cy="479867"/>
            <a:chOff x="1669143" y="1648069"/>
            <a:chExt cx="1524796" cy="1143709"/>
          </a:xfrm>
        </p:grpSpPr>
        <p:sp>
          <p:nvSpPr>
            <p:cNvPr id="10" name="Oval 9"/>
            <p:cNvSpPr/>
            <p:nvPr/>
          </p:nvSpPr>
          <p:spPr>
            <a:xfrm>
              <a:off x="2126343" y="1648069"/>
              <a:ext cx="521907" cy="979580"/>
            </a:xfrm>
            <a:prstGeom prst="ellipse">
              <a:avLst/>
            </a:prstGeom>
            <a:noFill/>
            <a:ln w="38100">
              <a:solidFill>
                <a:srgbClr val="03D1E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69143" y="2422446"/>
              <a:ext cx="152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Chinook fry?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390571" y="3052312"/>
            <a:ext cx="1804183" cy="772202"/>
            <a:chOff x="5000172" y="2039258"/>
            <a:chExt cx="1804183" cy="2423877"/>
          </a:xfrm>
        </p:grpSpPr>
        <p:sp>
          <p:nvSpPr>
            <p:cNvPr id="13" name="Up-Down Arrow 12"/>
            <p:cNvSpPr/>
            <p:nvPr/>
          </p:nvSpPr>
          <p:spPr>
            <a:xfrm>
              <a:off x="6492299" y="2075543"/>
              <a:ext cx="217714" cy="2336800"/>
            </a:xfrm>
            <a:prstGeom prst="upDownArrow">
              <a:avLst/>
            </a:prstGeom>
            <a:solidFill>
              <a:srgbClr val="03D1ED"/>
            </a:solidFill>
            <a:ln w="38100">
              <a:solidFill>
                <a:srgbClr val="03D1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5000172" y="2039258"/>
              <a:ext cx="1782409" cy="0"/>
            </a:xfrm>
            <a:prstGeom prst="line">
              <a:avLst/>
            </a:prstGeom>
            <a:ln w="28575">
              <a:solidFill>
                <a:srgbClr val="03D1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021946" y="4463135"/>
              <a:ext cx="1782409" cy="0"/>
            </a:xfrm>
            <a:prstGeom prst="line">
              <a:avLst/>
            </a:prstGeom>
            <a:ln w="28575">
              <a:solidFill>
                <a:srgbClr val="03D1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4108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10" y="1086770"/>
            <a:ext cx="7364474" cy="556077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3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latin typeface="Georgia" panose="02040502050405020303" pitchFamily="18" charset="0"/>
              </a:rPr>
              <a:t>Omnivory</a:t>
            </a:r>
            <a:endParaRPr lang="en-US" dirty="0">
              <a:latin typeface="Georgia" panose="02040502050405020303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69143" y="2431135"/>
            <a:ext cx="7181127" cy="2016704"/>
            <a:chOff x="1669143" y="2431135"/>
            <a:chExt cx="7181127" cy="2016704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669143" y="4078507"/>
              <a:ext cx="6074228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7737465" y="4078507"/>
              <a:ext cx="1112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Georgia" panose="02040502050405020303" pitchFamily="18" charset="0"/>
                </a:rPr>
                <a:t>Piscivory</a:t>
              </a:r>
              <a:endParaRPr lang="en-US" dirty="0">
                <a:latin typeface="Georgia" panose="02040502050405020303" pitchFamily="18" charset="0"/>
              </a:endParaRPr>
            </a:p>
          </p:txBody>
        </p:sp>
        <p:sp>
          <p:nvSpPr>
            <p:cNvPr id="7" name="Down Arrow 6"/>
            <p:cNvSpPr/>
            <p:nvPr/>
          </p:nvSpPr>
          <p:spPr>
            <a:xfrm flipV="1">
              <a:off x="7846320" y="2431135"/>
              <a:ext cx="891280" cy="1647371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82457" y="2412333"/>
            <a:ext cx="1804183" cy="2979724"/>
            <a:chOff x="5000172" y="2039258"/>
            <a:chExt cx="1804183" cy="2423877"/>
          </a:xfrm>
        </p:grpSpPr>
        <p:sp>
          <p:nvSpPr>
            <p:cNvPr id="10" name="Up-Down Arrow 9"/>
            <p:cNvSpPr/>
            <p:nvPr/>
          </p:nvSpPr>
          <p:spPr>
            <a:xfrm>
              <a:off x="6492299" y="2075543"/>
              <a:ext cx="217714" cy="2336800"/>
            </a:xfrm>
            <a:prstGeom prst="upDownArrow">
              <a:avLst/>
            </a:prstGeom>
            <a:solidFill>
              <a:srgbClr val="03D1ED"/>
            </a:solidFill>
            <a:ln w="38100">
              <a:solidFill>
                <a:srgbClr val="03D1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5000172" y="2039258"/>
              <a:ext cx="1782409" cy="0"/>
            </a:xfrm>
            <a:prstGeom prst="line">
              <a:avLst/>
            </a:prstGeom>
            <a:ln w="28575">
              <a:solidFill>
                <a:srgbClr val="03D1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021946" y="4463135"/>
              <a:ext cx="1782409" cy="0"/>
            </a:xfrm>
            <a:prstGeom prst="line">
              <a:avLst/>
            </a:prstGeom>
            <a:ln w="28575">
              <a:solidFill>
                <a:srgbClr val="03D1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4093636" y="1398481"/>
            <a:ext cx="1524796" cy="479867"/>
            <a:chOff x="1669143" y="1648069"/>
            <a:chExt cx="1524796" cy="1143709"/>
          </a:xfrm>
        </p:grpSpPr>
        <p:sp>
          <p:nvSpPr>
            <p:cNvPr id="14" name="Oval 13"/>
            <p:cNvSpPr/>
            <p:nvPr/>
          </p:nvSpPr>
          <p:spPr>
            <a:xfrm>
              <a:off x="2126343" y="1648069"/>
              <a:ext cx="521907" cy="979580"/>
            </a:xfrm>
            <a:prstGeom prst="ellipse">
              <a:avLst/>
            </a:prstGeom>
            <a:noFill/>
            <a:ln w="38100">
              <a:solidFill>
                <a:srgbClr val="03D1E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69143" y="2422446"/>
              <a:ext cx="15247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Chinook fry?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7783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9556" t="25580" r="9677" b="25646"/>
          <a:stretch/>
        </p:blipFill>
        <p:spPr>
          <a:xfrm>
            <a:off x="144235" y="1571373"/>
            <a:ext cx="8559459" cy="368715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812687" y="2570595"/>
            <a:ext cx="8001592" cy="851728"/>
            <a:chOff x="1059540" y="2805490"/>
            <a:chExt cx="8001592" cy="85172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059540" y="2805490"/>
              <a:ext cx="7994338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1059540" y="3642448"/>
              <a:ext cx="8001592" cy="1477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987111" y="2809197"/>
              <a:ext cx="26180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latin typeface="Georgia" panose="02040502050405020303" pitchFamily="18" charset="0"/>
                </a:rPr>
                <a:t>Zooplanktivory</a:t>
              </a:r>
              <a:r>
                <a:rPr lang="en-US" sz="1200" dirty="0" smtClean="0">
                  <a:latin typeface="Georgia" panose="02040502050405020303" pitchFamily="18" charset="0"/>
                </a:rPr>
                <a:t>/</a:t>
              </a:r>
              <a:r>
                <a:rPr lang="en-US" sz="1200" dirty="0" err="1" smtClean="0">
                  <a:latin typeface="Georgia" panose="02040502050405020303" pitchFamily="18" charset="0"/>
                </a:rPr>
                <a:t>macroinvertebrates</a:t>
              </a:r>
              <a:endParaRPr lang="en-US" sz="1200" dirty="0">
                <a:latin typeface="Georgia" panose="02040502050405020303" pitchFamily="18" charset="0"/>
              </a:endParaRPr>
            </a:p>
          </p:txBody>
        </p:sp>
        <p:sp>
          <p:nvSpPr>
            <p:cNvPr id="15" name="Up-Down Arrow 14"/>
            <p:cNvSpPr/>
            <p:nvPr/>
          </p:nvSpPr>
          <p:spPr>
            <a:xfrm>
              <a:off x="1624338" y="2848409"/>
              <a:ext cx="537029" cy="772897"/>
            </a:xfrm>
            <a:prstGeom prst="upDownArrow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77485" y="1903260"/>
            <a:ext cx="1222991" cy="645876"/>
            <a:chOff x="1479198" y="2102181"/>
            <a:chExt cx="1222991" cy="645876"/>
          </a:xfrm>
        </p:grpSpPr>
        <p:sp>
          <p:nvSpPr>
            <p:cNvPr id="9" name="TextBox 8"/>
            <p:cNvSpPr txBox="1"/>
            <p:nvPr/>
          </p:nvSpPr>
          <p:spPr>
            <a:xfrm>
              <a:off x="1898764" y="2425119"/>
              <a:ext cx="8034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latin typeface="Georgia" panose="02040502050405020303" pitchFamily="18" charset="0"/>
                </a:rPr>
                <a:t>Piscivory</a:t>
              </a:r>
              <a:endParaRPr lang="en-US" sz="1200" dirty="0">
                <a:latin typeface="Georgia" panose="02040502050405020303" pitchFamily="18" charset="0"/>
              </a:endParaRPr>
            </a:p>
          </p:txBody>
        </p:sp>
        <p:sp>
          <p:nvSpPr>
            <p:cNvPr id="13" name="Down Arrow 12"/>
            <p:cNvSpPr/>
            <p:nvPr/>
          </p:nvSpPr>
          <p:spPr>
            <a:xfrm flipV="1">
              <a:off x="1479198" y="2102181"/>
              <a:ext cx="571966" cy="64587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77"/>
            <a:ext cx="91440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Georgia" panose="02040502050405020303" pitchFamily="18" charset="0"/>
              </a:rPr>
              <a:t>Trophic position (length &gt;150 mm)</a:t>
            </a:r>
            <a:endParaRPr lang="en-US" dirty="0">
              <a:latin typeface="Georgia" panose="02040502050405020303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030" y="1565346"/>
            <a:ext cx="9144000" cy="5019694"/>
            <a:chOff x="7617851" y="2711198"/>
            <a:chExt cx="9144000" cy="5019694"/>
          </a:xfrm>
        </p:grpSpPr>
        <p:grpSp>
          <p:nvGrpSpPr>
            <p:cNvPr id="46" name="Group 45"/>
            <p:cNvGrpSpPr/>
            <p:nvPr/>
          </p:nvGrpSpPr>
          <p:grpSpPr>
            <a:xfrm>
              <a:off x="7617851" y="2711198"/>
              <a:ext cx="9144000" cy="5019694"/>
              <a:chOff x="0" y="1564786"/>
              <a:chExt cx="9144000" cy="5019694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139749" y="1564786"/>
                <a:ext cx="8675920" cy="3694131"/>
                <a:chOff x="9475477" y="1277195"/>
                <a:chExt cx="8675920" cy="3694131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2097" t="27355" r="7097" b="23419"/>
                <a:stretch/>
              </p:blipFill>
              <p:spPr>
                <a:xfrm>
                  <a:off x="9475477" y="1277195"/>
                  <a:ext cx="8501828" cy="3694131"/>
                </a:xfrm>
                <a:prstGeom prst="rect">
                  <a:avLst/>
                </a:prstGeom>
              </p:spPr>
            </p:pic>
            <p:grpSp>
              <p:nvGrpSpPr>
                <p:cNvPr id="43" name="Group 42"/>
                <p:cNvGrpSpPr/>
                <p:nvPr/>
              </p:nvGrpSpPr>
              <p:grpSpPr>
                <a:xfrm>
                  <a:off x="10149805" y="1612571"/>
                  <a:ext cx="8001592" cy="1519063"/>
                  <a:chOff x="1308147" y="4831301"/>
                  <a:chExt cx="8001592" cy="1519063"/>
                </a:xfrm>
              </p:grpSpPr>
              <p:grpSp>
                <p:nvGrpSpPr>
                  <p:cNvPr id="35" name="Group 34"/>
                  <p:cNvGrpSpPr/>
                  <p:nvPr/>
                </p:nvGrpSpPr>
                <p:grpSpPr>
                  <a:xfrm>
                    <a:off x="1308147" y="5498636"/>
                    <a:ext cx="8001592" cy="851728"/>
                    <a:chOff x="1059540" y="2805490"/>
                    <a:chExt cx="8001592" cy="851728"/>
                  </a:xfrm>
                </p:grpSpPr>
                <p:cxnSp>
                  <p:nvCxnSpPr>
                    <p:cNvPr id="36" name="Straight Connector 35"/>
                    <p:cNvCxnSpPr/>
                    <p:nvPr/>
                  </p:nvCxnSpPr>
                  <p:spPr>
                    <a:xfrm>
                      <a:off x="1059540" y="2805490"/>
                      <a:ext cx="7994338" cy="0"/>
                    </a:xfrm>
                    <a:prstGeom prst="line">
                      <a:avLst/>
                    </a:prstGeom>
                    <a:ln w="381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/>
                    <p:cNvCxnSpPr/>
                    <p:nvPr/>
                  </p:nvCxnSpPr>
                  <p:spPr>
                    <a:xfrm flipV="1">
                      <a:off x="1059540" y="3642448"/>
                      <a:ext cx="8001592" cy="14770"/>
                    </a:xfrm>
                    <a:prstGeom prst="line">
                      <a:avLst/>
                    </a:prstGeom>
                    <a:ln w="381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8" name="TextBox 37"/>
                    <p:cNvSpPr txBox="1"/>
                    <p:nvPr/>
                  </p:nvSpPr>
                  <p:spPr>
                    <a:xfrm>
                      <a:off x="1987111" y="2809197"/>
                      <a:ext cx="2608406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200" dirty="0" err="1" smtClean="0">
                          <a:latin typeface="Georgia" panose="02040502050405020303" pitchFamily="18" charset="0"/>
                        </a:rPr>
                        <a:t>Zooplanktivory</a:t>
                      </a:r>
                      <a:r>
                        <a:rPr lang="en-US" sz="1200" dirty="0" smtClean="0">
                          <a:latin typeface="Georgia" panose="02040502050405020303" pitchFamily="18" charset="0"/>
                        </a:rPr>
                        <a:t>/</a:t>
                      </a:r>
                      <a:r>
                        <a:rPr lang="en-US" sz="1200" dirty="0" err="1" smtClean="0">
                          <a:latin typeface="Georgia" panose="02040502050405020303" pitchFamily="18" charset="0"/>
                        </a:rPr>
                        <a:t>macroinvertevrates</a:t>
                      </a:r>
                      <a:endParaRPr lang="en-US" sz="1200" dirty="0">
                        <a:latin typeface="Georgia" panose="02040502050405020303" pitchFamily="18" charset="0"/>
                      </a:endParaRPr>
                    </a:p>
                  </p:txBody>
                </p:sp>
                <p:sp>
                  <p:nvSpPr>
                    <p:cNvPr id="39" name="Up-Down Arrow 38"/>
                    <p:cNvSpPr/>
                    <p:nvPr/>
                  </p:nvSpPr>
                  <p:spPr>
                    <a:xfrm>
                      <a:off x="1624338" y="2848409"/>
                      <a:ext cx="537029" cy="772897"/>
                    </a:xfrm>
                    <a:prstGeom prst="upDownArrow">
                      <a:avLst/>
                    </a:prstGeom>
                    <a:solidFill>
                      <a:srgbClr val="00B0F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0" name="Group 39"/>
                  <p:cNvGrpSpPr/>
                  <p:nvPr/>
                </p:nvGrpSpPr>
                <p:grpSpPr>
                  <a:xfrm>
                    <a:off x="1872945" y="4831301"/>
                    <a:ext cx="1222991" cy="645876"/>
                    <a:chOff x="1479198" y="2102181"/>
                    <a:chExt cx="1222991" cy="645876"/>
                  </a:xfrm>
                </p:grpSpPr>
                <p:sp>
                  <p:nvSpPr>
                    <p:cNvPr id="41" name="TextBox 40"/>
                    <p:cNvSpPr txBox="1"/>
                    <p:nvPr/>
                  </p:nvSpPr>
                  <p:spPr>
                    <a:xfrm>
                      <a:off x="1898764" y="2425119"/>
                      <a:ext cx="803425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200" dirty="0" err="1" smtClean="0">
                          <a:latin typeface="Georgia" panose="02040502050405020303" pitchFamily="18" charset="0"/>
                        </a:rPr>
                        <a:t>Piscivory</a:t>
                      </a:r>
                      <a:endParaRPr lang="en-US" sz="1200" dirty="0">
                        <a:latin typeface="Georgia" panose="02040502050405020303" pitchFamily="18" charset="0"/>
                      </a:endParaRPr>
                    </a:p>
                  </p:txBody>
                </p:sp>
                <p:sp>
                  <p:nvSpPr>
                    <p:cNvPr id="42" name="Down Arrow 41"/>
                    <p:cNvSpPr/>
                    <p:nvPr/>
                  </p:nvSpPr>
                  <p:spPr>
                    <a:xfrm flipV="1">
                      <a:off x="1479198" y="2102181"/>
                      <a:ext cx="571966" cy="645876"/>
                    </a:xfrm>
                    <a:prstGeom prst="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45" name="Title 1"/>
              <p:cNvSpPr txBox="1">
                <a:spLocks/>
              </p:cNvSpPr>
              <p:nvPr/>
            </p:nvSpPr>
            <p:spPr>
              <a:xfrm>
                <a:off x="0" y="5258917"/>
                <a:ext cx="9144000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dirty="0" smtClean="0">
                    <a:latin typeface="Georgia" panose="02040502050405020303" pitchFamily="18" charset="0"/>
                  </a:rPr>
                  <a:t>Trophic position (length &lt;150 mm)</a:t>
                </a:r>
                <a:endParaRPr lang="en-US" dirty="0">
                  <a:latin typeface="Georgia" panose="02040502050405020303" pitchFamily="18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1646671" y="2877297"/>
              <a:ext cx="15648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Georgia" panose="02040502050405020303" pitchFamily="18" charset="0"/>
                </a:rPr>
                <a:t>Maternal effect</a:t>
              </a:r>
              <a:endParaRPr lang="en-US" sz="1600" dirty="0"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660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6117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dirty="0" smtClean="0">
              <a:latin typeface="Georgia" panose="02040502050405020303" pitchFamily="18" charset="0"/>
            </a:endParaRPr>
          </a:p>
          <a:p>
            <a:pPr algn="ctr"/>
            <a:endParaRPr lang="en-US" sz="3600" b="1" dirty="0">
              <a:latin typeface="Georgia" panose="02040502050405020303" pitchFamily="18" charset="0"/>
            </a:endParaRPr>
          </a:p>
          <a:p>
            <a:pPr algn="ctr"/>
            <a:r>
              <a:rPr lang="en-US" sz="3600" b="1" dirty="0" smtClean="0">
                <a:latin typeface="Georgia" panose="02040502050405020303" pitchFamily="18" charset="0"/>
              </a:rPr>
              <a:t>Take home message: </a:t>
            </a:r>
          </a:p>
          <a:p>
            <a:pPr algn="ctr"/>
            <a:endParaRPr lang="en-US" sz="3600" b="1" dirty="0" smtClean="0">
              <a:latin typeface="Georgia" panose="02040502050405020303" pitchFamily="18" charset="0"/>
            </a:endParaRPr>
          </a:p>
          <a:p>
            <a:pPr algn="ctr"/>
            <a:r>
              <a:rPr lang="en-US" sz="4000" dirty="0" smtClean="0">
                <a:latin typeface="Georgia" panose="02040502050405020303" pitchFamily="18" charset="0"/>
              </a:rPr>
              <a:t>There are </a:t>
            </a:r>
            <a:r>
              <a:rPr lang="en-US" sz="4000" dirty="0" err="1" smtClean="0">
                <a:latin typeface="Georgia" panose="02040502050405020303" pitchFamily="18" charset="0"/>
              </a:rPr>
              <a:t>ontogenic</a:t>
            </a:r>
            <a:r>
              <a:rPr lang="en-US" sz="4000" dirty="0" smtClean="0">
                <a:latin typeface="Georgia" panose="02040502050405020303" pitchFamily="18" charset="0"/>
              </a:rPr>
              <a:t> shifts in trophic position in </a:t>
            </a:r>
            <a:r>
              <a:rPr lang="en-US" sz="4000" u="sng" dirty="0" smtClean="0">
                <a:latin typeface="Georgia" panose="02040502050405020303" pitchFamily="18" charset="0"/>
              </a:rPr>
              <a:t>most of the fishes </a:t>
            </a:r>
            <a:r>
              <a:rPr lang="en-US" sz="4000" dirty="0" smtClean="0">
                <a:latin typeface="Georgia" panose="02040502050405020303" pitchFamily="18" charset="0"/>
              </a:rPr>
              <a:t>from exclusively </a:t>
            </a:r>
            <a:r>
              <a:rPr lang="en-US" sz="4000" dirty="0" err="1" smtClean="0">
                <a:latin typeface="Georgia" panose="02040502050405020303" pitchFamily="18" charset="0"/>
              </a:rPr>
              <a:t>zooplanktivory</a:t>
            </a:r>
            <a:r>
              <a:rPr lang="en-US" sz="4000" dirty="0" smtClean="0">
                <a:latin typeface="Georgia" panose="02040502050405020303" pitchFamily="18" charset="0"/>
              </a:rPr>
              <a:t> towards different levels of </a:t>
            </a:r>
            <a:r>
              <a:rPr lang="en-US" sz="4000" dirty="0" err="1" smtClean="0">
                <a:latin typeface="Georgia" panose="02040502050405020303" pitchFamily="18" charset="0"/>
              </a:rPr>
              <a:t>piscivory</a:t>
            </a:r>
            <a:endParaRPr lang="en-US" sz="4000" dirty="0" smtClean="0">
              <a:latin typeface="Georgia" panose="02040502050405020303" pitchFamily="18" charset="0"/>
            </a:endParaRPr>
          </a:p>
          <a:p>
            <a:pPr algn="ctr"/>
            <a:endParaRPr lang="en-US" sz="3600" b="1" dirty="0">
              <a:latin typeface="Georgia" panose="02040502050405020303" pitchFamily="18" charset="0"/>
            </a:endParaRPr>
          </a:p>
          <a:p>
            <a:pPr algn="ctr"/>
            <a:endParaRPr lang="en-US" sz="3600" b="1" dirty="0" smtClean="0">
              <a:latin typeface="Georgia" panose="02040502050405020303" pitchFamily="18" charset="0"/>
            </a:endParaRPr>
          </a:p>
          <a:p>
            <a:pPr algn="ctr"/>
            <a:endParaRPr lang="en-US" sz="3600" b="1" dirty="0">
              <a:latin typeface="Georgia" panose="02040502050405020303" pitchFamily="18" charset="0"/>
            </a:endParaRPr>
          </a:p>
          <a:p>
            <a:pPr algn="ctr"/>
            <a:endParaRPr lang="en-US" sz="3600" b="1" dirty="0" smtClean="0">
              <a:latin typeface="Georgia" panose="02040502050405020303" pitchFamily="18" charset="0"/>
            </a:endParaRPr>
          </a:p>
          <a:p>
            <a:pPr algn="ctr"/>
            <a:endParaRPr lang="en-US" sz="3600" b="1" dirty="0">
              <a:latin typeface="Georgia" panose="02040502050405020303" pitchFamily="18" charset="0"/>
            </a:endParaRPr>
          </a:p>
          <a:p>
            <a:pPr algn="ctr"/>
            <a:endParaRPr lang="en-US" sz="3600" b="1" dirty="0" smtClean="0">
              <a:latin typeface="Georgia" panose="02040502050405020303" pitchFamily="18" charset="0"/>
            </a:endParaRPr>
          </a:p>
          <a:p>
            <a:pPr algn="ctr"/>
            <a:r>
              <a:rPr lang="en-US" sz="3600" b="1" dirty="0" smtClean="0">
                <a:latin typeface="Georgia" panose="02040502050405020303" pitchFamily="18" charset="0"/>
              </a:rPr>
              <a:t/>
            </a:r>
            <a:br>
              <a:rPr lang="en-US" sz="3600" b="1" dirty="0" smtClean="0">
                <a:latin typeface="Georgia" panose="02040502050405020303" pitchFamily="18" charset="0"/>
              </a:rPr>
            </a:br>
            <a:endParaRPr lang="en-US" sz="20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9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"/>
            <a:ext cx="10017457" cy="859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Title 1"/>
          <p:cNvSpPr txBox="1">
            <a:spLocks/>
          </p:cNvSpPr>
          <p:nvPr/>
        </p:nvSpPr>
        <p:spPr>
          <a:xfrm>
            <a:off x="-61883" y="21077"/>
            <a:ext cx="9143999" cy="1282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Georgia" panose="02040502050405020303" pitchFamily="18" charset="0"/>
              </a:rPr>
              <a:t>Hypothesized food-web in Fall Creek</a:t>
            </a:r>
            <a:endParaRPr lang="en-US" sz="3600" b="1" dirty="0">
              <a:latin typeface="Georgia" panose="02040502050405020303" pitchFamily="18" charset="0"/>
            </a:endParaRPr>
          </a:p>
        </p:txBody>
      </p:sp>
      <p:pic>
        <p:nvPicPr>
          <p:cNvPr id="191" name="Picture 190"/>
          <p:cNvPicPr>
            <a:picLocks noChangeAspect="1"/>
          </p:cNvPicPr>
          <p:nvPr/>
        </p:nvPicPr>
        <p:blipFill rotWithShape="1">
          <a:blip r:embed="rId3"/>
          <a:srcRect l="11053" t="11246" r="9944" b="23096"/>
          <a:stretch/>
        </p:blipFill>
        <p:spPr>
          <a:xfrm>
            <a:off x="6435075" y="1458971"/>
            <a:ext cx="1640115" cy="921657"/>
          </a:xfrm>
          <a:prstGeom prst="rect">
            <a:avLst/>
          </a:prstGeom>
          <a:ln w="12700">
            <a:noFill/>
          </a:ln>
        </p:spPr>
      </p:pic>
      <p:pic>
        <p:nvPicPr>
          <p:cNvPr id="192" name="Picture 191"/>
          <p:cNvPicPr>
            <a:picLocks noChangeAspect="1"/>
          </p:cNvPicPr>
          <p:nvPr/>
        </p:nvPicPr>
        <p:blipFill rotWithShape="1">
          <a:blip r:embed="rId4"/>
          <a:srcRect b="11592"/>
          <a:stretch/>
        </p:blipFill>
        <p:spPr>
          <a:xfrm>
            <a:off x="2336003" y="3083648"/>
            <a:ext cx="1982346" cy="813439"/>
          </a:xfrm>
          <a:prstGeom prst="rect">
            <a:avLst/>
          </a:prstGeom>
          <a:ln w="12700">
            <a:noFill/>
          </a:ln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1508" y="6279398"/>
            <a:ext cx="320736" cy="250530"/>
          </a:xfrm>
          <a:prstGeom prst="rect">
            <a:avLst/>
          </a:prstGeom>
          <a:ln>
            <a:noFill/>
          </a:ln>
        </p:spPr>
      </p:pic>
      <p:pic>
        <p:nvPicPr>
          <p:cNvPr id="195" name="Picture 19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4777" y="5973796"/>
            <a:ext cx="362280" cy="282981"/>
          </a:xfrm>
          <a:prstGeom prst="rect">
            <a:avLst/>
          </a:prstGeom>
          <a:ln>
            <a:noFill/>
          </a:ln>
        </p:spPr>
      </p:pic>
      <p:pic>
        <p:nvPicPr>
          <p:cNvPr id="196" name="Picture 19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858" y="5055519"/>
            <a:ext cx="1027354" cy="389611"/>
          </a:xfrm>
          <a:prstGeom prst="rect">
            <a:avLst/>
          </a:prstGeom>
          <a:ln w="12700">
            <a:noFill/>
          </a:ln>
        </p:spPr>
      </p:pic>
      <p:pic>
        <p:nvPicPr>
          <p:cNvPr id="197" name="Picture 196"/>
          <p:cNvPicPr>
            <a:picLocks noChangeAspect="1"/>
          </p:cNvPicPr>
          <p:nvPr/>
        </p:nvPicPr>
        <p:blipFill rotWithShape="1">
          <a:blip r:embed="rId7"/>
          <a:srcRect b="22193"/>
          <a:stretch/>
        </p:blipFill>
        <p:spPr>
          <a:xfrm>
            <a:off x="3888213" y="5034901"/>
            <a:ext cx="603582" cy="355326"/>
          </a:xfrm>
          <a:prstGeom prst="rect">
            <a:avLst/>
          </a:prstGeom>
          <a:ln w="12700">
            <a:noFill/>
          </a:ln>
        </p:spPr>
      </p:pic>
      <p:pic>
        <p:nvPicPr>
          <p:cNvPr id="198" name="Picture 19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9484" y="5139440"/>
            <a:ext cx="839486" cy="381585"/>
          </a:xfrm>
          <a:prstGeom prst="rect">
            <a:avLst/>
          </a:prstGeom>
          <a:ln w="12700">
            <a:noFill/>
          </a:ln>
        </p:spPr>
      </p:pic>
      <p:pic>
        <p:nvPicPr>
          <p:cNvPr id="199" name="Picture 198"/>
          <p:cNvPicPr>
            <a:picLocks noChangeAspect="1"/>
          </p:cNvPicPr>
          <p:nvPr/>
        </p:nvPicPr>
        <p:blipFill rotWithShape="1">
          <a:blip r:embed="rId9"/>
          <a:srcRect t="13213" b="16164"/>
          <a:stretch/>
        </p:blipFill>
        <p:spPr>
          <a:xfrm>
            <a:off x="1552047" y="4905139"/>
            <a:ext cx="1096957" cy="442686"/>
          </a:xfrm>
          <a:prstGeom prst="rect">
            <a:avLst/>
          </a:prstGeom>
          <a:ln w="12700">
            <a:noFill/>
          </a:ln>
        </p:spPr>
      </p:pic>
      <p:pic>
        <p:nvPicPr>
          <p:cNvPr id="200" name="Picture 199"/>
          <p:cNvPicPr>
            <a:picLocks noChangeAspect="1"/>
          </p:cNvPicPr>
          <p:nvPr/>
        </p:nvPicPr>
        <p:blipFill rotWithShape="1">
          <a:blip r:embed="rId4"/>
          <a:srcRect t="9187" b="12853"/>
          <a:stretch/>
        </p:blipFill>
        <p:spPr>
          <a:xfrm>
            <a:off x="2839157" y="5001508"/>
            <a:ext cx="962679" cy="348343"/>
          </a:xfrm>
          <a:prstGeom prst="rect">
            <a:avLst/>
          </a:prstGeom>
          <a:ln w="12700">
            <a:noFill/>
          </a:ln>
        </p:spPr>
      </p:pic>
      <p:pic>
        <p:nvPicPr>
          <p:cNvPr id="201" name="Picture 200"/>
          <p:cNvPicPr>
            <a:picLocks noChangeAspect="1"/>
          </p:cNvPicPr>
          <p:nvPr/>
        </p:nvPicPr>
        <p:blipFill rotWithShape="1">
          <a:blip r:embed="rId3"/>
          <a:srcRect t="7851" b="22373"/>
          <a:stretch/>
        </p:blipFill>
        <p:spPr>
          <a:xfrm>
            <a:off x="5682741" y="4831861"/>
            <a:ext cx="707547" cy="333828"/>
          </a:xfrm>
          <a:prstGeom prst="rect">
            <a:avLst/>
          </a:prstGeom>
          <a:ln w="12700">
            <a:noFill/>
          </a:ln>
        </p:spPr>
      </p:pic>
      <p:pic>
        <p:nvPicPr>
          <p:cNvPr id="202" name="Picture 2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9204" y="6325257"/>
            <a:ext cx="320736" cy="250530"/>
          </a:xfrm>
          <a:prstGeom prst="rect">
            <a:avLst/>
          </a:prstGeom>
          <a:ln>
            <a:noFill/>
          </a:ln>
        </p:spPr>
      </p:pic>
      <p:pic>
        <p:nvPicPr>
          <p:cNvPr id="203" name="Picture 2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7023" y="6060134"/>
            <a:ext cx="339418" cy="265123"/>
          </a:xfrm>
          <a:prstGeom prst="rect">
            <a:avLst/>
          </a:prstGeom>
          <a:ln>
            <a:noFill/>
          </a:ln>
        </p:spPr>
      </p:pic>
      <p:pic>
        <p:nvPicPr>
          <p:cNvPr id="204" name="Picture 2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2299" y="5896496"/>
            <a:ext cx="362280" cy="282981"/>
          </a:xfrm>
          <a:prstGeom prst="rect">
            <a:avLst/>
          </a:prstGeom>
          <a:ln>
            <a:noFill/>
          </a:ln>
        </p:spPr>
      </p:pic>
      <p:pic>
        <p:nvPicPr>
          <p:cNvPr id="205" name="Picture 204"/>
          <p:cNvPicPr>
            <a:picLocks noChangeAspect="1"/>
          </p:cNvPicPr>
          <p:nvPr/>
        </p:nvPicPr>
        <p:blipFill rotWithShape="1">
          <a:blip r:embed="rId10"/>
          <a:srcRect r="72580" b="50920"/>
          <a:stretch/>
        </p:blipFill>
        <p:spPr>
          <a:xfrm>
            <a:off x="1753792" y="5963675"/>
            <a:ext cx="890079" cy="58072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06" name="Picture 20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3117" y="5530174"/>
            <a:ext cx="885339" cy="366322"/>
          </a:xfrm>
          <a:prstGeom prst="rect">
            <a:avLst/>
          </a:prstGeom>
          <a:ln>
            <a:noFill/>
          </a:ln>
        </p:spPr>
      </p:pic>
      <p:cxnSp>
        <p:nvCxnSpPr>
          <p:cNvPr id="207" name="Straight Arrow Connector 206"/>
          <p:cNvCxnSpPr>
            <a:stCxn id="206" idx="1"/>
            <a:endCxn id="202" idx="3"/>
          </p:cNvCxnSpPr>
          <p:nvPr/>
        </p:nvCxnSpPr>
        <p:spPr>
          <a:xfrm flipH="1">
            <a:off x="4539940" y="5713335"/>
            <a:ext cx="3033177" cy="737187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/>
          <p:cNvCxnSpPr>
            <a:stCxn id="198" idx="2"/>
            <a:endCxn id="204" idx="0"/>
          </p:cNvCxnSpPr>
          <p:nvPr/>
        </p:nvCxnSpPr>
        <p:spPr>
          <a:xfrm flipH="1">
            <a:off x="4603439" y="5521025"/>
            <a:ext cx="395788" cy="375471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/>
          <p:cNvCxnSpPr>
            <a:stCxn id="196" idx="2"/>
            <a:endCxn id="205" idx="0"/>
          </p:cNvCxnSpPr>
          <p:nvPr/>
        </p:nvCxnSpPr>
        <p:spPr>
          <a:xfrm>
            <a:off x="811535" y="5445130"/>
            <a:ext cx="1387297" cy="51854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/>
          <p:cNvCxnSpPr>
            <a:stCxn id="197" idx="2"/>
            <a:endCxn id="195" idx="0"/>
          </p:cNvCxnSpPr>
          <p:nvPr/>
        </p:nvCxnSpPr>
        <p:spPr>
          <a:xfrm flipH="1">
            <a:off x="4155917" y="5390227"/>
            <a:ext cx="34087" cy="583569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>
            <a:stCxn id="200" idx="2"/>
            <a:endCxn id="205" idx="0"/>
          </p:cNvCxnSpPr>
          <p:nvPr/>
        </p:nvCxnSpPr>
        <p:spPr>
          <a:xfrm flipH="1">
            <a:off x="2198832" y="5349851"/>
            <a:ext cx="1121665" cy="61382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/>
          <p:cNvCxnSpPr>
            <a:stCxn id="199" idx="2"/>
            <a:endCxn id="194" idx="1"/>
          </p:cNvCxnSpPr>
          <p:nvPr/>
        </p:nvCxnSpPr>
        <p:spPr>
          <a:xfrm>
            <a:off x="2100526" y="5347825"/>
            <a:ext cx="1860982" cy="105683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212"/>
          <p:cNvCxnSpPr>
            <a:stCxn id="201" idx="2"/>
            <a:endCxn id="204" idx="0"/>
          </p:cNvCxnSpPr>
          <p:nvPr/>
        </p:nvCxnSpPr>
        <p:spPr>
          <a:xfrm flipH="1">
            <a:off x="4603439" y="5165689"/>
            <a:ext cx="1433076" cy="730807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stCxn id="199" idx="2"/>
            <a:endCxn id="205" idx="0"/>
          </p:cNvCxnSpPr>
          <p:nvPr/>
        </p:nvCxnSpPr>
        <p:spPr>
          <a:xfrm>
            <a:off x="2100526" y="5347825"/>
            <a:ext cx="98306" cy="61585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>
            <a:stCxn id="217" idx="2"/>
            <a:endCxn id="203" idx="0"/>
          </p:cNvCxnSpPr>
          <p:nvPr/>
        </p:nvCxnSpPr>
        <p:spPr>
          <a:xfrm flipH="1">
            <a:off x="4396732" y="4804430"/>
            <a:ext cx="209515" cy="125570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6" name="Picture 2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443" y="3590031"/>
            <a:ext cx="1861344" cy="705891"/>
          </a:xfrm>
          <a:prstGeom prst="rect">
            <a:avLst/>
          </a:prstGeom>
          <a:ln w="12700">
            <a:noFill/>
          </a:ln>
        </p:spPr>
      </p:pic>
      <p:pic>
        <p:nvPicPr>
          <p:cNvPr id="217" name="Picture 216"/>
          <p:cNvPicPr>
            <a:picLocks noChangeAspect="1"/>
          </p:cNvPicPr>
          <p:nvPr/>
        </p:nvPicPr>
        <p:blipFill rotWithShape="1">
          <a:blip r:embed="rId7"/>
          <a:srcRect t="10249" b="20867"/>
          <a:stretch/>
        </p:blipFill>
        <p:spPr>
          <a:xfrm>
            <a:off x="4021414" y="4194830"/>
            <a:ext cx="1169665" cy="609600"/>
          </a:xfrm>
          <a:prstGeom prst="rect">
            <a:avLst/>
          </a:prstGeom>
          <a:ln w="12700">
            <a:noFill/>
          </a:ln>
        </p:spPr>
      </p:pic>
      <p:pic>
        <p:nvPicPr>
          <p:cNvPr id="218" name="Picture 2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64556" y="4296371"/>
            <a:ext cx="1861344" cy="770158"/>
          </a:xfrm>
          <a:prstGeom prst="rect">
            <a:avLst/>
          </a:prstGeom>
          <a:ln>
            <a:noFill/>
          </a:ln>
        </p:spPr>
      </p:pic>
      <p:cxnSp>
        <p:nvCxnSpPr>
          <p:cNvPr id="219" name="Straight Arrow Connector 218"/>
          <p:cNvCxnSpPr>
            <a:stCxn id="218" idx="1"/>
            <a:endCxn id="242" idx="0"/>
          </p:cNvCxnSpPr>
          <p:nvPr/>
        </p:nvCxnSpPr>
        <p:spPr>
          <a:xfrm flipH="1">
            <a:off x="4700926" y="4681450"/>
            <a:ext cx="1963630" cy="1433836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Arrow Connector 219"/>
          <p:cNvCxnSpPr>
            <a:stCxn id="192" idx="2"/>
            <a:endCxn id="205" idx="0"/>
          </p:cNvCxnSpPr>
          <p:nvPr/>
        </p:nvCxnSpPr>
        <p:spPr>
          <a:xfrm flipH="1">
            <a:off x="2198832" y="3897087"/>
            <a:ext cx="1128344" cy="206658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1" name="Picture 220"/>
          <p:cNvPicPr>
            <a:picLocks noChangeAspect="1"/>
          </p:cNvPicPr>
          <p:nvPr/>
        </p:nvPicPr>
        <p:blipFill rotWithShape="1">
          <a:blip r:embed="rId8"/>
          <a:srcRect b="5762"/>
          <a:stretch/>
        </p:blipFill>
        <p:spPr>
          <a:xfrm>
            <a:off x="1066720" y="1110447"/>
            <a:ext cx="2510461" cy="1075376"/>
          </a:xfrm>
          <a:prstGeom prst="rect">
            <a:avLst/>
          </a:prstGeom>
          <a:ln w="12700">
            <a:noFill/>
          </a:ln>
        </p:spPr>
      </p:pic>
      <p:cxnSp>
        <p:nvCxnSpPr>
          <p:cNvPr id="222" name="Straight Arrow Connector 221"/>
          <p:cNvCxnSpPr>
            <a:stCxn id="221" idx="2"/>
            <a:endCxn id="201" idx="0"/>
          </p:cNvCxnSpPr>
          <p:nvPr/>
        </p:nvCxnSpPr>
        <p:spPr>
          <a:xfrm>
            <a:off x="2321951" y="2185823"/>
            <a:ext cx="3714564" cy="2646038"/>
          </a:xfrm>
          <a:prstGeom prst="straightConnector1">
            <a:avLst/>
          </a:prstGeom>
          <a:ln w="952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3" name="Straight Arrow Connector 222"/>
          <p:cNvCxnSpPr>
            <a:stCxn id="221" idx="2"/>
            <a:endCxn id="199" idx="0"/>
          </p:cNvCxnSpPr>
          <p:nvPr/>
        </p:nvCxnSpPr>
        <p:spPr>
          <a:xfrm flipH="1">
            <a:off x="2100526" y="2185823"/>
            <a:ext cx="221425" cy="2719316"/>
          </a:xfrm>
          <a:prstGeom prst="straightConnector1">
            <a:avLst/>
          </a:prstGeom>
          <a:ln w="952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4" name="Straight Arrow Connector 223"/>
          <p:cNvCxnSpPr>
            <a:stCxn id="221" idx="2"/>
            <a:endCxn id="200" idx="0"/>
          </p:cNvCxnSpPr>
          <p:nvPr/>
        </p:nvCxnSpPr>
        <p:spPr>
          <a:xfrm>
            <a:off x="2321951" y="2185823"/>
            <a:ext cx="998546" cy="2815685"/>
          </a:xfrm>
          <a:prstGeom prst="straightConnector1">
            <a:avLst/>
          </a:prstGeom>
          <a:ln w="952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5" name="Straight Arrow Connector 224"/>
          <p:cNvCxnSpPr>
            <a:stCxn id="221" idx="2"/>
            <a:endCxn id="196" idx="0"/>
          </p:cNvCxnSpPr>
          <p:nvPr/>
        </p:nvCxnSpPr>
        <p:spPr>
          <a:xfrm flipH="1">
            <a:off x="811535" y="2185823"/>
            <a:ext cx="1510416" cy="2869696"/>
          </a:xfrm>
          <a:prstGeom prst="straightConnector1">
            <a:avLst/>
          </a:prstGeom>
          <a:ln w="952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6" name="Straight Arrow Connector 225"/>
          <p:cNvCxnSpPr>
            <a:stCxn id="221" idx="2"/>
            <a:endCxn id="197" idx="0"/>
          </p:cNvCxnSpPr>
          <p:nvPr/>
        </p:nvCxnSpPr>
        <p:spPr>
          <a:xfrm>
            <a:off x="2321951" y="2185823"/>
            <a:ext cx="1868053" cy="2849078"/>
          </a:xfrm>
          <a:prstGeom prst="straightConnector1">
            <a:avLst/>
          </a:prstGeom>
          <a:ln w="952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7" name="Straight Arrow Connector 226"/>
          <p:cNvCxnSpPr>
            <a:stCxn id="221" idx="2"/>
            <a:endCxn id="206" idx="0"/>
          </p:cNvCxnSpPr>
          <p:nvPr/>
        </p:nvCxnSpPr>
        <p:spPr>
          <a:xfrm>
            <a:off x="2321951" y="2185823"/>
            <a:ext cx="5693836" cy="3344351"/>
          </a:xfrm>
          <a:prstGeom prst="straightConnector1">
            <a:avLst/>
          </a:prstGeom>
          <a:ln w="952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28" name="Picture 227"/>
          <p:cNvPicPr>
            <a:picLocks noChangeAspect="1"/>
          </p:cNvPicPr>
          <p:nvPr/>
        </p:nvPicPr>
        <p:blipFill rotWithShape="1">
          <a:blip r:embed="rId9"/>
          <a:srcRect t="11419" r="3945" b="17406"/>
          <a:stretch/>
        </p:blipFill>
        <p:spPr>
          <a:xfrm>
            <a:off x="3884083" y="1363241"/>
            <a:ext cx="2313833" cy="979714"/>
          </a:xfrm>
          <a:prstGeom prst="rect">
            <a:avLst/>
          </a:prstGeom>
          <a:ln w="12700">
            <a:noFill/>
          </a:ln>
        </p:spPr>
      </p:pic>
      <p:cxnSp>
        <p:nvCxnSpPr>
          <p:cNvPr id="229" name="Straight Arrow Connector 228"/>
          <p:cNvCxnSpPr>
            <a:stCxn id="228" idx="2"/>
            <a:endCxn id="201" idx="0"/>
          </p:cNvCxnSpPr>
          <p:nvPr/>
        </p:nvCxnSpPr>
        <p:spPr>
          <a:xfrm>
            <a:off x="5041000" y="2342955"/>
            <a:ext cx="995515" cy="2488906"/>
          </a:xfrm>
          <a:prstGeom prst="straightConnector1">
            <a:avLst/>
          </a:prstGeom>
          <a:ln w="952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>
            <a:stCxn id="228" idx="2"/>
            <a:endCxn id="200" idx="0"/>
          </p:cNvCxnSpPr>
          <p:nvPr/>
        </p:nvCxnSpPr>
        <p:spPr>
          <a:xfrm flipH="1">
            <a:off x="3320497" y="2342955"/>
            <a:ext cx="1720503" cy="2658553"/>
          </a:xfrm>
          <a:prstGeom prst="straightConnector1">
            <a:avLst/>
          </a:prstGeom>
          <a:ln w="952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>
            <a:stCxn id="228" idx="2"/>
            <a:endCxn id="197" idx="0"/>
          </p:cNvCxnSpPr>
          <p:nvPr/>
        </p:nvCxnSpPr>
        <p:spPr>
          <a:xfrm flipH="1">
            <a:off x="4190004" y="2342955"/>
            <a:ext cx="850996" cy="2691946"/>
          </a:xfrm>
          <a:prstGeom prst="straightConnector1">
            <a:avLst/>
          </a:prstGeom>
          <a:ln w="952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2" name="Straight Arrow Connector 231"/>
          <p:cNvCxnSpPr>
            <a:stCxn id="228" idx="2"/>
            <a:endCxn id="198" idx="0"/>
          </p:cNvCxnSpPr>
          <p:nvPr/>
        </p:nvCxnSpPr>
        <p:spPr>
          <a:xfrm flipH="1">
            <a:off x="4999227" y="2342955"/>
            <a:ext cx="41773" cy="2796485"/>
          </a:xfrm>
          <a:prstGeom prst="straightConnector1">
            <a:avLst/>
          </a:prstGeom>
          <a:ln w="952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3" name="Straight Arrow Connector 232"/>
          <p:cNvCxnSpPr>
            <a:stCxn id="228" idx="2"/>
            <a:endCxn id="196" idx="0"/>
          </p:cNvCxnSpPr>
          <p:nvPr/>
        </p:nvCxnSpPr>
        <p:spPr>
          <a:xfrm flipH="1">
            <a:off x="811535" y="2342955"/>
            <a:ext cx="4229465" cy="2712564"/>
          </a:xfrm>
          <a:prstGeom prst="straightConnector1">
            <a:avLst/>
          </a:prstGeom>
          <a:ln w="952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4" name="Straight Arrow Connector 233"/>
          <p:cNvCxnSpPr>
            <a:stCxn id="228" idx="2"/>
            <a:endCxn id="206" idx="0"/>
          </p:cNvCxnSpPr>
          <p:nvPr/>
        </p:nvCxnSpPr>
        <p:spPr>
          <a:xfrm>
            <a:off x="5041000" y="2342955"/>
            <a:ext cx="2974787" cy="3187219"/>
          </a:xfrm>
          <a:prstGeom prst="straightConnector1">
            <a:avLst/>
          </a:prstGeom>
          <a:ln w="952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5" name="Straight Arrow Connector 234"/>
          <p:cNvCxnSpPr>
            <a:stCxn id="191" idx="2"/>
            <a:endCxn id="199" idx="0"/>
          </p:cNvCxnSpPr>
          <p:nvPr/>
        </p:nvCxnSpPr>
        <p:spPr>
          <a:xfrm flipH="1">
            <a:off x="2100526" y="2380628"/>
            <a:ext cx="5154607" cy="2524511"/>
          </a:xfrm>
          <a:prstGeom prst="straightConnector1">
            <a:avLst/>
          </a:prstGeom>
          <a:ln w="952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6" name="Straight Arrow Connector 235"/>
          <p:cNvCxnSpPr>
            <a:stCxn id="191" idx="2"/>
            <a:endCxn id="200" idx="0"/>
          </p:cNvCxnSpPr>
          <p:nvPr/>
        </p:nvCxnSpPr>
        <p:spPr>
          <a:xfrm flipH="1">
            <a:off x="3320497" y="2380628"/>
            <a:ext cx="3934636" cy="2620880"/>
          </a:xfrm>
          <a:prstGeom prst="straightConnector1">
            <a:avLst/>
          </a:prstGeom>
          <a:ln w="952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7" name="Straight Arrow Connector 236"/>
          <p:cNvCxnSpPr>
            <a:stCxn id="191" idx="2"/>
            <a:endCxn id="197" idx="0"/>
          </p:cNvCxnSpPr>
          <p:nvPr/>
        </p:nvCxnSpPr>
        <p:spPr>
          <a:xfrm flipH="1">
            <a:off x="4190004" y="2380628"/>
            <a:ext cx="3065129" cy="2654273"/>
          </a:xfrm>
          <a:prstGeom prst="straightConnector1">
            <a:avLst/>
          </a:prstGeom>
          <a:ln w="952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8" name="Straight Arrow Connector 237"/>
          <p:cNvCxnSpPr>
            <a:stCxn id="191" idx="2"/>
            <a:endCxn id="206" idx="0"/>
          </p:cNvCxnSpPr>
          <p:nvPr/>
        </p:nvCxnSpPr>
        <p:spPr>
          <a:xfrm>
            <a:off x="7255133" y="2380628"/>
            <a:ext cx="760654" cy="3149546"/>
          </a:xfrm>
          <a:prstGeom prst="straightConnector1">
            <a:avLst/>
          </a:prstGeom>
          <a:ln w="952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9" name="Straight Arrow Connector 238"/>
          <p:cNvCxnSpPr>
            <a:stCxn id="191" idx="2"/>
            <a:endCxn id="198" idx="0"/>
          </p:cNvCxnSpPr>
          <p:nvPr/>
        </p:nvCxnSpPr>
        <p:spPr>
          <a:xfrm flipH="1">
            <a:off x="4999227" y="2380628"/>
            <a:ext cx="2255906" cy="2758812"/>
          </a:xfrm>
          <a:prstGeom prst="straightConnector1">
            <a:avLst/>
          </a:prstGeom>
          <a:ln w="952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0" name="Straight Arrow Connector 239"/>
          <p:cNvCxnSpPr>
            <a:stCxn id="191" idx="2"/>
            <a:endCxn id="217" idx="0"/>
          </p:cNvCxnSpPr>
          <p:nvPr/>
        </p:nvCxnSpPr>
        <p:spPr>
          <a:xfrm flipH="1">
            <a:off x="4606247" y="2380628"/>
            <a:ext cx="2648886" cy="1814202"/>
          </a:xfrm>
          <a:prstGeom prst="straightConnector1">
            <a:avLst/>
          </a:prstGeom>
          <a:ln w="952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1" name="Straight Arrow Connector 240"/>
          <p:cNvCxnSpPr>
            <a:stCxn id="216" idx="2"/>
            <a:endCxn id="205" idx="0"/>
          </p:cNvCxnSpPr>
          <p:nvPr/>
        </p:nvCxnSpPr>
        <p:spPr>
          <a:xfrm>
            <a:off x="1253115" y="4295922"/>
            <a:ext cx="945717" cy="1667753"/>
          </a:xfrm>
          <a:prstGeom prst="straightConnector1">
            <a:avLst/>
          </a:prstGeom>
          <a:ln w="952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42" name="Picture 2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834" y="6115286"/>
            <a:ext cx="308184" cy="24072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491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8" y="-21771"/>
            <a:ext cx="9173028" cy="687977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29028" y="95076"/>
            <a:ext cx="9093200" cy="4923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latin typeface="Georgia" panose="02040502050405020303" pitchFamily="18" charset="0"/>
              </a:rPr>
              <a:t>What are the effects of deep drawdown at Fall Creek Reservoir? </a:t>
            </a:r>
            <a:br>
              <a:rPr lang="en-US" sz="2000" b="1" dirty="0" smtClean="0">
                <a:latin typeface="Georgia" panose="02040502050405020303" pitchFamily="18" charset="0"/>
              </a:rPr>
            </a:br>
            <a:endParaRPr lang="en-US" sz="2000" b="1" dirty="0">
              <a:latin typeface="Georgia" panose="020405020504050203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4514" y="587411"/>
            <a:ext cx="91439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Georgia" panose="02040502050405020303" pitchFamily="18" charset="0"/>
              </a:rPr>
              <a:t>Engineered food-web after deep drawdown (short-term)</a:t>
            </a:r>
            <a:endParaRPr lang="en-US" sz="44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34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113726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latin typeface="Georgia" panose="02040502050405020303" pitchFamily="18" charset="0"/>
              </a:rPr>
              <a:t>Expected changes in reservoir food webs due to deep drawdown</a:t>
            </a:r>
            <a:endParaRPr lang="en-US" sz="4000" dirty="0">
              <a:latin typeface="Georgia" panose="02040502050405020303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2109" y="1504367"/>
            <a:ext cx="8773176" cy="5339122"/>
            <a:chOff x="92109" y="916536"/>
            <a:chExt cx="8773176" cy="533912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109" y="916536"/>
              <a:ext cx="8773176" cy="533912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029200" y="916536"/>
              <a:ext cx="3541486" cy="745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884056" y="2685143"/>
              <a:ext cx="3664858" cy="2757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795254" y="3069774"/>
            <a:ext cx="372463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Georgia" panose="02040502050405020303" pitchFamily="18" charset="0"/>
              </a:rPr>
              <a:t>Less </a:t>
            </a:r>
            <a:r>
              <a:rPr lang="en-US" sz="2400" dirty="0" err="1" smtClean="0">
                <a:latin typeface="Georgia" panose="02040502050405020303" pitchFamily="18" charset="0"/>
              </a:rPr>
              <a:t>piscivory</a:t>
            </a:r>
            <a:r>
              <a:rPr lang="en-US" sz="2400" dirty="0" smtClean="0">
                <a:latin typeface="Georgia" panose="02040502050405020303" pitchFamily="18" charset="0"/>
              </a:rPr>
              <a:t> and densities </a:t>
            </a:r>
            <a:r>
              <a:rPr lang="en-US" dirty="0" smtClean="0">
                <a:latin typeface="Georgia" panose="02040502050405020303" pitchFamily="18" charset="0"/>
              </a:rPr>
              <a:t>(fish moved downstream)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Georgia" panose="02040502050405020303" pitchFamily="18" charset="0"/>
              </a:rPr>
              <a:t>Lower trophic position of larger fish</a:t>
            </a:r>
            <a:endParaRPr lang="en-US" sz="2400" dirty="0"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3745" y="1094899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Georgia" panose="02040502050405020303" pitchFamily="18" charset="0"/>
              </a:rPr>
              <a:t>Length &gt; 150 mm</a:t>
            </a:r>
            <a:endParaRPr lang="en-US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45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an\Desktop\DSCN06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13648"/>
            <a:ext cx="9144000" cy="6986528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numCol="1" rtlCol="0">
            <a:spAutoFit/>
          </a:bodyPr>
          <a:lstStyle/>
          <a:p>
            <a:pPr indent="968375">
              <a:tabLst>
                <a:tab pos="457200" algn="l"/>
              </a:tabLst>
            </a:pPr>
            <a:r>
              <a:rPr lang="en-US" sz="1600" b="1" dirty="0" smtClean="0">
                <a:latin typeface="Georgia" panose="02040502050405020303" pitchFamily="18" charset="0"/>
              </a:rPr>
              <a:t>USACE</a:t>
            </a:r>
          </a:p>
          <a:p>
            <a:pPr indent="968375">
              <a:tabLst>
                <a:tab pos="457200" algn="l"/>
              </a:tabLst>
            </a:pPr>
            <a:r>
              <a:rPr lang="en-US" sz="1600" i="1" dirty="0" smtClean="0">
                <a:latin typeface="Georgia" panose="02040502050405020303" pitchFamily="18" charset="0"/>
              </a:rPr>
              <a:t>	Lookout </a:t>
            </a:r>
            <a:r>
              <a:rPr lang="en-US" sz="1600" i="1" dirty="0">
                <a:latin typeface="Georgia" panose="02040502050405020303" pitchFamily="18" charset="0"/>
              </a:rPr>
              <a:t>Point</a:t>
            </a:r>
          </a:p>
          <a:p>
            <a:pPr indent="968375">
              <a:tabLst>
                <a:tab pos="457200" algn="l"/>
              </a:tabLst>
            </a:pPr>
            <a:r>
              <a:rPr lang="en-US" sz="1600" dirty="0">
                <a:latin typeface="Georgia" panose="02040502050405020303" pitchFamily="18" charset="0"/>
              </a:rPr>
              <a:t>		Greg Taylor</a:t>
            </a:r>
          </a:p>
          <a:p>
            <a:pPr indent="968375">
              <a:tabLst>
                <a:tab pos="457200" algn="l"/>
              </a:tabLst>
            </a:pPr>
            <a:r>
              <a:rPr lang="en-US" sz="1600" dirty="0">
                <a:latin typeface="Georgia" panose="02040502050405020303" pitchFamily="18" charset="0"/>
              </a:rPr>
              <a:t>		Todd </a:t>
            </a:r>
            <a:r>
              <a:rPr lang="en-US" sz="1600" dirty="0" smtClean="0">
                <a:latin typeface="Georgia" panose="02040502050405020303" pitchFamily="18" charset="0"/>
              </a:rPr>
              <a:t>Pierce</a:t>
            </a:r>
            <a:endParaRPr lang="en-US" sz="1600" i="1" dirty="0" smtClean="0">
              <a:latin typeface="Georgia" panose="02040502050405020303" pitchFamily="18" charset="0"/>
            </a:endParaRPr>
          </a:p>
          <a:p>
            <a:pPr indent="968375">
              <a:tabLst>
                <a:tab pos="457200" algn="l"/>
              </a:tabLst>
            </a:pPr>
            <a:r>
              <a:rPr lang="en-US" sz="1600" i="1" dirty="0" smtClean="0">
                <a:latin typeface="Georgia" panose="02040502050405020303" pitchFamily="18" charset="0"/>
              </a:rPr>
              <a:t>	Portland</a:t>
            </a:r>
          </a:p>
          <a:p>
            <a:pPr indent="968375">
              <a:tabLst>
                <a:tab pos="457200" algn="l"/>
              </a:tabLst>
            </a:pPr>
            <a:r>
              <a:rPr lang="en-US" sz="1600" dirty="0" smtClean="0">
                <a:latin typeface="Georgia" panose="02040502050405020303" pitchFamily="18" charset="0"/>
              </a:rPr>
              <a:t>		Cindy Studebaker</a:t>
            </a:r>
          </a:p>
          <a:p>
            <a:pPr indent="968375">
              <a:tabLst>
                <a:tab pos="457200" algn="l"/>
              </a:tabLst>
            </a:pPr>
            <a:r>
              <a:rPr lang="en-US" sz="1600" dirty="0" smtClean="0">
                <a:latin typeface="Georgia" panose="02040502050405020303" pitchFamily="18" charset="0"/>
              </a:rPr>
              <a:t>		Bob Wertheimer</a:t>
            </a:r>
          </a:p>
          <a:p>
            <a:pPr indent="968375">
              <a:tabLst>
                <a:tab pos="457200" algn="l"/>
              </a:tabLst>
            </a:pPr>
            <a:r>
              <a:rPr lang="en-US" sz="1600" b="1" dirty="0" smtClean="0">
                <a:latin typeface="Georgia" panose="02040502050405020303" pitchFamily="18" charset="0"/>
              </a:rPr>
              <a:t>OSU</a:t>
            </a:r>
          </a:p>
          <a:p>
            <a:pPr indent="968375">
              <a:tabLst>
                <a:tab pos="457200" algn="l"/>
              </a:tabLst>
            </a:pPr>
            <a:r>
              <a:rPr lang="en-US" sz="1600" dirty="0" smtClean="0">
                <a:latin typeface="Georgia" panose="02040502050405020303" pitchFamily="18" charset="0"/>
              </a:rPr>
              <a:t>		Brendan Coffin </a:t>
            </a:r>
          </a:p>
          <a:p>
            <a:pPr indent="968375">
              <a:tabLst>
                <a:tab pos="457200" algn="l"/>
              </a:tabLst>
            </a:pPr>
            <a:r>
              <a:rPr lang="en-US" sz="1600" dirty="0" smtClean="0">
                <a:latin typeface="Georgia" panose="02040502050405020303" pitchFamily="18" charset="0"/>
              </a:rPr>
              <a:t>		Brent Johnson</a:t>
            </a:r>
          </a:p>
          <a:p>
            <a:pPr indent="968375">
              <a:tabLst>
                <a:tab pos="457200" algn="l"/>
              </a:tabLst>
            </a:pPr>
            <a:r>
              <a:rPr lang="en-US" sz="1600" dirty="0" smtClean="0">
                <a:latin typeface="Georgia" panose="02040502050405020303" pitchFamily="18" charset="0"/>
              </a:rPr>
              <a:t>		Margaret Whitmore</a:t>
            </a:r>
          </a:p>
          <a:p>
            <a:pPr indent="968375">
              <a:tabLst>
                <a:tab pos="457200" algn="l"/>
              </a:tabLst>
            </a:pPr>
            <a:r>
              <a:rPr lang="en-US" sz="1600" dirty="0" smtClean="0">
                <a:latin typeface="Georgia" panose="02040502050405020303" pitchFamily="18" charset="0"/>
              </a:rPr>
              <a:t>		Randy Wildman</a:t>
            </a:r>
          </a:p>
          <a:p>
            <a:pPr indent="968375">
              <a:tabLst>
                <a:tab pos="457200" algn="l"/>
              </a:tabLst>
            </a:pPr>
            <a:r>
              <a:rPr lang="en-US" sz="1600" b="1" dirty="0" smtClean="0">
                <a:latin typeface="Georgia" panose="02040502050405020303" pitchFamily="18" charset="0"/>
              </a:rPr>
              <a:t>NOAA</a:t>
            </a:r>
          </a:p>
          <a:p>
            <a:pPr indent="968375">
              <a:tabLst>
                <a:tab pos="457200" algn="l"/>
              </a:tabLst>
            </a:pPr>
            <a:r>
              <a:rPr lang="en-US" sz="1600" i="1" dirty="0" smtClean="0">
                <a:latin typeface="Georgia" panose="02040502050405020303" pitchFamily="18" charset="0"/>
              </a:rPr>
              <a:t>	</a:t>
            </a:r>
            <a:r>
              <a:rPr lang="en-US" sz="1600" dirty="0">
                <a:latin typeface="Georgia" panose="02040502050405020303" pitchFamily="18" charset="0"/>
              </a:rPr>
              <a:t>Kim Hatfield</a:t>
            </a:r>
          </a:p>
          <a:p>
            <a:pPr indent="968375">
              <a:tabLst>
                <a:tab pos="457200" algn="l"/>
              </a:tabLst>
            </a:pPr>
            <a:r>
              <a:rPr lang="en-US" sz="1600" b="1" dirty="0" smtClean="0">
                <a:latin typeface="Georgia" panose="02040502050405020303" pitchFamily="18" charset="0"/>
              </a:rPr>
              <a:t>ODFW</a:t>
            </a:r>
          </a:p>
          <a:p>
            <a:pPr indent="968375">
              <a:tabLst>
                <a:tab pos="457200" algn="l"/>
              </a:tabLst>
            </a:pPr>
            <a:r>
              <a:rPr lang="en-US" sz="1600" b="1" dirty="0">
                <a:latin typeface="Georgia" panose="02040502050405020303" pitchFamily="18" charset="0"/>
              </a:rPr>
              <a:t>	</a:t>
            </a:r>
            <a:r>
              <a:rPr lang="en-US" sz="1600" b="1" dirty="0" smtClean="0">
                <a:latin typeface="Georgia" panose="02040502050405020303" pitchFamily="18" charset="0"/>
              </a:rPr>
              <a:t>	</a:t>
            </a:r>
            <a:r>
              <a:rPr lang="en-US" sz="1600" dirty="0" smtClean="0">
                <a:latin typeface="Georgia" panose="02040502050405020303" pitchFamily="18" charset="0"/>
              </a:rPr>
              <a:t>Michelle Weaver</a:t>
            </a:r>
          </a:p>
          <a:p>
            <a:pPr indent="968375">
              <a:tabLst>
                <a:tab pos="457200" algn="l"/>
              </a:tabLst>
            </a:pPr>
            <a:r>
              <a:rPr lang="en-US" sz="1600" dirty="0">
                <a:latin typeface="Georgia" panose="02040502050405020303" pitchFamily="18" charset="0"/>
              </a:rPr>
              <a:t>	</a:t>
            </a:r>
            <a:r>
              <a:rPr lang="en-US" sz="1600" dirty="0" smtClean="0">
                <a:latin typeface="Georgia" panose="02040502050405020303" pitchFamily="18" charset="0"/>
              </a:rPr>
              <a:t>	Dan Peck</a:t>
            </a:r>
          </a:p>
          <a:p>
            <a:pPr indent="968375">
              <a:tabLst>
                <a:tab pos="457200" algn="l"/>
              </a:tabLst>
            </a:pPr>
            <a:r>
              <a:rPr lang="en-US" sz="1600" i="1" dirty="0">
                <a:latin typeface="Georgia" panose="02040502050405020303" pitchFamily="18" charset="0"/>
              </a:rPr>
              <a:t>	</a:t>
            </a:r>
            <a:r>
              <a:rPr lang="en-US" sz="1600" i="1" dirty="0" smtClean="0">
                <a:latin typeface="Georgia" panose="02040502050405020303" pitchFamily="18" charset="0"/>
              </a:rPr>
              <a:t>Springfield </a:t>
            </a:r>
          </a:p>
          <a:p>
            <a:pPr indent="968375">
              <a:tabLst>
                <a:tab pos="457200" algn="l"/>
              </a:tabLst>
            </a:pPr>
            <a:r>
              <a:rPr lang="en-US" sz="1600" dirty="0" smtClean="0">
                <a:latin typeface="Georgia" panose="02040502050405020303" pitchFamily="18" charset="0"/>
              </a:rPr>
              <a:t>		Jeff </a:t>
            </a:r>
            <a:r>
              <a:rPr lang="en-US" sz="1600" dirty="0" err="1" smtClean="0">
                <a:latin typeface="Georgia" panose="02040502050405020303" pitchFamily="18" charset="0"/>
              </a:rPr>
              <a:t>Ziller</a:t>
            </a:r>
            <a:endParaRPr lang="en-US" sz="1600" dirty="0" smtClean="0">
              <a:latin typeface="Georgia" panose="02040502050405020303" pitchFamily="18" charset="0"/>
            </a:endParaRPr>
          </a:p>
          <a:p>
            <a:pPr indent="968375">
              <a:tabLst>
                <a:tab pos="457200" algn="l"/>
              </a:tabLst>
            </a:pPr>
            <a:r>
              <a:rPr lang="en-US" sz="1600" dirty="0" smtClean="0">
                <a:latin typeface="Georgia" panose="02040502050405020303" pitchFamily="18" charset="0"/>
              </a:rPr>
              <a:t>		Kelly Reis</a:t>
            </a:r>
          </a:p>
          <a:p>
            <a:pPr indent="968375">
              <a:tabLst>
                <a:tab pos="457200" algn="l"/>
              </a:tabLst>
            </a:pPr>
            <a:r>
              <a:rPr lang="en-US" sz="1600" dirty="0" smtClean="0">
                <a:latin typeface="Georgia" panose="02040502050405020303" pitchFamily="18" charset="0"/>
              </a:rPr>
              <a:t>		Shannon Richardson</a:t>
            </a:r>
          </a:p>
          <a:p>
            <a:pPr indent="968375">
              <a:tabLst>
                <a:tab pos="457200" algn="l"/>
              </a:tabLst>
            </a:pPr>
            <a:r>
              <a:rPr lang="en-US" sz="1600" i="1" dirty="0" smtClean="0">
                <a:latin typeface="Georgia" panose="02040502050405020303" pitchFamily="18" charset="0"/>
              </a:rPr>
              <a:t>	Reservoir Dogs</a:t>
            </a:r>
          </a:p>
          <a:p>
            <a:pPr indent="968375">
              <a:tabLst>
                <a:tab pos="457200" algn="l"/>
              </a:tabLst>
            </a:pPr>
            <a:r>
              <a:rPr lang="en-US" sz="1600" dirty="0" smtClean="0">
                <a:latin typeface="Georgia" panose="02040502050405020303" pitchFamily="18" charset="0"/>
              </a:rPr>
              <a:t>		Tom Friesen</a:t>
            </a:r>
          </a:p>
          <a:p>
            <a:pPr indent="968375">
              <a:tabLst>
                <a:tab pos="457200" algn="l"/>
              </a:tabLst>
            </a:pPr>
            <a:r>
              <a:rPr lang="en-US" sz="1600" dirty="0">
                <a:latin typeface="Georgia" panose="02040502050405020303" pitchFamily="18" charset="0"/>
              </a:rPr>
              <a:t>	</a:t>
            </a:r>
            <a:r>
              <a:rPr lang="en-US" sz="1600" dirty="0" smtClean="0">
                <a:latin typeface="Georgia" panose="02040502050405020303" pitchFamily="18" charset="0"/>
              </a:rPr>
              <a:t>	Fred </a:t>
            </a:r>
            <a:r>
              <a:rPr lang="en-US" sz="1600" dirty="0" err="1" smtClean="0">
                <a:latin typeface="Georgia" panose="02040502050405020303" pitchFamily="18" charset="0"/>
              </a:rPr>
              <a:t>Monzyk</a:t>
            </a:r>
            <a:r>
              <a:rPr lang="en-US" sz="1600" dirty="0" smtClean="0">
                <a:latin typeface="Georgia" panose="02040502050405020303" pitchFamily="18" charset="0"/>
              </a:rPr>
              <a:t> </a:t>
            </a:r>
          </a:p>
          <a:p>
            <a:pPr indent="968375">
              <a:tabLst>
                <a:tab pos="457200" algn="l"/>
              </a:tabLst>
            </a:pPr>
            <a:r>
              <a:rPr lang="en-US" sz="1600" dirty="0" smtClean="0">
                <a:latin typeface="Georgia" panose="02040502050405020303" pitchFamily="18" charset="0"/>
              </a:rPr>
              <a:t>		Jeremy </a:t>
            </a:r>
            <a:r>
              <a:rPr lang="en-US" sz="1600" dirty="0" err="1" smtClean="0">
                <a:latin typeface="Georgia" panose="02040502050405020303" pitchFamily="18" charset="0"/>
              </a:rPr>
              <a:t>Romer</a:t>
            </a:r>
            <a:endParaRPr lang="en-US" sz="1600" dirty="0" smtClean="0">
              <a:latin typeface="Georgia" panose="02040502050405020303" pitchFamily="18" charset="0"/>
            </a:endParaRPr>
          </a:p>
          <a:p>
            <a:pPr indent="968375">
              <a:tabLst>
                <a:tab pos="457200" algn="l"/>
              </a:tabLst>
            </a:pPr>
            <a:r>
              <a:rPr lang="en-US" sz="1600" dirty="0" smtClean="0">
                <a:latin typeface="Georgia" panose="02040502050405020303" pitchFamily="18" charset="0"/>
              </a:rPr>
              <a:t>		Ryan </a:t>
            </a:r>
            <a:r>
              <a:rPr lang="en-US" sz="1600" dirty="0" err="1" smtClean="0">
                <a:latin typeface="Georgia" panose="02040502050405020303" pitchFamily="18" charset="0"/>
              </a:rPr>
              <a:t>Emig</a:t>
            </a:r>
            <a:r>
              <a:rPr lang="en-US" sz="1600" dirty="0" smtClean="0">
                <a:latin typeface="Georgia" panose="02040502050405020303" pitchFamily="18" charset="0"/>
              </a:rPr>
              <a:t> </a:t>
            </a:r>
          </a:p>
          <a:p>
            <a:pPr indent="968375">
              <a:tabLst>
                <a:tab pos="457200" algn="l"/>
              </a:tabLst>
            </a:pPr>
            <a:endParaRPr lang="en-US" sz="1600" dirty="0">
              <a:latin typeface="Georgia" panose="02040502050405020303" pitchFamily="18" charset="0"/>
            </a:endParaRPr>
          </a:p>
          <a:p>
            <a:pPr indent="968375">
              <a:tabLst>
                <a:tab pos="457200" algn="l"/>
              </a:tabLst>
            </a:pPr>
            <a:endParaRPr lang="en-US" sz="1600" dirty="0"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7528" y="547341"/>
            <a:ext cx="1610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Georgia" panose="02040502050405020303" pitchFamily="18" charset="0"/>
              </a:rPr>
              <a:t>RME Team</a:t>
            </a:r>
            <a:endParaRPr lang="en-US" b="1" dirty="0">
              <a:latin typeface="Georgia" panose="02040502050405020303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252" y="154673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06" y="1774209"/>
            <a:ext cx="1189952" cy="125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06" y="3212909"/>
            <a:ext cx="1269277" cy="12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536" y="4700513"/>
            <a:ext cx="1124001" cy="141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42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113726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latin typeface="Georgia" panose="02040502050405020303" pitchFamily="18" charset="0"/>
              </a:rPr>
              <a:t>Deep drawdown in reservoir may alleviate predation upon Chinook Salmon</a:t>
            </a:r>
            <a:endParaRPr lang="en-US" sz="4000" dirty="0">
              <a:latin typeface="Georgia" panose="0204050205040502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09" y="1504367"/>
            <a:ext cx="8773176" cy="53391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53745" y="1094899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Georgia" panose="02040502050405020303" pitchFamily="18" charset="0"/>
              </a:rPr>
              <a:t>Length &gt; 150 mm</a:t>
            </a:r>
            <a:endParaRPr lang="en-US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70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0619"/>
            <a:ext cx="9016094" cy="226520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Georgia" panose="02040502050405020303" pitchFamily="18" charset="0"/>
              </a:rPr>
              <a:t>Our findings are consistent with deep drawdown reduction in </a:t>
            </a:r>
            <a:r>
              <a:rPr lang="en-US" b="1" dirty="0" err="1" smtClean="0">
                <a:latin typeface="Georgia" panose="02040502050405020303" pitchFamily="18" charset="0"/>
              </a:rPr>
              <a:t>piscivory</a:t>
            </a:r>
            <a:r>
              <a:rPr lang="en-US" b="1" dirty="0" smtClean="0">
                <a:latin typeface="Georgia" panose="02040502050405020303" pitchFamily="18" charset="0"/>
              </a:rPr>
              <a:t> by larger fish</a:t>
            </a:r>
            <a:endParaRPr lang="en-US" b="1" dirty="0">
              <a:latin typeface="Georgia" panose="020405020504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189" y="2146375"/>
            <a:ext cx="3681649" cy="2761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496" y="6171049"/>
            <a:ext cx="320736" cy="2505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078" y="6406986"/>
            <a:ext cx="339418" cy="2651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035" y="6092589"/>
            <a:ext cx="362280" cy="2829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244" y="5857761"/>
            <a:ext cx="1027354" cy="389611"/>
          </a:xfrm>
          <a:prstGeom prst="rect">
            <a:avLst/>
          </a:prstGeom>
          <a:ln w="12700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7634" y="5429581"/>
            <a:ext cx="603582" cy="456675"/>
          </a:xfrm>
          <a:prstGeom prst="rect">
            <a:avLst/>
          </a:prstGeom>
          <a:ln w="12700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600" y="5152380"/>
            <a:ext cx="839486" cy="381585"/>
          </a:xfrm>
          <a:prstGeom prst="rect">
            <a:avLst/>
          </a:prstGeom>
          <a:ln w="12700"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7617" y="4860195"/>
            <a:ext cx="1096957" cy="626833"/>
          </a:xfrm>
          <a:prstGeom prst="rect">
            <a:avLst/>
          </a:prstGeom>
          <a:ln w="12700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864" y="5429581"/>
            <a:ext cx="962679" cy="446827"/>
          </a:xfrm>
          <a:prstGeom prst="rect">
            <a:avLst/>
          </a:prstGeom>
          <a:ln w="12700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7991" y="4979098"/>
            <a:ext cx="915373" cy="618944"/>
          </a:xfrm>
          <a:prstGeom prst="rect">
            <a:avLst/>
          </a:prstGeom>
          <a:ln w="12700"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94" y="6484963"/>
            <a:ext cx="320736" cy="2505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055" y="6207244"/>
            <a:ext cx="308184" cy="2407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007" y="6415846"/>
            <a:ext cx="339418" cy="2651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347" y="6164989"/>
            <a:ext cx="362280" cy="2829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r="72580" b="50920"/>
          <a:stretch/>
        </p:blipFill>
        <p:spPr>
          <a:xfrm>
            <a:off x="2454029" y="6247407"/>
            <a:ext cx="890079" cy="5807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1086" y="5957358"/>
            <a:ext cx="1202094" cy="497384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stCxn id="21" idx="1"/>
            <a:endCxn id="16" idx="3"/>
          </p:cNvCxnSpPr>
          <p:nvPr/>
        </p:nvCxnSpPr>
        <p:spPr>
          <a:xfrm flipH="1">
            <a:off x="5337930" y="6206050"/>
            <a:ext cx="2003156" cy="4041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2" idx="2"/>
            <a:endCxn id="17" idx="0"/>
          </p:cNvCxnSpPr>
          <p:nvPr/>
        </p:nvCxnSpPr>
        <p:spPr>
          <a:xfrm flipH="1">
            <a:off x="5855147" y="5533965"/>
            <a:ext cx="1066196" cy="6732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0" idx="2"/>
            <a:endCxn id="20" idx="1"/>
          </p:cNvCxnSpPr>
          <p:nvPr/>
        </p:nvCxnSpPr>
        <p:spPr>
          <a:xfrm>
            <a:off x="1589921" y="6247372"/>
            <a:ext cx="864108" cy="2903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1" idx="2"/>
            <a:endCxn id="9" idx="0"/>
          </p:cNvCxnSpPr>
          <p:nvPr/>
        </p:nvCxnSpPr>
        <p:spPr>
          <a:xfrm>
            <a:off x="4939425" y="5886256"/>
            <a:ext cx="22750" cy="2063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4" idx="2"/>
            <a:endCxn id="20" idx="0"/>
          </p:cNvCxnSpPr>
          <p:nvPr/>
        </p:nvCxnSpPr>
        <p:spPr>
          <a:xfrm flipH="1">
            <a:off x="2899069" y="5876408"/>
            <a:ext cx="42135" cy="3709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3" idx="2"/>
            <a:endCxn id="6" idx="1"/>
          </p:cNvCxnSpPr>
          <p:nvPr/>
        </p:nvCxnSpPr>
        <p:spPr>
          <a:xfrm>
            <a:off x="4036096" y="5487028"/>
            <a:ext cx="233400" cy="8092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5" idx="2"/>
            <a:endCxn id="19" idx="0"/>
          </p:cNvCxnSpPr>
          <p:nvPr/>
        </p:nvCxnSpPr>
        <p:spPr>
          <a:xfrm flipH="1">
            <a:off x="5432487" y="5598042"/>
            <a:ext cx="353191" cy="5669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2"/>
            <a:endCxn id="20" idx="0"/>
          </p:cNvCxnSpPr>
          <p:nvPr/>
        </p:nvCxnSpPr>
        <p:spPr>
          <a:xfrm flipH="1">
            <a:off x="2899069" y="5487028"/>
            <a:ext cx="1137027" cy="7603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49" y="4947104"/>
            <a:ext cx="1861344" cy="705891"/>
          </a:xfrm>
          <a:prstGeom prst="rect">
            <a:avLst/>
          </a:prstGeom>
          <a:ln w="12700">
            <a:noFill/>
          </a:ln>
        </p:spPr>
      </p:pic>
      <p:cxnSp>
        <p:nvCxnSpPr>
          <p:cNvPr id="31" name="Straight Arrow Connector 30"/>
          <p:cNvCxnSpPr>
            <a:stCxn id="30" idx="2"/>
            <a:endCxn id="20" idx="0"/>
          </p:cNvCxnSpPr>
          <p:nvPr/>
        </p:nvCxnSpPr>
        <p:spPr>
          <a:xfrm>
            <a:off x="1589921" y="5652995"/>
            <a:ext cx="1309148" cy="5944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44" y="2146375"/>
            <a:ext cx="3681649" cy="276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4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947" y="4923397"/>
            <a:ext cx="2781300" cy="1647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867" y="4921813"/>
            <a:ext cx="2129066" cy="15967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76" y="4921814"/>
            <a:ext cx="2399561" cy="159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4266" r="31861" b="18099"/>
          <a:stretch/>
        </p:blipFill>
        <p:spPr>
          <a:xfrm>
            <a:off x="1061193" y="1773024"/>
            <a:ext cx="1124857" cy="2908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174" y="1662921"/>
            <a:ext cx="2295563" cy="188144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449618" y="1662921"/>
            <a:ext cx="2295563" cy="3018175"/>
            <a:chOff x="3507467" y="3371359"/>
            <a:chExt cx="2295563" cy="30181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l="34266" r="31861" b="18099"/>
            <a:stretch/>
          </p:blipFill>
          <p:spPr>
            <a:xfrm>
              <a:off x="4049486" y="3481462"/>
              <a:ext cx="1124857" cy="290807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07467" y="3371359"/>
              <a:ext cx="2295563" cy="1881449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506317" y="1662921"/>
            <a:ext cx="2295563" cy="3018175"/>
            <a:chOff x="3507467" y="3371359"/>
            <a:chExt cx="2295563" cy="301817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/>
            <a:srcRect l="34266" r="31861" b="18099"/>
            <a:stretch/>
          </p:blipFill>
          <p:spPr>
            <a:xfrm>
              <a:off x="4049486" y="3481462"/>
              <a:ext cx="1124857" cy="290807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07467" y="3371359"/>
              <a:ext cx="2295563" cy="1881449"/>
            </a:xfrm>
            <a:prstGeom prst="rect">
              <a:avLst/>
            </a:prstGeom>
          </p:spPr>
        </p:pic>
      </p:grpSp>
      <p:sp>
        <p:nvSpPr>
          <p:cNvPr id="16" name="Title 1"/>
          <p:cNvSpPr txBox="1">
            <a:spLocks/>
          </p:cNvSpPr>
          <p:nvPr/>
        </p:nvSpPr>
        <p:spPr>
          <a:xfrm>
            <a:off x="0" y="0"/>
            <a:ext cx="9143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Georgia" panose="02040502050405020303" pitchFamily="18" charset="0"/>
              </a:rPr>
              <a:t>You are what you eat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1108365" y="1179887"/>
            <a:ext cx="1431636" cy="723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latin typeface="Georgia" panose="02040502050405020303" pitchFamily="18" charset="0"/>
              </a:rPr>
              <a:t>Day 1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3858809" y="1179890"/>
            <a:ext cx="1431636" cy="723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latin typeface="Georgia" panose="02040502050405020303" pitchFamily="18" charset="0"/>
              </a:rPr>
              <a:t>Day 7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7073711" y="1179891"/>
            <a:ext cx="1431636" cy="723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latin typeface="Georgia" panose="02040502050405020303" pitchFamily="18" charset="0"/>
              </a:rPr>
              <a:t>Day 14</a:t>
            </a:r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74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8395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Georgia" panose="02040502050405020303" pitchFamily="18" charset="0"/>
              </a:rPr>
              <a:t>Stable isotopes and food webs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0" y="1047602"/>
            <a:ext cx="9136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Georgia" panose="02040502050405020303" pitchFamily="18" charset="0"/>
              </a:rPr>
              <a:t>We will be focused on trophic position (</a:t>
            </a:r>
            <a:r>
              <a:rPr lang="en-US" sz="2800" b="1" dirty="0" smtClean="0">
                <a:latin typeface="Symbol" panose="05050102010706020507" pitchFamily="18" charset="2"/>
              </a:rPr>
              <a:t>d</a:t>
            </a:r>
            <a:r>
              <a:rPr lang="en-US" sz="2800" b="1" baseline="30000" dirty="0" smtClean="0">
                <a:latin typeface="Georgia" panose="02040502050405020303" pitchFamily="18" charset="0"/>
              </a:rPr>
              <a:t>15</a:t>
            </a:r>
            <a:r>
              <a:rPr lang="en-US" sz="2800" b="1" dirty="0" smtClean="0">
                <a:latin typeface="Georgia" panose="02040502050405020303" pitchFamily="18" charset="0"/>
              </a:rPr>
              <a:t>N)</a:t>
            </a:r>
            <a:endParaRPr lang="en-US" sz="2800" b="1" dirty="0">
              <a:latin typeface="Georgia" panose="02040502050405020303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016000" y="1740656"/>
            <a:ext cx="7141029" cy="4369858"/>
            <a:chOff x="1016000" y="1740656"/>
            <a:chExt cx="7141029" cy="4369858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20537" t="25254" r="16328" b="17503"/>
            <a:stretch>
              <a:fillRect/>
            </a:stretch>
          </p:blipFill>
          <p:spPr bwMode="auto">
            <a:xfrm>
              <a:off x="1016000" y="2007633"/>
              <a:ext cx="6623411" cy="4102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0" y="2358124"/>
              <a:ext cx="775354" cy="929362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3054097" y="3048000"/>
              <a:ext cx="110017" cy="12337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923468" y="3746069"/>
              <a:ext cx="110017" cy="12337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80782" y="4457172"/>
              <a:ext cx="110017" cy="12337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210431" y="3571801"/>
              <a:ext cx="110017" cy="123371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544258" y="3114600"/>
              <a:ext cx="110017" cy="123371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493457" y="2809801"/>
              <a:ext cx="110017" cy="123371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328028" y="4297515"/>
              <a:ext cx="110017" cy="12337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458657" y="3564543"/>
              <a:ext cx="110017" cy="12337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5698141" y="2925916"/>
              <a:ext cx="110017" cy="12337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227916" y="2490487"/>
              <a:ext cx="110017" cy="12337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30191" y="3395637"/>
              <a:ext cx="776599" cy="81461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12570" y="3977362"/>
              <a:ext cx="667658" cy="67673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27362" y="3724200"/>
              <a:ext cx="779690" cy="51979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3599543" y="2807228"/>
              <a:ext cx="854579" cy="69270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/>
            <a:srcRect l="8470" t="2481" r="15935"/>
            <a:stretch/>
          </p:blipFill>
          <p:spPr>
            <a:xfrm>
              <a:off x="4209871" y="2007633"/>
              <a:ext cx="752166" cy="72772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92331" y="3323067"/>
              <a:ext cx="745602" cy="68870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86592" y="4190880"/>
              <a:ext cx="862331" cy="48904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47493" y="2830966"/>
              <a:ext cx="646675" cy="42749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98634" y="2190602"/>
              <a:ext cx="819047" cy="657854"/>
            </a:xfrm>
            <a:prstGeom prst="rect">
              <a:avLst/>
            </a:prstGeom>
          </p:spPr>
        </p:pic>
        <p:sp>
          <p:nvSpPr>
            <p:cNvPr id="30" name="Freeform 29"/>
            <p:cNvSpPr/>
            <p:nvPr/>
          </p:nvSpPr>
          <p:spPr>
            <a:xfrm>
              <a:off x="3224516" y="1740656"/>
              <a:ext cx="4932513" cy="3585436"/>
            </a:xfrm>
            <a:custGeom>
              <a:avLst/>
              <a:gdLst>
                <a:gd name="connsiteX0" fmla="*/ 5007429 w 5072743"/>
                <a:gd name="connsiteY0" fmla="*/ 94750 h 3585436"/>
                <a:gd name="connsiteX1" fmla="*/ 5007429 w 5072743"/>
                <a:gd name="connsiteY1" fmla="*/ 94750 h 3585436"/>
                <a:gd name="connsiteX2" fmla="*/ 4673600 w 5072743"/>
                <a:gd name="connsiteY2" fmla="*/ 87493 h 3585436"/>
                <a:gd name="connsiteX3" fmla="*/ 4586514 w 5072743"/>
                <a:gd name="connsiteY3" fmla="*/ 72978 h 3585436"/>
                <a:gd name="connsiteX4" fmla="*/ 4542972 w 5072743"/>
                <a:gd name="connsiteY4" fmla="*/ 65721 h 3585436"/>
                <a:gd name="connsiteX5" fmla="*/ 4513943 w 5072743"/>
                <a:gd name="connsiteY5" fmla="*/ 58464 h 3585436"/>
                <a:gd name="connsiteX6" fmla="*/ 4434114 w 5072743"/>
                <a:gd name="connsiteY6" fmla="*/ 51207 h 3585436"/>
                <a:gd name="connsiteX7" fmla="*/ 4347029 w 5072743"/>
                <a:gd name="connsiteY7" fmla="*/ 36693 h 3585436"/>
                <a:gd name="connsiteX8" fmla="*/ 4238172 w 5072743"/>
                <a:gd name="connsiteY8" fmla="*/ 22178 h 3585436"/>
                <a:gd name="connsiteX9" fmla="*/ 2148114 w 5072743"/>
                <a:gd name="connsiteY9" fmla="*/ 14921 h 3585436"/>
                <a:gd name="connsiteX10" fmla="*/ 1509486 w 5072743"/>
                <a:gd name="connsiteY10" fmla="*/ 407 h 3585436"/>
                <a:gd name="connsiteX11" fmla="*/ 965200 w 5072743"/>
                <a:gd name="connsiteY11" fmla="*/ 14921 h 3585436"/>
                <a:gd name="connsiteX12" fmla="*/ 856343 w 5072743"/>
                <a:gd name="connsiteY12" fmla="*/ 29436 h 3585436"/>
                <a:gd name="connsiteX13" fmla="*/ 827314 w 5072743"/>
                <a:gd name="connsiteY13" fmla="*/ 43950 h 3585436"/>
                <a:gd name="connsiteX14" fmla="*/ 732972 w 5072743"/>
                <a:gd name="connsiteY14" fmla="*/ 87493 h 3585436"/>
                <a:gd name="connsiteX15" fmla="*/ 682172 w 5072743"/>
                <a:gd name="connsiteY15" fmla="*/ 123778 h 3585436"/>
                <a:gd name="connsiteX16" fmla="*/ 631372 w 5072743"/>
                <a:gd name="connsiteY16" fmla="*/ 152807 h 3585436"/>
                <a:gd name="connsiteX17" fmla="*/ 602343 w 5072743"/>
                <a:gd name="connsiteY17" fmla="*/ 174578 h 3585436"/>
                <a:gd name="connsiteX18" fmla="*/ 587829 w 5072743"/>
                <a:gd name="connsiteY18" fmla="*/ 189093 h 3585436"/>
                <a:gd name="connsiteX19" fmla="*/ 566057 w 5072743"/>
                <a:gd name="connsiteY19" fmla="*/ 203607 h 3585436"/>
                <a:gd name="connsiteX20" fmla="*/ 537029 w 5072743"/>
                <a:gd name="connsiteY20" fmla="*/ 232636 h 3585436"/>
                <a:gd name="connsiteX21" fmla="*/ 500743 w 5072743"/>
                <a:gd name="connsiteY21" fmla="*/ 254407 h 3585436"/>
                <a:gd name="connsiteX22" fmla="*/ 471714 w 5072743"/>
                <a:gd name="connsiteY22" fmla="*/ 276178 h 3585436"/>
                <a:gd name="connsiteX23" fmla="*/ 442686 w 5072743"/>
                <a:gd name="connsiteY23" fmla="*/ 290693 h 3585436"/>
                <a:gd name="connsiteX24" fmla="*/ 362857 w 5072743"/>
                <a:gd name="connsiteY24" fmla="*/ 348750 h 3585436"/>
                <a:gd name="connsiteX25" fmla="*/ 341086 w 5072743"/>
                <a:gd name="connsiteY25" fmla="*/ 356007 h 3585436"/>
                <a:gd name="connsiteX26" fmla="*/ 297543 w 5072743"/>
                <a:gd name="connsiteY26" fmla="*/ 385036 h 3585436"/>
                <a:gd name="connsiteX27" fmla="*/ 268514 w 5072743"/>
                <a:gd name="connsiteY27" fmla="*/ 399550 h 3585436"/>
                <a:gd name="connsiteX28" fmla="*/ 224972 w 5072743"/>
                <a:gd name="connsiteY28" fmla="*/ 428578 h 3585436"/>
                <a:gd name="connsiteX29" fmla="*/ 210457 w 5072743"/>
                <a:gd name="connsiteY29" fmla="*/ 443093 h 3585436"/>
                <a:gd name="connsiteX30" fmla="*/ 166914 w 5072743"/>
                <a:gd name="connsiteY30" fmla="*/ 464864 h 3585436"/>
                <a:gd name="connsiteX31" fmla="*/ 108857 w 5072743"/>
                <a:gd name="connsiteY31" fmla="*/ 522921 h 3585436"/>
                <a:gd name="connsiteX32" fmla="*/ 87086 w 5072743"/>
                <a:gd name="connsiteY32" fmla="*/ 544693 h 3585436"/>
                <a:gd name="connsiteX33" fmla="*/ 58057 w 5072743"/>
                <a:gd name="connsiteY33" fmla="*/ 595493 h 3585436"/>
                <a:gd name="connsiteX34" fmla="*/ 50800 w 5072743"/>
                <a:gd name="connsiteY34" fmla="*/ 624521 h 3585436"/>
                <a:gd name="connsiteX35" fmla="*/ 36286 w 5072743"/>
                <a:gd name="connsiteY35" fmla="*/ 653550 h 3585436"/>
                <a:gd name="connsiteX36" fmla="*/ 29029 w 5072743"/>
                <a:gd name="connsiteY36" fmla="*/ 697093 h 3585436"/>
                <a:gd name="connsiteX37" fmla="*/ 21772 w 5072743"/>
                <a:gd name="connsiteY37" fmla="*/ 718864 h 3585436"/>
                <a:gd name="connsiteX38" fmla="*/ 0 w 5072743"/>
                <a:gd name="connsiteY38" fmla="*/ 813207 h 3585436"/>
                <a:gd name="connsiteX39" fmla="*/ 14514 w 5072743"/>
                <a:gd name="connsiteY39" fmla="*/ 980121 h 3585436"/>
                <a:gd name="connsiteX40" fmla="*/ 29029 w 5072743"/>
                <a:gd name="connsiteY40" fmla="*/ 1030921 h 3585436"/>
                <a:gd name="connsiteX41" fmla="*/ 72572 w 5072743"/>
                <a:gd name="connsiteY41" fmla="*/ 1088978 h 3585436"/>
                <a:gd name="connsiteX42" fmla="*/ 94343 w 5072743"/>
                <a:gd name="connsiteY42" fmla="*/ 1139778 h 3585436"/>
                <a:gd name="connsiteX43" fmla="*/ 108857 w 5072743"/>
                <a:gd name="connsiteY43" fmla="*/ 1154293 h 3585436"/>
                <a:gd name="connsiteX44" fmla="*/ 123372 w 5072743"/>
                <a:gd name="connsiteY44" fmla="*/ 1197836 h 3585436"/>
                <a:gd name="connsiteX45" fmla="*/ 166914 w 5072743"/>
                <a:gd name="connsiteY45" fmla="*/ 1255893 h 3585436"/>
                <a:gd name="connsiteX46" fmla="*/ 174172 w 5072743"/>
                <a:gd name="connsiteY46" fmla="*/ 1277664 h 3585436"/>
                <a:gd name="connsiteX47" fmla="*/ 188686 w 5072743"/>
                <a:gd name="connsiteY47" fmla="*/ 1328464 h 3585436"/>
                <a:gd name="connsiteX48" fmla="*/ 217714 w 5072743"/>
                <a:gd name="connsiteY48" fmla="*/ 1386521 h 3585436"/>
                <a:gd name="connsiteX49" fmla="*/ 239486 w 5072743"/>
                <a:gd name="connsiteY49" fmla="*/ 1444578 h 3585436"/>
                <a:gd name="connsiteX50" fmla="*/ 246743 w 5072743"/>
                <a:gd name="connsiteY50" fmla="*/ 1480864 h 3585436"/>
                <a:gd name="connsiteX51" fmla="*/ 261257 w 5072743"/>
                <a:gd name="connsiteY51" fmla="*/ 1524407 h 3585436"/>
                <a:gd name="connsiteX52" fmla="*/ 283029 w 5072743"/>
                <a:gd name="connsiteY52" fmla="*/ 1567950 h 3585436"/>
                <a:gd name="connsiteX53" fmla="*/ 304800 w 5072743"/>
                <a:gd name="connsiteY53" fmla="*/ 1589721 h 3585436"/>
                <a:gd name="connsiteX54" fmla="*/ 348343 w 5072743"/>
                <a:gd name="connsiteY54" fmla="*/ 1604236 h 3585436"/>
                <a:gd name="connsiteX55" fmla="*/ 391886 w 5072743"/>
                <a:gd name="connsiteY55" fmla="*/ 1626007 h 3585436"/>
                <a:gd name="connsiteX56" fmla="*/ 478972 w 5072743"/>
                <a:gd name="connsiteY56" fmla="*/ 1684064 h 3585436"/>
                <a:gd name="connsiteX57" fmla="*/ 529772 w 5072743"/>
                <a:gd name="connsiteY57" fmla="*/ 1727607 h 3585436"/>
                <a:gd name="connsiteX58" fmla="*/ 544286 w 5072743"/>
                <a:gd name="connsiteY58" fmla="*/ 1749378 h 3585436"/>
                <a:gd name="connsiteX59" fmla="*/ 580572 w 5072743"/>
                <a:gd name="connsiteY59" fmla="*/ 1785664 h 3585436"/>
                <a:gd name="connsiteX60" fmla="*/ 602343 w 5072743"/>
                <a:gd name="connsiteY60" fmla="*/ 1850978 h 3585436"/>
                <a:gd name="connsiteX61" fmla="*/ 609600 w 5072743"/>
                <a:gd name="connsiteY61" fmla="*/ 1872750 h 3585436"/>
                <a:gd name="connsiteX62" fmla="*/ 616857 w 5072743"/>
                <a:gd name="connsiteY62" fmla="*/ 1901778 h 3585436"/>
                <a:gd name="connsiteX63" fmla="*/ 631372 w 5072743"/>
                <a:gd name="connsiteY63" fmla="*/ 1945321 h 3585436"/>
                <a:gd name="connsiteX64" fmla="*/ 638629 w 5072743"/>
                <a:gd name="connsiteY64" fmla="*/ 2017893 h 3585436"/>
                <a:gd name="connsiteX65" fmla="*/ 645886 w 5072743"/>
                <a:gd name="connsiteY65" fmla="*/ 2046921 h 3585436"/>
                <a:gd name="connsiteX66" fmla="*/ 660400 w 5072743"/>
                <a:gd name="connsiteY66" fmla="*/ 2155778 h 3585436"/>
                <a:gd name="connsiteX67" fmla="*/ 667657 w 5072743"/>
                <a:gd name="connsiteY67" fmla="*/ 2250121 h 3585436"/>
                <a:gd name="connsiteX68" fmla="*/ 682172 w 5072743"/>
                <a:gd name="connsiteY68" fmla="*/ 2293664 h 3585436"/>
                <a:gd name="connsiteX69" fmla="*/ 689429 w 5072743"/>
                <a:gd name="connsiteY69" fmla="*/ 2337207 h 3585436"/>
                <a:gd name="connsiteX70" fmla="*/ 696686 w 5072743"/>
                <a:gd name="connsiteY70" fmla="*/ 2366236 h 3585436"/>
                <a:gd name="connsiteX71" fmla="*/ 703943 w 5072743"/>
                <a:gd name="connsiteY71" fmla="*/ 2438807 h 3585436"/>
                <a:gd name="connsiteX72" fmla="*/ 711200 w 5072743"/>
                <a:gd name="connsiteY72" fmla="*/ 2467836 h 3585436"/>
                <a:gd name="connsiteX73" fmla="*/ 725714 w 5072743"/>
                <a:gd name="connsiteY73" fmla="*/ 2576693 h 3585436"/>
                <a:gd name="connsiteX74" fmla="*/ 732972 w 5072743"/>
                <a:gd name="connsiteY74" fmla="*/ 2605721 h 3585436"/>
                <a:gd name="connsiteX75" fmla="*/ 754743 w 5072743"/>
                <a:gd name="connsiteY75" fmla="*/ 2729093 h 3585436"/>
                <a:gd name="connsiteX76" fmla="*/ 762000 w 5072743"/>
                <a:gd name="connsiteY76" fmla="*/ 2750864 h 3585436"/>
                <a:gd name="connsiteX77" fmla="*/ 776514 w 5072743"/>
                <a:gd name="connsiteY77" fmla="*/ 2845207 h 3585436"/>
                <a:gd name="connsiteX78" fmla="*/ 783772 w 5072743"/>
                <a:gd name="connsiteY78" fmla="*/ 2866978 h 3585436"/>
                <a:gd name="connsiteX79" fmla="*/ 798286 w 5072743"/>
                <a:gd name="connsiteY79" fmla="*/ 2939550 h 3585436"/>
                <a:gd name="connsiteX80" fmla="*/ 812800 w 5072743"/>
                <a:gd name="connsiteY80" fmla="*/ 2968578 h 3585436"/>
                <a:gd name="connsiteX81" fmla="*/ 827314 w 5072743"/>
                <a:gd name="connsiteY81" fmla="*/ 3012121 h 3585436"/>
                <a:gd name="connsiteX82" fmla="*/ 870857 w 5072743"/>
                <a:gd name="connsiteY82" fmla="*/ 3055664 h 3585436"/>
                <a:gd name="connsiteX83" fmla="*/ 885372 w 5072743"/>
                <a:gd name="connsiteY83" fmla="*/ 3070178 h 3585436"/>
                <a:gd name="connsiteX84" fmla="*/ 907143 w 5072743"/>
                <a:gd name="connsiteY84" fmla="*/ 3099207 h 3585436"/>
                <a:gd name="connsiteX85" fmla="*/ 936172 w 5072743"/>
                <a:gd name="connsiteY85" fmla="*/ 3142750 h 3585436"/>
                <a:gd name="connsiteX86" fmla="*/ 950686 w 5072743"/>
                <a:gd name="connsiteY86" fmla="*/ 3164521 h 3585436"/>
                <a:gd name="connsiteX87" fmla="*/ 965200 w 5072743"/>
                <a:gd name="connsiteY87" fmla="*/ 3179036 h 3585436"/>
                <a:gd name="connsiteX88" fmla="*/ 1008743 w 5072743"/>
                <a:gd name="connsiteY88" fmla="*/ 3229836 h 3585436"/>
                <a:gd name="connsiteX89" fmla="*/ 1081314 w 5072743"/>
                <a:gd name="connsiteY89" fmla="*/ 3280636 h 3585436"/>
                <a:gd name="connsiteX90" fmla="*/ 1110343 w 5072743"/>
                <a:gd name="connsiteY90" fmla="*/ 3295150 h 3585436"/>
                <a:gd name="connsiteX91" fmla="*/ 1132114 w 5072743"/>
                <a:gd name="connsiteY91" fmla="*/ 3309664 h 3585436"/>
                <a:gd name="connsiteX92" fmla="*/ 1153886 w 5072743"/>
                <a:gd name="connsiteY92" fmla="*/ 3316921 h 3585436"/>
                <a:gd name="connsiteX93" fmla="*/ 1182914 w 5072743"/>
                <a:gd name="connsiteY93" fmla="*/ 3331436 h 3585436"/>
                <a:gd name="connsiteX94" fmla="*/ 1204686 w 5072743"/>
                <a:gd name="connsiteY94" fmla="*/ 3338693 h 3585436"/>
                <a:gd name="connsiteX95" fmla="*/ 1233714 w 5072743"/>
                <a:gd name="connsiteY95" fmla="*/ 3353207 h 3585436"/>
                <a:gd name="connsiteX96" fmla="*/ 1313543 w 5072743"/>
                <a:gd name="connsiteY96" fmla="*/ 3382236 h 3585436"/>
                <a:gd name="connsiteX97" fmla="*/ 1342572 w 5072743"/>
                <a:gd name="connsiteY97" fmla="*/ 3396750 h 3585436"/>
                <a:gd name="connsiteX98" fmla="*/ 1364343 w 5072743"/>
                <a:gd name="connsiteY98" fmla="*/ 3404007 h 3585436"/>
                <a:gd name="connsiteX99" fmla="*/ 1393372 w 5072743"/>
                <a:gd name="connsiteY99" fmla="*/ 3418521 h 3585436"/>
                <a:gd name="connsiteX100" fmla="*/ 1436914 w 5072743"/>
                <a:gd name="connsiteY100" fmla="*/ 3433036 h 3585436"/>
                <a:gd name="connsiteX101" fmla="*/ 1465943 w 5072743"/>
                <a:gd name="connsiteY101" fmla="*/ 3447550 h 3585436"/>
                <a:gd name="connsiteX102" fmla="*/ 1560286 w 5072743"/>
                <a:gd name="connsiteY102" fmla="*/ 3469321 h 3585436"/>
                <a:gd name="connsiteX103" fmla="*/ 1618343 w 5072743"/>
                <a:gd name="connsiteY103" fmla="*/ 3483836 h 3585436"/>
                <a:gd name="connsiteX104" fmla="*/ 1661886 w 5072743"/>
                <a:gd name="connsiteY104" fmla="*/ 3498350 h 3585436"/>
                <a:gd name="connsiteX105" fmla="*/ 1734457 w 5072743"/>
                <a:gd name="connsiteY105" fmla="*/ 3505607 h 3585436"/>
                <a:gd name="connsiteX106" fmla="*/ 1843314 w 5072743"/>
                <a:gd name="connsiteY106" fmla="*/ 3520121 h 3585436"/>
                <a:gd name="connsiteX107" fmla="*/ 1901372 w 5072743"/>
                <a:gd name="connsiteY107" fmla="*/ 3527378 h 3585436"/>
                <a:gd name="connsiteX108" fmla="*/ 1988457 w 5072743"/>
                <a:gd name="connsiteY108" fmla="*/ 3541893 h 3585436"/>
                <a:gd name="connsiteX109" fmla="*/ 2336800 w 5072743"/>
                <a:gd name="connsiteY109" fmla="*/ 3556407 h 3585436"/>
                <a:gd name="connsiteX110" fmla="*/ 2402114 w 5072743"/>
                <a:gd name="connsiteY110" fmla="*/ 3563664 h 3585436"/>
                <a:gd name="connsiteX111" fmla="*/ 2474686 w 5072743"/>
                <a:gd name="connsiteY111" fmla="*/ 3570921 h 3585436"/>
                <a:gd name="connsiteX112" fmla="*/ 2496457 w 5072743"/>
                <a:gd name="connsiteY112" fmla="*/ 3578178 h 3585436"/>
                <a:gd name="connsiteX113" fmla="*/ 2540000 w 5072743"/>
                <a:gd name="connsiteY113" fmla="*/ 3585436 h 3585436"/>
                <a:gd name="connsiteX114" fmla="*/ 2968172 w 5072743"/>
                <a:gd name="connsiteY114" fmla="*/ 3578178 h 3585436"/>
                <a:gd name="connsiteX115" fmla="*/ 3004457 w 5072743"/>
                <a:gd name="connsiteY115" fmla="*/ 3570921 h 3585436"/>
                <a:gd name="connsiteX116" fmla="*/ 3055257 w 5072743"/>
                <a:gd name="connsiteY116" fmla="*/ 3556407 h 3585436"/>
                <a:gd name="connsiteX117" fmla="*/ 3084286 w 5072743"/>
                <a:gd name="connsiteY117" fmla="*/ 3549150 h 3585436"/>
                <a:gd name="connsiteX118" fmla="*/ 3156857 w 5072743"/>
                <a:gd name="connsiteY118" fmla="*/ 3520121 h 3585436"/>
                <a:gd name="connsiteX119" fmla="*/ 3214914 w 5072743"/>
                <a:gd name="connsiteY119" fmla="*/ 3505607 h 3585436"/>
                <a:gd name="connsiteX120" fmla="*/ 3236686 w 5072743"/>
                <a:gd name="connsiteY120" fmla="*/ 3491093 h 3585436"/>
                <a:gd name="connsiteX121" fmla="*/ 3258457 w 5072743"/>
                <a:gd name="connsiteY121" fmla="*/ 3483836 h 3585436"/>
                <a:gd name="connsiteX122" fmla="*/ 3287486 w 5072743"/>
                <a:gd name="connsiteY122" fmla="*/ 3469321 h 3585436"/>
                <a:gd name="connsiteX123" fmla="*/ 3309257 w 5072743"/>
                <a:gd name="connsiteY123" fmla="*/ 3462064 h 3585436"/>
                <a:gd name="connsiteX124" fmla="*/ 3374572 w 5072743"/>
                <a:gd name="connsiteY124" fmla="*/ 3433036 h 3585436"/>
                <a:gd name="connsiteX125" fmla="*/ 3425372 w 5072743"/>
                <a:gd name="connsiteY125" fmla="*/ 3411264 h 3585436"/>
                <a:gd name="connsiteX126" fmla="*/ 3454400 w 5072743"/>
                <a:gd name="connsiteY126" fmla="*/ 3396750 h 3585436"/>
                <a:gd name="connsiteX127" fmla="*/ 3526972 w 5072743"/>
                <a:gd name="connsiteY127" fmla="*/ 3374978 h 3585436"/>
                <a:gd name="connsiteX128" fmla="*/ 3592286 w 5072743"/>
                <a:gd name="connsiteY128" fmla="*/ 3353207 h 3585436"/>
                <a:gd name="connsiteX129" fmla="*/ 3664857 w 5072743"/>
                <a:gd name="connsiteY129" fmla="*/ 3331436 h 3585436"/>
                <a:gd name="connsiteX130" fmla="*/ 3693886 w 5072743"/>
                <a:gd name="connsiteY130" fmla="*/ 3324178 h 3585436"/>
                <a:gd name="connsiteX131" fmla="*/ 3722914 w 5072743"/>
                <a:gd name="connsiteY131" fmla="*/ 3309664 h 3585436"/>
                <a:gd name="connsiteX132" fmla="*/ 3780972 w 5072743"/>
                <a:gd name="connsiteY132" fmla="*/ 3302407 h 3585436"/>
                <a:gd name="connsiteX133" fmla="*/ 3817257 w 5072743"/>
                <a:gd name="connsiteY133" fmla="*/ 3287893 h 3585436"/>
                <a:gd name="connsiteX134" fmla="*/ 3839029 w 5072743"/>
                <a:gd name="connsiteY134" fmla="*/ 3280636 h 3585436"/>
                <a:gd name="connsiteX135" fmla="*/ 3868057 w 5072743"/>
                <a:gd name="connsiteY135" fmla="*/ 3266121 h 3585436"/>
                <a:gd name="connsiteX136" fmla="*/ 3926114 w 5072743"/>
                <a:gd name="connsiteY136" fmla="*/ 3244350 h 3585436"/>
                <a:gd name="connsiteX137" fmla="*/ 4042229 w 5072743"/>
                <a:gd name="connsiteY137" fmla="*/ 3186293 h 3585436"/>
                <a:gd name="connsiteX138" fmla="*/ 4078514 w 5072743"/>
                <a:gd name="connsiteY138" fmla="*/ 3157264 h 3585436"/>
                <a:gd name="connsiteX139" fmla="*/ 4151086 w 5072743"/>
                <a:gd name="connsiteY139" fmla="*/ 3106464 h 3585436"/>
                <a:gd name="connsiteX140" fmla="*/ 4194629 w 5072743"/>
                <a:gd name="connsiteY140" fmla="*/ 3070178 h 3585436"/>
                <a:gd name="connsiteX141" fmla="*/ 4310743 w 5072743"/>
                <a:gd name="connsiteY141" fmla="*/ 2983093 h 3585436"/>
                <a:gd name="connsiteX142" fmla="*/ 4368800 w 5072743"/>
                <a:gd name="connsiteY142" fmla="*/ 2925036 h 3585436"/>
                <a:gd name="connsiteX143" fmla="*/ 4397829 w 5072743"/>
                <a:gd name="connsiteY143" fmla="*/ 2903264 h 3585436"/>
                <a:gd name="connsiteX144" fmla="*/ 4434114 w 5072743"/>
                <a:gd name="connsiteY144" fmla="*/ 2852464 h 3585436"/>
                <a:gd name="connsiteX145" fmla="*/ 4506686 w 5072743"/>
                <a:gd name="connsiteY145" fmla="*/ 2765378 h 3585436"/>
                <a:gd name="connsiteX146" fmla="*/ 4535714 w 5072743"/>
                <a:gd name="connsiteY146" fmla="*/ 2729093 h 3585436"/>
                <a:gd name="connsiteX147" fmla="*/ 4572000 w 5072743"/>
                <a:gd name="connsiteY147" fmla="*/ 2671036 h 3585436"/>
                <a:gd name="connsiteX148" fmla="*/ 4622800 w 5072743"/>
                <a:gd name="connsiteY148" fmla="*/ 2598464 h 3585436"/>
                <a:gd name="connsiteX149" fmla="*/ 4644572 w 5072743"/>
                <a:gd name="connsiteY149" fmla="*/ 2547664 h 3585436"/>
                <a:gd name="connsiteX150" fmla="*/ 4666343 w 5072743"/>
                <a:gd name="connsiteY150" fmla="*/ 2518636 h 3585436"/>
                <a:gd name="connsiteX151" fmla="*/ 4724400 w 5072743"/>
                <a:gd name="connsiteY151" fmla="*/ 2388007 h 3585436"/>
                <a:gd name="connsiteX152" fmla="*/ 4738914 w 5072743"/>
                <a:gd name="connsiteY152" fmla="*/ 2358978 h 3585436"/>
                <a:gd name="connsiteX153" fmla="*/ 4753429 w 5072743"/>
                <a:gd name="connsiteY153" fmla="*/ 2315436 h 3585436"/>
                <a:gd name="connsiteX154" fmla="*/ 4796972 w 5072743"/>
                <a:gd name="connsiteY154" fmla="*/ 2206578 h 3585436"/>
                <a:gd name="connsiteX155" fmla="*/ 4847772 w 5072743"/>
                <a:gd name="connsiteY155" fmla="*/ 2097721 h 3585436"/>
                <a:gd name="connsiteX156" fmla="*/ 4869543 w 5072743"/>
                <a:gd name="connsiteY156" fmla="*/ 2068693 h 3585436"/>
                <a:gd name="connsiteX157" fmla="*/ 4891314 w 5072743"/>
                <a:gd name="connsiteY157" fmla="*/ 2010636 h 3585436"/>
                <a:gd name="connsiteX158" fmla="*/ 4905829 w 5072743"/>
                <a:gd name="connsiteY158" fmla="*/ 1981607 h 3585436"/>
                <a:gd name="connsiteX159" fmla="*/ 4934857 w 5072743"/>
                <a:gd name="connsiteY159" fmla="*/ 1909036 h 3585436"/>
                <a:gd name="connsiteX160" fmla="*/ 4971143 w 5072743"/>
                <a:gd name="connsiteY160" fmla="*/ 1836464 h 3585436"/>
                <a:gd name="connsiteX161" fmla="*/ 5007429 w 5072743"/>
                <a:gd name="connsiteY161" fmla="*/ 1684064 h 3585436"/>
                <a:gd name="connsiteX162" fmla="*/ 5014686 w 5072743"/>
                <a:gd name="connsiteY162" fmla="*/ 1633264 h 3585436"/>
                <a:gd name="connsiteX163" fmla="*/ 5043714 w 5072743"/>
                <a:gd name="connsiteY163" fmla="*/ 1546178 h 3585436"/>
                <a:gd name="connsiteX164" fmla="*/ 5058229 w 5072743"/>
                <a:gd name="connsiteY164" fmla="*/ 1451836 h 3585436"/>
                <a:gd name="connsiteX165" fmla="*/ 5072743 w 5072743"/>
                <a:gd name="connsiteY165" fmla="*/ 1350236 h 3585436"/>
                <a:gd name="connsiteX166" fmla="*/ 5065486 w 5072743"/>
                <a:gd name="connsiteY166" fmla="*/ 247150 h 3585436"/>
                <a:gd name="connsiteX167" fmla="*/ 5043714 w 5072743"/>
                <a:gd name="connsiteY167" fmla="*/ 174578 h 3585436"/>
                <a:gd name="connsiteX168" fmla="*/ 5029200 w 5072743"/>
                <a:gd name="connsiteY168" fmla="*/ 152807 h 3585436"/>
                <a:gd name="connsiteX169" fmla="*/ 5007429 w 5072743"/>
                <a:gd name="connsiteY169" fmla="*/ 116521 h 3585436"/>
                <a:gd name="connsiteX170" fmla="*/ 5000172 w 5072743"/>
                <a:gd name="connsiteY170" fmla="*/ 94750 h 3585436"/>
                <a:gd name="connsiteX171" fmla="*/ 5007429 w 5072743"/>
                <a:gd name="connsiteY171" fmla="*/ 94750 h 358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5072743" h="3585436">
                  <a:moveTo>
                    <a:pt x="5007429" y="94750"/>
                  </a:moveTo>
                  <a:lnTo>
                    <a:pt x="5007429" y="94750"/>
                  </a:lnTo>
                  <a:lnTo>
                    <a:pt x="4673600" y="87493"/>
                  </a:lnTo>
                  <a:cubicBezTo>
                    <a:pt x="4647267" y="86499"/>
                    <a:pt x="4613124" y="77816"/>
                    <a:pt x="4586514" y="72978"/>
                  </a:cubicBezTo>
                  <a:cubicBezTo>
                    <a:pt x="4572037" y="70346"/>
                    <a:pt x="4557400" y="68607"/>
                    <a:pt x="4542972" y="65721"/>
                  </a:cubicBezTo>
                  <a:cubicBezTo>
                    <a:pt x="4533192" y="63765"/>
                    <a:pt x="4523830" y="59782"/>
                    <a:pt x="4513943" y="58464"/>
                  </a:cubicBezTo>
                  <a:cubicBezTo>
                    <a:pt x="4487458" y="54933"/>
                    <a:pt x="4460724" y="53626"/>
                    <a:pt x="4434114" y="51207"/>
                  </a:cubicBezTo>
                  <a:cubicBezTo>
                    <a:pt x="4385499" y="35002"/>
                    <a:pt x="4437306" y="50581"/>
                    <a:pt x="4347029" y="36693"/>
                  </a:cubicBezTo>
                  <a:cubicBezTo>
                    <a:pt x="4275354" y="25666"/>
                    <a:pt x="4372735" y="23078"/>
                    <a:pt x="4238172" y="22178"/>
                  </a:cubicBezTo>
                  <a:lnTo>
                    <a:pt x="2148114" y="14921"/>
                  </a:lnTo>
                  <a:cubicBezTo>
                    <a:pt x="1907209" y="4447"/>
                    <a:pt x="1802181" y="-1684"/>
                    <a:pt x="1509486" y="407"/>
                  </a:cubicBezTo>
                  <a:cubicBezTo>
                    <a:pt x="1327997" y="1703"/>
                    <a:pt x="1146629" y="10083"/>
                    <a:pt x="965200" y="14921"/>
                  </a:cubicBezTo>
                  <a:cubicBezTo>
                    <a:pt x="953714" y="16197"/>
                    <a:pt x="875511" y="23685"/>
                    <a:pt x="856343" y="29436"/>
                  </a:cubicBezTo>
                  <a:cubicBezTo>
                    <a:pt x="845981" y="32545"/>
                    <a:pt x="837200" y="39556"/>
                    <a:pt x="827314" y="43950"/>
                  </a:cubicBezTo>
                  <a:cubicBezTo>
                    <a:pt x="791138" y="60028"/>
                    <a:pt x="769132" y="63388"/>
                    <a:pt x="732972" y="87493"/>
                  </a:cubicBezTo>
                  <a:cubicBezTo>
                    <a:pt x="681680" y="121686"/>
                    <a:pt x="745157" y="78788"/>
                    <a:pt x="682172" y="123778"/>
                  </a:cubicBezTo>
                  <a:cubicBezTo>
                    <a:pt x="626244" y="163727"/>
                    <a:pt x="699401" y="110290"/>
                    <a:pt x="631372" y="152807"/>
                  </a:cubicBezTo>
                  <a:cubicBezTo>
                    <a:pt x="621115" y="159217"/>
                    <a:pt x="611635" y="166835"/>
                    <a:pt x="602343" y="174578"/>
                  </a:cubicBezTo>
                  <a:cubicBezTo>
                    <a:pt x="597087" y="178958"/>
                    <a:pt x="593172" y="184819"/>
                    <a:pt x="587829" y="189093"/>
                  </a:cubicBezTo>
                  <a:cubicBezTo>
                    <a:pt x="581018" y="194542"/>
                    <a:pt x="572679" y="197931"/>
                    <a:pt x="566057" y="203607"/>
                  </a:cubicBezTo>
                  <a:cubicBezTo>
                    <a:pt x="555667" y="212513"/>
                    <a:pt x="547831" y="224235"/>
                    <a:pt x="537029" y="232636"/>
                  </a:cubicBezTo>
                  <a:cubicBezTo>
                    <a:pt x="525895" y="241296"/>
                    <a:pt x="512479" y="246583"/>
                    <a:pt x="500743" y="254407"/>
                  </a:cubicBezTo>
                  <a:cubicBezTo>
                    <a:pt x="490679" y="261116"/>
                    <a:pt x="481971" y="269767"/>
                    <a:pt x="471714" y="276178"/>
                  </a:cubicBezTo>
                  <a:cubicBezTo>
                    <a:pt x="462540" y="281912"/>
                    <a:pt x="451687" y="284692"/>
                    <a:pt x="442686" y="290693"/>
                  </a:cubicBezTo>
                  <a:cubicBezTo>
                    <a:pt x="422928" y="303865"/>
                    <a:pt x="385334" y="341258"/>
                    <a:pt x="362857" y="348750"/>
                  </a:cubicBezTo>
                  <a:lnTo>
                    <a:pt x="341086" y="356007"/>
                  </a:lnTo>
                  <a:cubicBezTo>
                    <a:pt x="326572" y="365683"/>
                    <a:pt x="312501" y="376061"/>
                    <a:pt x="297543" y="385036"/>
                  </a:cubicBezTo>
                  <a:cubicBezTo>
                    <a:pt x="288266" y="390602"/>
                    <a:pt x="277791" y="393984"/>
                    <a:pt x="268514" y="399550"/>
                  </a:cubicBezTo>
                  <a:cubicBezTo>
                    <a:pt x="253556" y="408525"/>
                    <a:pt x="238927" y="418112"/>
                    <a:pt x="224972" y="428578"/>
                  </a:cubicBezTo>
                  <a:cubicBezTo>
                    <a:pt x="219498" y="432683"/>
                    <a:pt x="216259" y="439467"/>
                    <a:pt x="210457" y="443093"/>
                  </a:cubicBezTo>
                  <a:cubicBezTo>
                    <a:pt x="196696" y="451693"/>
                    <a:pt x="181428" y="457607"/>
                    <a:pt x="166914" y="464864"/>
                  </a:cubicBezTo>
                  <a:lnTo>
                    <a:pt x="108857" y="522921"/>
                  </a:lnTo>
                  <a:cubicBezTo>
                    <a:pt x="101600" y="530178"/>
                    <a:pt x="92779" y="536154"/>
                    <a:pt x="87086" y="544693"/>
                  </a:cubicBezTo>
                  <a:cubicBezTo>
                    <a:pt x="66571" y="575466"/>
                    <a:pt x="76473" y="558663"/>
                    <a:pt x="58057" y="595493"/>
                  </a:cubicBezTo>
                  <a:cubicBezTo>
                    <a:pt x="55638" y="605169"/>
                    <a:pt x="54302" y="615182"/>
                    <a:pt x="50800" y="624521"/>
                  </a:cubicBezTo>
                  <a:cubicBezTo>
                    <a:pt x="47001" y="634651"/>
                    <a:pt x="39395" y="643188"/>
                    <a:pt x="36286" y="653550"/>
                  </a:cubicBezTo>
                  <a:cubicBezTo>
                    <a:pt x="32058" y="667644"/>
                    <a:pt x="32221" y="682729"/>
                    <a:pt x="29029" y="697093"/>
                  </a:cubicBezTo>
                  <a:cubicBezTo>
                    <a:pt x="27370" y="704560"/>
                    <a:pt x="23785" y="711484"/>
                    <a:pt x="21772" y="718864"/>
                  </a:cubicBezTo>
                  <a:cubicBezTo>
                    <a:pt x="8640" y="767013"/>
                    <a:pt x="8464" y="770886"/>
                    <a:pt x="0" y="813207"/>
                  </a:cubicBezTo>
                  <a:cubicBezTo>
                    <a:pt x="5870" y="918870"/>
                    <a:pt x="-710" y="911617"/>
                    <a:pt x="14514" y="980121"/>
                  </a:cubicBezTo>
                  <a:cubicBezTo>
                    <a:pt x="15905" y="986381"/>
                    <a:pt x="24540" y="1022841"/>
                    <a:pt x="29029" y="1030921"/>
                  </a:cubicBezTo>
                  <a:cubicBezTo>
                    <a:pt x="49545" y="1067851"/>
                    <a:pt x="50549" y="1066957"/>
                    <a:pt x="72572" y="1088978"/>
                  </a:cubicBezTo>
                  <a:cubicBezTo>
                    <a:pt x="79023" y="1108332"/>
                    <a:pt x="82385" y="1121841"/>
                    <a:pt x="94343" y="1139778"/>
                  </a:cubicBezTo>
                  <a:cubicBezTo>
                    <a:pt x="98138" y="1145471"/>
                    <a:pt x="104019" y="1149455"/>
                    <a:pt x="108857" y="1154293"/>
                  </a:cubicBezTo>
                  <a:cubicBezTo>
                    <a:pt x="113695" y="1168807"/>
                    <a:pt x="114885" y="1185106"/>
                    <a:pt x="123372" y="1197836"/>
                  </a:cubicBezTo>
                  <a:cubicBezTo>
                    <a:pt x="156195" y="1247071"/>
                    <a:pt x="140066" y="1229043"/>
                    <a:pt x="166914" y="1255893"/>
                  </a:cubicBezTo>
                  <a:cubicBezTo>
                    <a:pt x="169333" y="1263150"/>
                    <a:pt x="172070" y="1270309"/>
                    <a:pt x="174172" y="1277664"/>
                  </a:cubicBezTo>
                  <a:cubicBezTo>
                    <a:pt x="178437" y="1292590"/>
                    <a:pt x="181993" y="1313738"/>
                    <a:pt x="188686" y="1328464"/>
                  </a:cubicBezTo>
                  <a:cubicBezTo>
                    <a:pt x="197639" y="1348161"/>
                    <a:pt x="210871" y="1365995"/>
                    <a:pt x="217714" y="1386521"/>
                  </a:cubicBezTo>
                  <a:cubicBezTo>
                    <a:pt x="229092" y="1420651"/>
                    <a:pt x="222131" y="1401190"/>
                    <a:pt x="239486" y="1444578"/>
                  </a:cubicBezTo>
                  <a:cubicBezTo>
                    <a:pt x="241905" y="1456673"/>
                    <a:pt x="243498" y="1468964"/>
                    <a:pt x="246743" y="1480864"/>
                  </a:cubicBezTo>
                  <a:cubicBezTo>
                    <a:pt x="250768" y="1495624"/>
                    <a:pt x="256419" y="1509893"/>
                    <a:pt x="261257" y="1524407"/>
                  </a:cubicBezTo>
                  <a:cubicBezTo>
                    <a:pt x="268530" y="1546228"/>
                    <a:pt x="267397" y="1549192"/>
                    <a:pt x="283029" y="1567950"/>
                  </a:cubicBezTo>
                  <a:cubicBezTo>
                    <a:pt x="289599" y="1575834"/>
                    <a:pt x="295829" y="1584737"/>
                    <a:pt x="304800" y="1589721"/>
                  </a:cubicBezTo>
                  <a:cubicBezTo>
                    <a:pt x="318174" y="1597151"/>
                    <a:pt x="335613" y="1595749"/>
                    <a:pt x="348343" y="1604236"/>
                  </a:cubicBezTo>
                  <a:cubicBezTo>
                    <a:pt x="376479" y="1622993"/>
                    <a:pt x="361840" y="1615992"/>
                    <a:pt x="391886" y="1626007"/>
                  </a:cubicBezTo>
                  <a:lnTo>
                    <a:pt x="478972" y="1684064"/>
                  </a:lnTo>
                  <a:cubicBezTo>
                    <a:pt x="498669" y="1697195"/>
                    <a:pt x="515694" y="1706490"/>
                    <a:pt x="529772" y="1727607"/>
                  </a:cubicBezTo>
                  <a:cubicBezTo>
                    <a:pt x="534610" y="1734864"/>
                    <a:pt x="538543" y="1742814"/>
                    <a:pt x="544286" y="1749378"/>
                  </a:cubicBezTo>
                  <a:cubicBezTo>
                    <a:pt x="555550" y="1762251"/>
                    <a:pt x="580572" y="1785664"/>
                    <a:pt x="580572" y="1785664"/>
                  </a:cubicBezTo>
                  <a:lnTo>
                    <a:pt x="602343" y="1850978"/>
                  </a:lnTo>
                  <a:cubicBezTo>
                    <a:pt x="604762" y="1858235"/>
                    <a:pt x="607745" y="1865329"/>
                    <a:pt x="609600" y="1872750"/>
                  </a:cubicBezTo>
                  <a:cubicBezTo>
                    <a:pt x="612019" y="1882426"/>
                    <a:pt x="613991" y="1892225"/>
                    <a:pt x="616857" y="1901778"/>
                  </a:cubicBezTo>
                  <a:cubicBezTo>
                    <a:pt x="621253" y="1916432"/>
                    <a:pt x="631372" y="1945321"/>
                    <a:pt x="631372" y="1945321"/>
                  </a:cubicBezTo>
                  <a:cubicBezTo>
                    <a:pt x="633791" y="1969512"/>
                    <a:pt x="635191" y="1993826"/>
                    <a:pt x="638629" y="2017893"/>
                  </a:cubicBezTo>
                  <a:cubicBezTo>
                    <a:pt x="640039" y="2027767"/>
                    <a:pt x="644649" y="2037024"/>
                    <a:pt x="645886" y="2046921"/>
                  </a:cubicBezTo>
                  <a:cubicBezTo>
                    <a:pt x="660092" y="2160572"/>
                    <a:pt x="642273" y="2101398"/>
                    <a:pt x="660400" y="2155778"/>
                  </a:cubicBezTo>
                  <a:cubicBezTo>
                    <a:pt x="662819" y="2187226"/>
                    <a:pt x="662738" y="2218966"/>
                    <a:pt x="667657" y="2250121"/>
                  </a:cubicBezTo>
                  <a:cubicBezTo>
                    <a:pt x="670043" y="2265233"/>
                    <a:pt x="682172" y="2293664"/>
                    <a:pt x="682172" y="2293664"/>
                  </a:cubicBezTo>
                  <a:cubicBezTo>
                    <a:pt x="684591" y="2308178"/>
                    <a:pt x="686543" y="2322778"/>
                    <a:pt x="689429" y="2337207"/>
                  </a:cubicBezTo>
                  <a:cubicBezTo>
                    <a:pt x="691385" y="2346987"/>
                    <a:pt x="695275" y="2356362"/>
                    <a:pt x="696686" y="2366236"/>
                  </a:cubicBezTo>
                  <a:cubicBezTo>
                    <a:pt x="700124" y="2390303"/>
                    <a:pt x="700505" y="2414740"/>
                    <a:pt x="703943" y="2438807"/>
                  </a:cubicBezTo>
                  <a:cubicBezTo>
                    <a:pt x="705354" y="2448681"/>
                    <a:pt x="709416" y="2458023"/>
                    <a:pt x="711200" y="2467836"/>
                  </a:cubicBezTo>
                  <a:cubicBezTo>
                    <a:pt x="724083" y="2538694"/>
                    <a:pt x="713066" y="2500806"/>
                    <a:pt x="725714" y="2576693"/>
                  </a:cubicBezTo>
                  <a:cubicBezTo>
                    <a:pt x="727354" y="2586531"/>
                    <a:pt x="731134" y="2595918"/>
                    <a:pt x="732972" y="2605721"/>
                  </a:cubicBezTo>
                  <a:cubicBezTo>
                    <a:pt x="734471" y="2613718"/>
                    <a:pt x="748019" y="2702198"/>
                    <a:pt x="754743" y="2729093"/>
                  </a:cubicBezTo>
                  <a:cubicBezTo>
                    <a:pt x="756598" y="2736514"/>
                    <a:pt x="760145" y="2743443"/>
                    <a:pt x="762000" y="2750864"/>
                  </a:cubicBezTo>
                  <a:cubicBezTo>
                    <a:pt x="774958" y="2802696"/>
                    <a:pt x="764761" y="2780567"/>
                    <a:pt x="776514" y="2845207"/>
                  </a:cubicBezTo>
                  <a:cubicBezTo>
                    <a:pt x="777882" y="2852733"/>
                    <a:pt x="781353" y="2859721"/>
                    <a:pt x="783772" y="2866978"/>
                  </a:cubicBezTo>
                  <a:cubicBezTo>
                    <a:pt x="788064" y="2897026"/>
                    <a:pt x="787430" y="2914218"/>
                    <a:pt x="798286" y="2939550"/>
                  </a:cubicBezTo>
                  <a:cubicBezTo>
                    <a:pt x="802547" y="2949493"/>
                    <a:pt x="808782" y="2958534"/>
                    <a:pt x="812800" y="2968578"/>
                  </a:cubicBezTo>
                  <a:cubicBezTo>
                    <a:pt x="818482" y="2982783"/>
                    <a:pt x="816496" y="3001303"/>
                    <a:pt x="827314" y="3012121"/>
                  </a:cubicBezTo>
                  <a:lnTo>
                    <a:pt x="870857" y="3055664"/>
                  </a:lnTo>
                  <a:cubicBezTo>
                    <a:pt x="875695" y="3060502"/>
                    <a:pt x="881267" y="3064704"/>
                    <a:pt x="885372" y="3070178"/>
                  </a:cubicBezTo>
                  <a:cubicBezTo>
                    <a:pt x="892629" y="3079854"/>
                    <a:pt x="900207" y="3089298"/>
                    <a:pt x="907143" y="3099207"/>
                  </a:cubicBezTo>
                  <a:cubicBezTo>
                    <a:pt x="917146" y="3113498"/>
                    <a:pt x="926496" y="3128236"/>
                    <a:pt x="936172" y="3142750"/>
                  </a:cubicBezTo>
                  <a:cubicBezTo>
                    <a:pt x="941010" y="3150007"/>
                    <a:pt x="944519" y="3158354"/>
                    <a:pt x="950686" y="3164521"/>
                  </a:cubicBezTo>
                  <a:cubicBezTo>
                    <a:pt x="955524" y="3169359"/>
                    <a:pt x="960926" y="3173693"/>
                    <a:pt x="965200" y="3179036"/>
                  </a:cubicBezTo>
                  <a:cubicBezTo>
                    <a:pt x="987138" y="3206459"/>
                    <a:pt x="973808" y="3203636"/>
                    <a:pt x="1008743" y="3229836"/>
                  </a:cubicBezTo>
                  <a:cubicBezTo>
                    <a:pt x="1026941" y="3243484"/>
                    <a:pt x="1063455" y="3271707"/>
                    <a:pt x="1081314" y="3280636"/>
                  </a:cubicBezTo>
                  <a:cubicBezTo>
                    <a:pt x="1090990" y="3285474"/>
                    <a:pt x="1100950" y="3289783"/>
                    <a:pt x="1110343" y="3295150"/>
                  </a:cubicBezTo>
                  <a:cubicBezTo>
                    <a:pt x="1117916" y="3299477"/>
                    <a:pt x="1124313" y="3305764"/>
                    <a:pt x="1132114" y="3309664"/>
                  </a:cubicBezTo>
                  <a:cubicBezTo>
                    <a:pt x="1138956" y="3313085"/>
                    <a:pt x="1146855" y="3313908"/>
                    <a:pt x="1153886" y="3316921"/>
                  </a:cubicBezTo>
                  <a:cubicBezTo>
                    <a:pt x="1163829" y="3321183"/>
                    <a:pt x="1172971" y="3327174"/>
                    <a:pt x="1182914" y="3331436"/>
                  </a:cubicBezTo>
                  <a:cubicBezTo>
                    <a:pt x="1189945" y="3334449"/>
                    <a:pt x="1197655" y="3335680"/>
                    <a:pt x="1204686" y="3338693"/>
                  </a:cubicBezTo>
                  <a:cubicBezTo>
                    <a:pt x="1214629" y="3342954"/>
                    <a:pt x="1223670" y="3349189"/>
                    <a:pt x="1233714" y="3353207"/>
                  </a:cubicBezTo>
                  <a:cubicBezTo>
                    <a:pt x="1314189" y="3385396"/>
                    <a:pt x="1242129" y="3350496"/>
                    <a:pt x="1313543" y="3382236"/>
                  </a:cubicBezTo>
                  <a:cubicBezTo>
                    <a:pt x="1323429" y="3386630"/>
                    <a:pt x="1332628" y="3392488"/>
                    <a:pt x="1342572" y="3396750"/>
                  </a:cubicBezTo>
                  <a:cubicBezTo>
                    <a:pt x="1349603" y="3399763"/>
                    <a:pt x="1357312" y="3400994"/>
                    <a:pt x="1364343" y="3404007"/>
                  </a:cubicBezTo>
                  <a:cubicBezTo>
                    <a:pt x="1374287" y="3408269"/>
                    <a:pt x="1383327" y="3414503"/>
                    <a:pt x="1393372" y="3418521"/>
                  </a:cubicBezTo>
                  <a:cubicBezTo>
                    <a:pt x="1407577" y="3424203"/>
                    <a:pt x="1423230" y="3426194"/>
                    <a:pt x="1436914" y="3433036"/>
                  </a:cubicBezTo>
                  <a:cubicBezTo>
                    <a:pt x="1446590" y="3437874"/>
                    <a:pt x="1455680" y="3444129"/>
                    <a:pt x="1465943" y="3447550"/>
                  </a:cubicBezTo>
                  <a:cubicBezTo>
                    <a:pt x="1506175" y="3460960"/>
                    <a:pt x="1522861" y="3460684"/>
                    <a:pt x="1560286" y="3469321"/>
                  </a:cubicBezTo>
                  <a:cubicBezTo>
                    <a:pt x="1579723" y="3473807"/>
                    <a:pt x="1599419" y="3477528"/>
                    <a:pt x="1618343" y="3483836"/>
                  </a:cubicBezTo>
                  <a:cubicBezTo>
                    <a:pt x="1632857" y="3488674"/>
                    <a:pt x="1646663" y="3496828"/>
                    <a:pt x="1661886" y="3498350"/>
                  </a:cubicBezTo>
                  <a:lnTo>
                    <a:pt x="1734457" y="3505607"/>
                  </a:lnTo>
                  <a:cubicBezTo>
                    <a:pt x="1796854" y="3512540"/>
                    <a:pt x="1784287" y="3512251"/>
                    <a:pt x="1843314" y="3520121"/>
                  </a:cubicBezTo>
                  <a:cubicBezTo>
                    <a:pt x="1862646" y="3522699"/>
                    <a:pt x="1882085" y="3524485"/>
                    <a:pt x="1901372" y="3527378"/>
                  </a:cubicBezTo>
                  <a:cubicBezTo>
                    <a:pt x="1930475" y="3531744"/>
                    <a:pt x="1959208" y="3538643"/>
                    <a:pt x="1988457" y="3541893"/>
                  </a:cubicBezTo>
                  <a:cubicBezTo>
                    <a:pt x="2147568" y="3559572"/>
                    <a:pt x="2031874" y="3548589"/>
                    <a:pt x="2336800" y="3556407"/>
                  </a:cubicBezTo>
                  <a:lnTo>
                    <a:pt x="2402114" y="3563664"/>
                  </a:lnTo>
                  <a:cubicBezTo>
                    <a:pt x="2426292" y="3566209"/>
                    <a:pt x="2450657" y="3567224"/>
                    <a:pt x="2474686" y="3570921"/>
                  </a:cubicBezTo>
                  <a:cubicBezTo>
                    <a:pt x="2482247" y="3572084"/>
                    <a:pt x="2488990" y="3576518"/>
                    <a:pt x="2496457" y="3578178"/>
                  </a:cubicBezTo>
                  <a:cubicBezTo>
                    <a:pt x="2510821" y="3581370"/>
                    <a:pt x="2525486" y="3583017"/>
                    <a:pt x="2540000" y="3585436"/>
                  </a:cubicBezTo>
                  <a:lnTo>
                    <a:pt x="2968172" y="3578178"/>
                  </a:lnTo>
                  <a:cubicBezTo>
                    <a:pt x="2980501" y="3577793"/>
                    <a:pt x="2992416" y="3573597"/>
                    <a:pt x="3004457" y="3570921"/>
                  </a:cubicBezTo>
                  <a:cubicBezTo>
                    <a:pt x="3055511" y="3559576"/>
                    <a:pt x="3012824" y="3568531"/>
                    <a:pt x="3055257" y="3556407"/>
                  </a:cubicBezTo>
                  <a:cubicBezTo>
                    <a:pt x="3064847" y="3553667"/>
                    <a:pt x="3074610" y="3551569"/>
                    <a:pt x="3084286" y="3549150"/>
                  </a:cubicBezTo>
                  <a:cubicBezTo>
                    <a:pt x="3119314" y="3525798"/>
                    <a:pt x="3100491" y="3535152"/>
                    <a:pt x="3156857" y="3520121"/>
                  </a:cubicBezTo>
                  <a:cubicBezTo>
                    <a:pt x="3176131" y="3514981"/>
                    <a:pt x="3214914" y="3505607"/>
                    <a:pt x="3214914" y="3505607"/>
                  </a:cubicBezTo>
                  <a:cubicBezTo>
                    <a:pt x="3222171" y="3500769"/>
                    <a:pt x="3228885" y="3494994"/>
                    <a:pt x="3236686" y="3491093"/>
                  </a:cubicBezTo>
                  <a:cubicBezTo>
                    <a:pt x="3243528" y="3487672"/>
                    <a:pt x="3251426" y="3486849"/>
                    <a:pt x="3258457" y="3483836"/>
                  </a:cubicBezTo>
                  <a:cubicBezTo>
                    <a:pt x="3268401" y="3479574"/>
                    <a:pt x="3277542" y="3473583"/>
                    <a:pt x="3287486" y="3469321"/>
                  </a:cubicBezTo>
                  <a:cubicBezTo>
                    <a:pt x="3294517" y="3466308"/>
                    <a:pt x="3302196" y="3465006"/>
                    <a:pt x="3309257" y="3462064"/>
                  </a:cubicBezTo>
                  <a:cubicBezTo>
                    <a:pt x="3331249" y="3452901"/>
                    <a:pt x="3353262" y="3443691"/>
                    <a:pt x="3374572" y="3433036"/>
                  </a:cubicBezTo>
                  <a:cubicBezTo>
                    <a:pt x="3424693" y="3407975"/>
                    <a:pt x="3364952" y="3426369"/>
                    <a:pt x="3425372" y="3411264"/>
                  </a:cubicBezTo>
                  <a:cubicBezTo>
                    <a:pt x="3435048" y="3406426"/>
                    <a:pt x="3444356" y="3400768"/>
                    <a:pt x="3454400" y="3396750"/>
                  </a:cubicBezTo>
                  <a:cubicBezTo>
                    <a:pt x="3511166" y="3374044"/>
                    <a:pt x="3480649" y="3389231"/>
                    <a:pt x="3526972" y="3374978"/>
                  </a:cubicBezTo>
                  <a:cubicBezTo>
                    <a:pt x="3548906" y="3368229"/>
                    <a:pt x="3570402" y="3360118"/>
                    <a:pt x="3592286" y="3353207"/>
                  </a:cubicBezTo>
                  <a:cubicBezTo>
                    <a:pt x="3616369" y="3345602"/>
                    <a:pt x="3640356" y="3337562"/>
                    <a:pt x="3664857" y="3331436"/>
                  </a:cubicBezTo>
                  <a:cubicBezTo>
                    <a:pt x="3674533" y="3329017"/>
                    <a:pt x="3684547" y="3327680"/>
                    <a:pt x="3693886" y="3324178"/>
                  </a:cubicBezTo>
                  <a:cubicBezTo>
                    <a:pt x="3704015" y="3320379"/>
                    <a:pt x="3712419" y="3312288"/>
                    <a:pt x="3722914" y="3309664"/>
                  </a:cubicBezTo>
                  <a:cubicBezTo>
                    <a:pt x="3741835" y="3304934"/>
                    <a:pt x="3761619" y="3304826"/>
                    <a:pt x="3780972" y="3302407"/>
                  </a:cubicBezTo>
                  <a:cubicBezTo>
                    <a:pt x="3793067" y="3297569"/>
                    <a:pt x="3805060" y="3292467"/>
                    <a:pt x="3817257" y="3287893"/>
                  </a:cubicBezTo>
                  <a:cubicBezTo>
                    <a:pt x="3824420" y="3285207"/>
                    <a:pt x="3831998" y="3283649"/>
                    <a:pt x="3839029" y="3280636"/>
                  </a:cubicBezTo>
                  <a:cubicBezTo>
                    <a:pt x="3848972" y="3276374"/>
                    <a:pt x="3858071" y="3270282"/>
                    <a:pt x="3868057" y="3266121"/>
                  </a:cubicBezTo>
                  <a:cubicBezTo>
                    <a:pt x="3887135" y="3258172"/>
                    <a:pt x="3907628" y="3253593"/>
                    <a:pt x="3926114" y="3244350"/>
                  </a:cubicBezTo>
                  <a:cubicBezTo>
                    <a:pt x="4063219" y="3175798"/>
                    <a:pt x="3944040" y="3219022"/>
                    <a:pt x="4042229" y="3186293"/>
                  </a:cubicBezTo>
                  <a:cubicBezTo>
                    <a:pt x="4054324" y="3176617"/>
                    <a:pt x="4065987" y="3166374"/>
                    <a:pt x="4078514" y="3157264"/>
                  </a:cubicBezTo>
                  <a:cubicBezTo>
                    <a:pt x="4134191" y="3116771"/>
                    <a:pt x="4106667" y="3142000"/>
                    <a:pt x="4151086" y="3106464"/>
                  </a:cubicBezTo>
                  <a:cubicBezTo>
                    <a:pt x="4165839" y="3094661"/>
                    <a:pt x="4179514" y="3081514"/>
                    <a:pt x="4194629" y="3070178"/>
                  </a:cubicBezTo>
                  <a:cubicBezTo>
                    <a:pt x="4252120" y="3027060"/>
                    <a:pt x="4264068" y="3026434"/>
                    <a:pt x="4310743" y="2983093"/>
                  </a:cubicBezTo>
                  <a:cubicBezTo>
                    <a:pt x="4330798" y="2964470"/>
                    <a:pt x="4346905" y="2941457"/>
                    <a:pt x="4368800" y="2925036"/>
                  </a:cubicBezTo>
                  <a:cubicBezTo>
                    <a:pt x="4378476" y="2917779"/>
                    <a:pt x="4389738" y="2912255"/>
                    <a:pt x="4397829" y="2903264"/>
                  </a:cubicBezTo>
                  <a:cubicBezTo>
                    <a:pt x="4411750" y="2887796"/>
                    <a:pt x="4421220" y="2868797"/>
                    <a:pt x="4434114" y="2852464"/>
                  </a:cubicBezTo>
                  <a:cubicBezTo>
                    <a:pt x="4457528" y="2822806"/>
                    <a:pt x="4482665" y="2794547"/>
                    <a:pt x="4506686" y="2765378"/>
                  </a:cubicBezTo>
                  <a:cubicBezTo>
                    <a:pt x="4516533" y="2753421"/>
                    <a:pt x="4527505" y="2742228"/>
                    <a:pt x="4535714" y="2729093"/>
                  </a:cubicBezTo>
                  <a:cubicBezTo>
                    <a:pt x="4547809" y="2709741"/>
                    <a:pt x="4559341" y="2690024"/>
                    <a:pt x="4572000" y="2671036"/>
                  </a:cubicBezTo>
                  <a:cubicBezTo>
                    <a:pt x="4594506" y="2637278"/>
                    <a:pt x="4601099" y="2638766"/>
                    <a:pt x="4622800" y="2598464"/>
                  </a:cubicBezTo>
                  <a:cubicBezTo>
                    <a:pt x="4631534" y="2582243"/>
                    <a:pt x="4635750" y="2563837"/>
                    <a:pt x="4644572" y="2547664"/>
                  </a:cubicBezTo>
                  <a:cubicBezTo>
                    <a:pt x="4650364" y="2537046"/>
                    <a:pt x="4660120" y="2529007"/>
                    <a:pt x="4666343" y="2518636"/>
                  </a:cubicBezTo>
                  <a:cubicBezTo>
                    <a:pt x="4686931" y="2484322"/>
                    <a:pt x="4711420" y="2417676"/>
                    <a:pt x="4724400" y="2388007"/>
                  </a:cubicBezTo>
                  <a:cubicBezTo>
                    <a:pt x="4728736" y="2378096"/>
                    <a:pt x="4734896" y="2369023"/>
                    <a:pt x="4738914" y="2358978"/>
                  </a:cubicBezTo>
                  <a:cubicBezTo>
                    <a:pt x="4744596" y="2344773"/>
                    <a:pt x="4747982" y="2329733"/>
                    <a:pt x="4753429" y="2315436"/>
                  </a:cubicBezTo>
                  <a:cubicBezTo>
                    <a:pt x="4767342" y="2278915"/>
                    <a:pt x="4782458" y="2242864"/>
                    <a:pt x="4796972" y="2206578"/>
                  </a:cubicBezTo>
                  <a:cubicBezTo>
                    <a:pt x="4809940" y="2174157"/>
                    <a:pt x="4829724" y="2121785"/>
                    <a:pt x="4847772" y="2097721"/>
                  </a:cubicBezTo>
                  <a:lnTo>
                    <a:pt x="4869543" y="2068693"/>
                  </a:lnTo>
                  <a:cubicBezTo>
                    <a:pt x="4877522" y="2044754"/>
                    <a:pt x="4879744" y="2036669"/>
                    <a:pt x="4891314" y="2010636"/>
                  </a:cubicBezTo>
                  <a:cubicBezTo>
                    <a:pt x="4895708" y="2000750"/>
                    <a:pt x="4901567" y="1991551"/>
                    <a:pt x="4905829" y="1981607"/>
                  </a:cubicBezTo>
                  <a:cubicBezTo>
                    <a:pt x="4916092" y="1957660"/>
                    <a:pt x="4923205" y="1932339"/>
                    <a:pt x="4934857" y="1909036"/>
                  </a:cubicBezTo>
                  <a:lnTo>
                    <a:pt x="4971143" y="1836464"/>
                  </a:lnTo>
                  <a:cubicBezTo>
                    <a:pt x="4983238" y="1785664"/>
                    <a:pt x="4996487" y="1735125"/>
                    <a:pt x="5007429" y="1684064"/>
                  </a:cubicBezTo>
                  <a:cubicBezTo>
                    <a:pt x="5011013" y="1667338"/>
                    <a:pt x="5010333" y="1649806"/>
                    <a:pt x="5014686" y="1633264"/>
                  </a:cubicBezTo>
                  <a:cubicBezTo>
                    <a:pt x="5022473" y="1603673"/>
                    <a:pt x="5043714" y="1546178"/>
                    <a:pt x="5043714" y="1546178"/>
                  </a:cubicBezTo>
                  <a:cubicBezTo>
                    <a:pt x="5048552" y="1514731"/>
                    <a:pt x="5053729" y="1483334"/>
                    <a:pt x="5058229" y="1451836"/>
                  </a:cubicBezTo>
                  <a:cubicBezTo>
                    <a:pt x="5076399" y="1324650"/>
                    <a:pt x="5055423" y="1454154"/>
                    <a:pt x="5072743" y="1350236"/>
                  </a:cubicBezTo>
                  <a:cubicBezTo>
                    <a:pt x="5070324" y="982541"/>
                    <a:pt x="5070200" y="614823"/>
                    <a:pt x="5065486" y="247150"/>
                  </a:cubicBezTo>
                  <a:cubicBezTo>
                    <a:pt x="5065353" y="236808"/>
                    <a:pt x="5044763" y="176152"/>
                    <a:pt x="5043714" y="174578"/>
                  </a:cubicBezTo>
                  <a:cubicBezTo>
                    <a:pt x="5038876" y="167321"/>
                    <a:pt x="5033101" y="160608"/>
                    <a:pt x="5029200" y="152807"/>
                  </a:cubicBezTo>
                  <a:cubicBezTo>
                    <a:pt x="5010358" y="115123"/>
                    <a:pt x="5035779" y="144873"/>
                    <a:pt x="5007429" y="116521"/>
                  </a:cubicBezTo>
                  <a:cubicBezTo>
                    <a:pt x="5005010" y="109264"/>
                    <a:pt x="5003593" y="101592"/>
                    <a:pt x="5000172" y="94750"/>
                  </a:cubicBezTo>
                  <a:cubicBezTo>
                    <a:pt x="4996271" y="86949"/>
                    <a:pt x="4985657" y="72978"/>
                    <a:pt x="5007429" y="9475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Up Arrow 28"/>
          <p:cNvSpPr/>
          <p:nvPr/>
        </p:nvSpPr>
        <p:spPr>
          <a:xfrm>
            <a:off x="77492" y="2190602"/>
            <a:ext cx="1769573" cy="2649912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</a:rPr>
              <a:t>h</a:t>
            </a:r>
            <a:r>
              <a:rPr lang="en-US" b="1" dirty="0" smtClean="0">
                <a:ln w="0"/>
                <a:solidFill>
                  <a:schemeClr val="tx1"/>
                </a:solidFill>
              </a:rPr>
              <a:t>igher trophic level</a:t>
            </a:r>
            <a:endParaRPr lang="en-US" b="1" dirty="0">
              <a:ln w="0"/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416096" y="6422837"/>
            <a:ext cx="55094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latin typeface="Georgia" panose="02040502050405020303" pitchFamily="18" charset="0"/>
              </a:rPr>
              <a:t>Modified from Ben-David </a:t>
            </a:r>
            <a:r>
              <a:rPr lang="en-US" sz="1400" dirty="0">
                <a:latin typeface="Georgia" panose="02040502050405020303" pitchFamily="18" charset="0"/>
              </a:rPr>
              <a:t>and Flaherty (2012</a:t>
            </a:r>
            <a:r>
              <a:rPr lang="en-US" sz="1400" dirty="0" smtClean="0">
                <a:latin typeface="Georgia" panose="02040502050405020303" pitchFamily="18" charset="0"/>
              </a:rPr>
              <a:t>)</a:t>
            </a:r>
            <a:endParaRPr lang="en-US" sz="1400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40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20537" t="25254" r="16328" b="17503"/>
          <a:stretch>
            <a:fillRect/>
          </a:stretch>
        </p:blipFill>
        <p:spPr bwMode="auto">
          <a:xfrm>
            <a:off x="1016000" y="2007633"/>
            <a:ext cx="6623411" cy="410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8395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Georgia" panose="02040502050405020303" pitchFamily="18" charset="0"/>
              </a:rPr>
              <a:t>Stable isotopes and food webs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0" y="1047602"/>
            <a:ext cx="9136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Georgia" panose="02040502050405020303" pitchFamily="18" charset="0"/>
              </a:rPr>
              <a:t>We will be focused on trophic position (</a:t>
            </a:r>
            <a:r>
              <a:rPr lang="en-US" sz="2800" b="1" dirty="0" smtClean="0">
                <a:latin typeface="Symbol" panose="05050102010706020507" pitchFamily="18" charset="2"/>
              </a:rPr>
              <a:t>d</a:t>
            </a:r>
            <a:r>
              <a:rPr lang="en-US" sz="2800" b="1" baseline="30000" dirty="0" smtClean="0">
                <a:latin typeface="Georgia" panose="02040502050405020303" pitchFamily="18" charset="0"/>
              </a:rPr>
              <a:t>15</a:t>
            </a:r>
            <a:r>
              <a:rPr lang="en-US" sz="2800" b="1" dirty="0" smtClean="0">
                <a:latin typeface="Georgia" panose="02040502050405020303" pitchFamily="18" charset="0"/>
              </a:rPr>
              <a:t>N)</a:t>
            </a:r>
            <a:endParaRPr lang="en-US" sz="2800" b="1" dirty="0">
              <a:latin typeface="Georgia" panose="020405020504050203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358124"/>
            <a:ext cx="775354" cy="92936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054097" y="3048000"/>
            <a:ext cx="110017" cy="1233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923468" y="3746069"/>
            <a:ext cx="110017" cy="1233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480782" y="4457172"/>
            <a:ext cx="110017" cy="1233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210431" y="3571801"/>
            <a:ext cx="110017" cy="123371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544258" y="3114600"/>
            <a:ext cx="110017" cy="123371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493457" y="2809801"/>
            <a:ext cx="110017" cy="123371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328028" y="4297515"/>
            <a:ext cx="110017" cy="12337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458657" y="3564543"/>
            <a:ext cx="110017" cy="12337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698141" y="2925916"/>
            <a:ext cx="110017" cy="12337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227916" y="2490487"/>
            <a:ext cx="110017" cy="12337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191" y="3395637"/>
            <a:ext cx="776599" cy="8146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570" y="3977362"/>
            <a:ext cx="667658" cy="676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7362" y="3724200"/>
            <a:ext cx="779690" cy="5197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599543" y="2807228"/>
            <a:ext cx="854579" cy="69270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/>
          <a:srcRect l="8470" t="2481" r="15935"/>
          <a:stretch/>
        </p:blipFill>
        <p:spPr>
          <a:xfrm>
            <a:off x="4209871" y="2007633"/>
            <a:ext cx="752166" cy="7277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2331" y="3323067"/>
            <a:ext cx="745602" cy="6887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6592" y="4190880"/>
            <a:ext cx="862331" cy="4890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47493" y="2830966"/>
            <a:ext cx="646675" cy="4274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8634" y="2190602"/>
            <a:ext cx="819047" cy="657854"/>
          </a:xfrm>
          <a:prstGeom prst="rect">
            <a:avLst/>
          </a:prstGeom>
        </p:spPr>
      </p:pic>
      <p:sp>
        <p:nvSpPr>
          <p:cNvPr id="29" name="Up Arrow 28"/>
          <p:cNvSpPr/>
          <p:nvPr/>
        </p:nvSpPr>
        <p:spPr>
          <a:xfrm>
            <a:off x="77492" y="2190602"/>
            <a:ext cx="1769573" cy="2649912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</a:rPr>
              <a:t>h</a:t>
            </a:r>
            <a:r>
              <a:rPr lang="en-US" b="1" dirty="0" smtClean="0">
                <a:ln w="0"/>
                <a:solidFill>
                  <a:schemeClr val="tx1"/>
                </a:solidFill>
              </a:rPr>
              <a:t>igher trophic level</a:t>
            </a:r>
            <a:endParaRPr lang="en-US" b="1" dirty="0">
              <a:ln w="0"/>
              <a:solidFill>
                <a:schemeClr val="tx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021943" y="2007633"/>
            <a:ext cx="2617468" cy="329008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416096" y="6422837"/>
            <a:ext cx="55094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latin typeface="Georgia" panose="02040502050405020303" pitchFamily="18" charset="0"/>
              </a:rPr>
              <a:t>Modified from Ben-David </a:t>
            </a:r>
            <a:r>
              <a:rPr lang="en-US" sz="1400" dirty="0">
                <a:latin typeface="Georgia" panose="02040502050405020303" pitchFamily="18" charset="0"/>
              </a:rPr>
              <a:t>and Flaherty (2012</a:t>
            </a:r>
            <a:r>
              <a:rPr lang="en-US" sz="1400" dirty="0" smtClean="0">
                <a:latin typeface="Georgia" panose="02040502050405020303" pitchFamily="18" charset="0"/>
              </a:rPr>
              <a:t>)</a:t>
            </a:r>
            <a:endParaRPr lang="en-US" sz="1400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33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6096" y="6422837"/>
            <a:ext cx="55094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latin typeface="Georgia" panose="02040502050405020303" pitchFamily="18" charset="0"/>
              </a:rPr>
              <a:t>Modified from Ben-David </a:t>
            </a:r>
            <a:r>
              <a:rPr lang="en-US" sz="1400" dirty="0">
                <a:latin typeface="Georgia" panose="02040502050405020303" pitchFamily="18" charset="0"/>
              </a:rPr>
              <a:t>and Flaherty (2012</a:t>
            </a:r>
            <a:r>
              <a:rPr lang="en-US" sz="1400" dirty="0" smtClean="0">
                <a:latin typeface="Georgia" panose="02040502050405020303" pitchFamily="18" charset="0"/>
              </a:rPr>
              <a:t>)</a:t>
            </a:r>
            <a:endParaRPr lang="en-US" sz="1400" i="1" dirty="0">
              <a:latin typeface="Georgia" panose="02040502050405020303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20537" t="25254" r="16328" b="17503"/>
          <a:stretch>
            <a:fillRect/>
          </a:stretch>
        </p:blipFill>
        <p:spPr bwMode="auto">
          <a:xfrm>
            <a:off x="1016000" y="2007633"/>
            <a:ext cx="6623411" cy="410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8395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Georgia" panose="02040502050405020303" pitchFamily="18" charset="0"/>
              </a:rPr>
              <a:t>Stable isotopes and food webs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0" y="1047602"/>
            <a:ext cx="9136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Georgia" panose="02040502050405020303" pitchFamily="18" charset="0"/>
              </a:rPr>
              <a:t>We will be focused on trophic position (</a:t>
            </a:r>
            <a:r>
              <a:rPr lang="en-US" sz="2800" b="1" dirty="0" smtClean="0">
                <a:latin typeface="Symbol" panose="05050102010706020507" pitchFamily="18" charset="2"/>
              </a:rPr>
              <a:t>d</a:t>
            </a:r>
            <a:r>
              <a:rPr lang="en-US" sz="2800" b="1" baseline="30000" dirty="0" smtClean="0">
                <a:latin typeface="Georgia" panose="02040502050405020303" pitchFamily="18" charset="0"/>
              </a:rPr>
              <a:t>15</a:t>
            </a:r>
            <a:r>
              <a:rPr lang="en-US" sz="2800" b="1" dirty="0" smtClean="0">
                <a:latin typeface="Georgia" panose="02040502050405020303" pitchFamily="18" charset="0"/>
              </a:rPr>
              <a:t>N)</a:t>
            </a:r>
            <a:endParaRPr lang="en-US" sz="2800" b="1" dirty="0">
              <a:latin typeface="Georgia" panose="020405020504050203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358124"/>
            <a:ext cx="775354" cy="92936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054097" y="3048000"/>
            <a:ext cx="110017" cy="1233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923468" y="3746069"/>
            <a:ext cx="110017" cy="1233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480782" y="4457172"/>
            <a:ext cx="110017" cy="1233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210431" y="3571801"/>
            <a:ext cx="110017" cy="123371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544258" y="3114600"/>
            <a:ext cx="110017" cy="123371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493457" y="2809801"/>
            <a:ext cx="110017" cy="123371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328028" y="4297515"/>
            <a:ext cx="110017" cy="12337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458657" y="3564543"/>
            <a:ext cx="110017" cy="12337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698141" y="2925916"/>
            <a:ext cx="110017" cy="12337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227916" y="2490487"/>
            <a:ext cx="110017" cy="12337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191" y="3395637"/>
            <a:ext cx="776599" cy="8146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570" y="3977362"/>
            <a:ext cx="667658" cy="676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7362" y="3724200"/>
            <a:ext cx="779690" cy="5197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599543" y="2807228"/>
            <a:ext cx="854579" cy="69270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/>
          <a:srcRect l="8470" t="2481" r="15935"/>
          <a:stretch/>
        </p:blipFill>
        <p:spPr>
          <a:xfrm>
            <a:off x="4209871" y="2007633"/>
            <a:ext cx="752166" cy="7277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2331" y="3323067"/>
            <a:ext cx="745602" cy="6887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6592" y="4190880"/>
            <a:ext cx="862331" cy="4890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47493" y="2830966"/>
            <a:ext cx="646675" cy="4274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8634" y="2190602"/>
            <a:ext cx="819047" cy="657854"/>
          </a:xfrm>
          <a:prstGeom prst="rect">
            <a:avLst/>
          </a:prstGeom>
        </p:spPr>
      </p:pic>
      <p:sp>
        <p:nvSpPr>
          <p:cNvPr id="29" name="Up Arrow 28"/>
          <p:cNvSpPr/>
          <p:nvPr/>
        </p:nvSpPr>
        <p:spPr>
          <a:xfrm>
            <a:off x="77492" y="2190602"/>
            <a:ext cx="1769573" cy="2649912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</a:rPr>
              <a:t>h</a:t>
            </a:r>
            <a:r>
              <a:rPr lang="en-US" b="1" dirty="0" smtClean="0">
                <a:ln w="0"/>
                <a:solidFill>
                  <a:schemeClr val="tx1"/>
                </a:solidFill>
              </a:rPr>
              <a:t>igher trophic level</a:t>
            </a:r>
            <a:endParaRPr lang="en-US" b="1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55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8395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Georgia" panose="02040502050405020303" pitchFamily="18" charset="0"/>
              </a:rPr>
              <a:t>Detecting </a:t>
            </a:r>
            <a:r>
              <a:rPr lang="en-US" dirty="0" err="1" smtClean="0">
                <a:latin typeface="Georgia" panose="02040502050405020303" pitchFamily="18" charset="0"/>
              </a:rPr>
              <a:t>piscivory</a:t>
            </a:r>
            <a:r>
              <a:rPr lang="en-US" dirty="0" smtClean="0">
                <a:latin typeface="Georgia" panose="02040502050405020303" pitchFamily="18" charset="0"/>
              </a:rPr>
              <a:t> using stable isotopes ratios and diet analysis</a:t>
            </a:r>
            <a:endParaRPr lang="en-US" dirty="0">
              <a:latin typeface="Georgia" panose="02040502050405020303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26843" y="1267501"/>
            <a:ext cx="5523804" cy="5523692"/>
            <a:chOff x="1688217" y="1071562"/>
            <a:chExt cx="5523804" cy="5523692"/>
          </a:xfrm>
        </p:grpSpPr>
        <p:grpSp>
          <p:nvGrpSpPr>
            <p:cNvPr id="18" name="Group 17"/>
            <p:cNvGrpSpPr/>
            <p:nvPr/>
          </p:nvGrpSpPr>
          <p:grpSpPr>
            <a:xfrm>
              <a:off x="1799390" y="1071562"/>
              <a:ext cx="5412631" cy="5097013"/>
              <a:chOff x="1436534" y="875622"/>
              <a:chExt cx="5412631" cy="509701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/>
              <a:srcRect r="32314" b="7507"/>
              <a:stretch/>
            </p:blipFill>
            <p:spPr>
              <a:xfrm>
                <a:off x="1436534" y="875622"/>
                <a:ext cx="4144209" cy="5097013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74722" y="2258625"/>
                <a:ext cx="721006" cy="412003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85022" y="993201"/>
                <a:ext cx="828239" cy="316388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74722" y="4326911"/>
                <a:ext cx="721006" cy="412003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71374" y="3395315"/>
                <a:ext cx="828239" cy="316388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90336" y="4795696"/>
                <a:ext cx="721006" cy="412003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56726" y="4781182"/>
                <a:ext cx="828239" cy="316388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4934736" y="1062907"/>
                <a:ext cx="1762029" cy="71552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087136" y="3492467"/>
                <a:ext cx="1762029" cy="71552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 rot="16200000">
              <a:off x="1029919" y="2162177"/>
              <a:ext cx="1901371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Georgia" panose="02040502050405020303" pitchFamily="18" charset="0"/>
                </a:rPr>
                <a:t>Frequency of fish in trout stomachs</a:t>
              </a:r>
              <a:endParaRPr lang="en-US" sz="1600" dirty="0">
                <a:latin typeface="Georgia" panose="02040502050405020303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1042982" y="4642466"/>
              <a:ext cx="1901371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Georgia" panose="02040502050405020303" pitchFamily="18" charset="0"/>
                </a:rPr>
                <a:t>Nitrogen Stable isotope ratio </a:t>
              </a:r>
              <a:r>
                <a:rPr lang="en-US" sz="1600" dirty="0" smtClean="0">
                  <a:latin typeface="Symbol" panose="05050102010706020507" pitchFamily="18" charset="2"/>
                </a:rPr>
                <a:t>d</a:t>
              </a:r>
              <a:r>
                <a:rPr lang="en-US" sz="1600" baseline="30000" dirty="0" smtClean="0">
                  <a:latin typeface="Georgia" panose="02040502050405020303" pitchFamily="18" charset="0"/>
                </a:rPr>
                <a:t>15</a:t>
              </a:r>
              <a:r>
                <a:rPr lang="en-US" sz="1600" dirty="0" smtClean="0">
                  <a:latin typeface="Georgia" panose="02040502050405020303" pitchFamily="18" charset="0"/>
                </a:rPr>
                <a:t>N</a:t>
              </a:r>
              <a:endParaRPr lang="en-US" sz="1600" dirty="0">
                <a:latin typeface="Georgia" panose="02040502050405020303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53192" y="1505529"/>
              <a:ext cx="1594629" cy="50897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147220" y="2976175"/>
            <a:ext cx="3092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Georgia" panose="02040502050405020303" pitchFamily="18" charset="0"/>
              </a:rPr>
              <a:t>Rainbow Trout vs. </a:t>
            </a:r>
          </a:p>
          <a:p>
            <a:pPr algn="ctr"/>
            <a:r>
              <a:rPr lang="en-US" sz="3200" dirty="0" smtClean="0">
                <a:latin typeface="Georgia" panose="02040502050405020303" pitchFamily="18" charset="0"/>
              </a:rPr>
              <a:t>Brown Trout</a:t>
            </a:r>
            <a:endParaRPr lang="en-US" sz="3200" dirty="0">
              <a:latin typeface="Georgia" panose="02040502050405020303" pitchFamily="18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873808" y="6441367"/>
            <a:ext cx="31983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latin typeface="Georgia" panose="02040502050405020303" pitchFamily="18" charset="0"/>
                <a:ea typeface="Times New Roman" pitchFamily="18" charset="0"/>
                <a:cs typeface="Arial" pitchFamily="34" charset="0"/>
              </a:rPr>
              <a:t>Modified from Arismendi </a:t>
            </a:r>
            <a:r>
              <a:rPr lang="en-US" sz="1400" dirty="0" smtClean="0">
                <a:latin typeface="Georgia" panose="02040502050405020303" pitchFamily="18" charset="0"/>
                <a:ea typeface="Times New Roman" pitchFamily="18" charset="0"/>
                <a:cs typeface="Arial" pitchFamily="34" charset="0"/>
              </a:rPr>
              <a:t>et al.</a:t>
            </a:r>
            <a:r>
              <a:rPr kumimoji="0" lang="en-US" sz="1400" i="0" u="none" strike="noStrike" cap="none" normalizeH="0" baseline="0" dirty="0" smtClean="0">
                <a:ln>
                  <a:noFill/>
                </a:ln>
                <a:latin typeface="Georgia" panose="02040502050405020303" pitchFamily="18" charset="0"/>
                <a:ea typeface="Times New Roman" pitchFamily="18" charset="0"/>
                <a:cs typeface="Arial" pitchFamily="34" charset="0"/>
              </a:rPr>
              <a:t> (2012)</a:t>
            </a:r>
            <a:endParaRPr kumimoji="0" lang="en-US" sz="1400" i="0" u="none" strike="noStrike" cap="none" normalizeH="0" baseline="0" dirty="0" smtClean="0">
              <a:ln>
                <a:noFill/>
              </a:ln>
              <a:latin typeface="Georgia" panose="02040502050405020303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96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Georgia" panose="02040502050405020303" pitchFamily="18" charset="0"/>
              </a:rPr>
              <a:t>Sampling during summer/fall 2013-2014</a:t>
            </a:r>
            <a:endParaRPr lang="en-US" sz="3600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38476"/>
            <a:ext cx="7886700" cy="528569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Georgia" panose="02040502050405020303" pitchFamily="18" charset="0"/>
              </a:rPr>
              <a:t>We sampled tissue from phytoplankton, zooplankton, macroinvertebrates and fish from reservoirs using standard limnological and fisheries techniques (additional fish sampling from screw traps)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Georgia" panose="02040502050405020303" pitchFamily="18" charset="0"/>
              </a:rPr>
              <a:t>Lookout </a:t>
            </a:r>
            <a:r>
              <a:rPr lang="en-US" dirty="0">
                <a:latin typeface="Georgia" panose="02040502050405020303" pitchFamily="18" charset="0"/>
              </a:rPr>
              <a:t>Point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Georgia" panose="02040502050405020303" pitchFamily="18" charset="0"/>
              </a:rPr>
              <a:t>Fall Creek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Georgia" panose="02040502050405020303" pitchFamily="18" charset="0"/>
              </a:rPr>
              <a:t>Hills Creek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Georgia" panose="02040502050405020303" pitchFamily="18" charset="0"/>
              </a:rPr>
              <a:t>Blue River</a:t>
            </a:r>
            <a:endParaRPr lang="en-US" dirty="0">
              <a:latin typeface="Georgia" panose="02040502050405020303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Georgia" panose="02040502050405020303" pitchFamily="18" charset="0"/>
              </a:rPr>
              <a:t>Stable isotopes </a:t>
            </a:r>
            <a:r>
              <a:rPr lang="en-US" dirty="0">
                <a:latin typeface="Georgia" panose="02040502050405020303" pitchFamily="18" charset="0"/>
              </a:rPr>
              <a:t>analyses at Colorado Plateau Stable Isotope </a:t>
            </a:r>
            <a:r>
              <a:rPr lang="en-US" dirty="0" smtClean="0">
                <a:latin typeface="Georgia" panose="02040502050405020303" pitchFamily="18" charset="0"/>
              </a:rPr>
              <a:t>Laboratory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Georgia" panose="02040502050405020303" pitchFamily="18" charset="0"/>
              </a:rPr>
              <a:t>We estimated trophic position according to Post (2002)</a:t>
            </a:r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24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325563"/>
          </a:xfrm>
        </p:spPr>
        <p:txBody>
          <a:bodyPr/>
          <a:lstStyle/>
          <a:p>
            <a:pPr algn="ctr"/>
            <a:r>
              <a:rPr lang="en-US" dirty="0" smtClean="0">
                <a:latin typeface="Georgia" panose="02040502050405020303" pitchFamily="18" charset="0"/>
              </a:rPr>
              <a:t>Maternal effect and </a:t>
            </a:r>
            <a:r>
              <a:rPr lang="en-US" dirty="0" err="1" smtClean="0">
                <a:latin typeface="Georgia" panose="02040502050405020303" pitchFamily="18" charset="0"/>
              </a:rPr>
              <a:t>piscivory</a:t>
            </a: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09" y="1130312"/>
            <a:ext cx="7266448" cy="559980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69143" y="1553028"/>
            <a:ext cx="7181127" cy="2016704"/>
            <a:chOff x="1669143" y="1553028"/>
            <a:chExt cx="7181127" cy="2016704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669143" y="3200400"/>
              <a:ext cx="6074228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7737465" y="3200400"/>
              <a:ext cx="1112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Georgia" panose="02040502050405020303" pitchFamily="18" charset="0"/>
                </a:rPr>
                <a:t>Piscivory</a:t>
              </a:r>
              <a:endParaRPr lang="en-US" dirty="0">
                <a:latin typeface="Georgia" panose="02040502050405020303" pitchFamily="18" charset="0"/>
              </a:endParaRPr>
            </a:p>
          </p:txBody>
        </p:sp>
        <p:sp>
          <p:nvSpPr>
            <p:cNvPr id="7" name="Down Arrow 6"/>
            <p:cNvSpPr/>
            <p:nvPr/>
          </p:nvSpPr>
          <p:spPr>
            <a:xfrm flipV="1">
              <a:off x="7846320" y="1553028"/>
              <a:ext cx="891280" cy="1647371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879131" y="1440135"/>
            <a:ext cx="2779954" cy="2863352"/>
            <a:chOff x="3548274" y="370876"/>
            <a:chExt cx="2779954" cy="6824475"/>
          </a:xfrm>
        </p:grpSpPr>
        <p:sp>
          <p:nvSpPr>
            <p:cNvPr id="11" name="Oval 10"/>
            <p:cNvSpPr/>
            <p:nvPr/>
          </p:nvSpPr>
          <p:spPr>
            <a:xfrm>
              <a:off x="3615405" y="370876"/>
              <a:ext cx="2712823" cy="6824475"/>
            </a:xfrm>
            <a:prstGeom prst="ellipse">
              <a:avLst/>
            </a:prstGeom>
            <a:noFill/>
            <a:ln w="38100">
              <a:solidFill>
                <a:srgbClr val="03D1E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48274" y="3269987"/>
              <a:ext cx="2198914" cy="1100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Maternal effect</a:t>
              </a:r>
              <a:endParaRPr lang="en-US" sz="2400" b="1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75" y="1551136"/>
            <a:ext cx="1135752" cy="7118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747843" y="1804248"/>
            <a:ext cx="1031174" cy="53135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886720" y="2097314"/>
            <a:ext cx="847737" cy="50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5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4614</TotalTime>
  <Words>385</Words>
  <Application>Microsoft Office PowerPoint</Application>
  <PresentationFormat>On-screen Show (4:3)</PresentationFormat>
  <Paragraphs>108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What are the effects of deep drawdown at Fall Creek Reservoir?  Understanding trophic relationships using stable isotope ratios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Sampling during summer/fall 2013-2014</vt:lpstr>
      <vt:lpstr>Maternal effect and piscivory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Trophic position (length &gt;150 mm)</vt:lpstr>
      <vt:lpstr>PowerPoint Presentation</vt:lpstr>
      <vt:lpstr>PowerPoint Presentation</vt:lpstr>
      <vt:lpstr>PowerPoint Presentation</vt:lpstr>
      <vt:lpstr>Expected changes in reservoir food webs due to deep drawdown</vt:lpstr>
      <vt:lpstr>Deep drawdown in reservoir may alleviate predation upon Chinook Salmon</vt:lpstr>
      <vt:lpstr>Our findings are consistent with deep drawdown reduction in piscivory by larger fish</vt:lpstr>
    </vt:vector>
  </TitlesOfParts>
  <Company>Oregon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Arismendi, Ivan</dc:creator>
  <cp:lastModifiedBy>Ivan Arismendi</cp:lastModifiedBy>
  <cp:revision>119</cp:revision>
  <dcterms:created xsi:type="dcterms:W3CDTF">2014-12-12T16:57:48Z</dcterms:created>
  <dcterms:modified xsi:type="dcterms:W3CDTF">2015-02-11T05:31:15Z</dcterms:modified>
</cp:coreProperties>
</file>