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2"/>
  </p:notesMasterIdLst>
  <p:sldIdLst>
    <p:sldId id="268" r:id="rId2"/>
    <p:sldId id="256" r:id="rId3"/>
    <p:sldId id="273" r:id="rId4"/>
    <p:sldId id="269" r:id="rId5"/>
    <p:sldId id="270" r:id="rId6"/>
    <p:sldId id="274" r:id="rId7"/>
    <p:sldId id="271" r:id="rId8"/>
    <p:sldId id="278" r:id="rId9"/>
    <p:sldId id="288" r:id="rId10"/>
    <p:sldId id="289" r:id="rId11"/>
    <p:sldId id="290" r:id="rId12"/>
    <p:sldId id="281" r:id="rId13"/>
    <p:sldId id="282" r:id="rId14"/>
    <p:sldId id="283" r:id="rId15"/>
    <p:sldId id="284" r:id="rId16"/>
    <p:sldId id="287" r:id="rId17"/>
    <p:sldId id="285" r:id="rId18"/>
    <p:sldId id="286" r:id="rId19"/>
    <p:sldId id="275" r:id="rId20"/>
    <p:sldId id="276" r:id="rId21"/>
    <p:sldId id="293" r:id="rId22"/>
    <p:sldId id="277" r:id="rId23"/>
    <p:sldId id="298" r:id="rId24"/>
    <p:sldId id="292" r:id="rId25"/>
    <p:sldId id="297" r:id="rId26"/>
    <p:sldId id="299" r:id="rId27"/>
    <p:sldId id="300" r:id="rId28"/>
    <p:sldId id="301" r:id="rId29"/>
    <p:sldId id="295" r:id="rId30"/>
    <p:sldId id="29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Ackerman" initials="N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5BD"/>
    <a:srgbClr val="FFFF00"/>
    <a:srgbClr val="95A39D"/>
    <a:srgbClr val="A9A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19" autoAdjust="0"/>
  </p:normalViewPr>
  <p:slideViewPr>
    <p:cSldViewPr>
      <p:cViewPr varScale="1">
        <p:scale>
          <a:sx n="73" d="100"/>
          <a:sy n="73" d="100"/>
        </p:scale>
        <p:origin x="-107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ED3B6-6546-4605-8B0C-E2DA8B13872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1F19A-F45F-4376-9CCA-F4A4B15EF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7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Clackamas situated</a:t>
            </a:r>
            <a:r>
              <a:rPr lang="en-US" baseline="0" dirty="0" smtClean="0"/>
              <a:t> in NW Oregon. Enters Willamette River just below Willamette Falls between Oregon City and Gladstone.</a:t>
            </a:r>
          </a:p>
          <a:p>
            <a:r>
              <a:rPr lang="en-US" baseline="0" dirty="0" err="1" smtClean="0"/>
              <a:t>Anadromous</a:t>
            </a:r>
            <a:r>
              <a:rPr lang="en-US" baseline="0" dirty="0" smtClean="0"/>
              <a:t> species: spring Chinook, </a:t>
            </a:r>
            <a:r>
              <a:rPr lang="en-US" baseline="0" dirty="0" err="1" smtClean="0"/>
              <a:t>coho</a:t>
            </a:r>
            <a:r>
              <a:rPr lang="en-US" baseline="0" dirty="0" smtClean="0"/>
              <a:t>, winter steelhead, Pacific lamprey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F19A-F45F-4376-9CCA-F4A4B15EFC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94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Too many fish (expected big</a:t>
            </a:r>
            <a:r>
              <a:rPr lang="en-US" baseline="0" dirty="0" smtClean="0"/>
              <a:t> fish days to be ~1,000)</a:t>
            </a:r>
          </a:p>
          <a:p>
            <a:r>
              <a:rPr lang="en-US" baseline="0" dirty="0" smtClean="0"/>
              <a:t>By end of first year we had days with over 4,000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F19A-F45F-4376-9CCA-F4A4B15EFC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Upstream</a:t>
            </a:r>
            <a:r>
              <a:rPr lang="en-US" baseline="0" dirty="0" smtClean="0"/>
              <a:t> passage historically provided at River Mill and North Fork.</a:t>
            </a:r>
          </a:p>
          <a:p>
            <a:r>
              <a:rPr lang="en-US" baseline="0" dirty="0" smtClean="0"/>
              <a:t>Downstream passage available at North Fork.</a:t>
            </a:r>
          </a:p>
          <a:p>
            <a:r>
              <a:rPr lang="en-US" baseline="0" dirty="0" smtClean="0"/>
              <a:t>Previously, downstream passage at River Mill was through turbines or over spillway.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F19A-F45F-4376-9CCA-F4A4B15EFC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94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RMSC tied directly to unit 5 turbine, not pumped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F19A-F45F-4376-9CCA-F4A4B15EFC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11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KarlTek</a:t>
            </a:r>
            <a:r>
              <a:rPr lang="en-US" baseline="0" dirty="0" smtClean="0"/>
              <a:t> KLK5000 monitoring system</a:t>
            </a:r>
          </a:p>
          <a:p>
            <a:r>
              <a:rPr lang="en-US" baseline="0" dirty="0" smtClean="0"/>
              <a:t>10 </a:t>
            </a:r>
            <a:r>
              <a:rPr lang="en-US" baseline="0" dirty="0" err="1" smtClean="0"/>
              <a:t>guage</a:t>
            </a:r>
            <a:r>
              <a:rPr lang="en-US" baseline="0" dirty="0" smtClean="0"/>
              <a:t> speaker wire wrapped in a fiberglass flume</a:t>
            </a:r>
          </a:p>
          <a:p>
            <a:r>
              <a:rPr lang="en-US" baseline="0" dirty="0" smtClean="0"/>
              <a:t>User friendly system with auto-tuning and easy to check diagnostics</a:t>
            </a:r>
          </a:p>
          <a:p>
            <a:r>
              <a:rPr lang="en-US" baseline="0" dirty="0" smtClean="0"/>
              <a:t>Easy to set up</a:t>
            </a:r>
          </a:p>
          <a:p>
            <a:r>
              <a:rPr lang="en-US" baseline="0" dirty="0" smtClean="0"/>
              <a:t>High detection efficiencies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F19A-F45F-4376-9CCA-F4A4B15EFC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9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Paired release design</a:t>
            </a:r>
          </a:p>
          <a:p>
            <a:r>
              <a:rPr lang="en-US" dirty="0" smtClean="0"/>
              <a:t>Assume all fish released</a:t>
            </a:r>
            <a:r>
              <a:rPr lang="en-US" baseline="0" dirty="0" smtClean="0"/>
              <a:t> at r1 survive, and that lack of detection implies lack of guidance</a:t>
            </a:r>
          </a:p>
          <a:p>
            <a:r>
              <a:rPr lang="en-US" baseline="0" dirty="0" smtClean="0"/>
              <a:t>Groups released at head of reservoir approximately 24h prior to </a:t>
            </a:r>
            <a:r>
              <a:rPr lang="en-US" baseline="0" dirty="0" err="1" smtClean="0"/>
              <a:t>forebay</a:t>
            </a:r>
            <a:r>
              <a:rPr lang="en-US" baseline="0" dirty="0" smtClean="0"/>
              <a:t> groups. </a:t>
            </a:r>
          </a:p>
          <a:p>
            <a:r>
              <a:rPr lang="en-US" baseline="0" dirty="0" smtClean="0"/>
              <a:t>Goal is to cover each species in each of three different flow ranges…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F19A-F45F-4376-9CCA-F4A4B15EFC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63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R1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fge</a:t>
            </a:r>
            <a:r>
              <a:rPr lang="en-US" baseline="0" dirty="0" smtClean="0"/>
              <a:t> releases</a:t>
            </a:r>
          </a:p>
          <a:p>
            <a:r>
              <a:rPr lang="en-US" baseline="0" dirty="0" smtClean="0"/>
              <a:t>T1 = </a:t>
            </a:r>
            <a:r>
              <a:rPr lang="en-US" baseline="0" dirty="0" err="1" smtClean="0"/>
              <a:t>fge</a:t>
            </a:r>
            <a:r>
              <a:rPr lang="en-US" baseline="0" dirty="0" smtClean="0"/>
              <a:t> detections</a:t>
            </a:r>
          </a:p>
          <a:p>
            <a:r>
              <a:rPr lang="en-US" baseline="0" dirty="0" smtClean="0"/>
              <a:t>R2 = HOR release</a:t>
            </a:r>
          </a:p>
          <a:p>
            <a:r>
              <a:rPr lang="en-US" baseline="0" dirty="0" smtClean="0"/>
              <a:t>t2 = HOR detections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F19A-F45F-4376-9CCA-F4A4B15EFC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8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FGE = (</a:t>
            </a:r>
            <a:r>
              <a:rPr lang="en-US" dirty="0" err="1" smtClean="0"/>
              <a:t>Det</a:t>
            </a:r>
            <a:r>
              <a:rPr lang="en-US" dirty="0" smtClean="0"/>
              <a:t>/</a:t>
            </a:r>
            <a:r>
              <a:rPr lang="en-US" dirty="0" err="1" smtClean="0"/>
              <a:t>Det.Eff</a:t>
            </a:r>
            <a:r>
              <a:rPr lang="en-US" dirty="0" smtClean="0"/>
              <a:t>)/</a:t>
            </a:r>
            <a:r>
              <a:rPr lang="en-US" dirty="0" err="1" smtClean="0"/>
              <a:t>Rel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F19A-F45F-4376-9CCA-F4A4B15EFC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8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 Examined from</a:t>
            </a:r>
            <a:r>
              <a:rPr lang="en-US" baseline="0" dirty="0" smtClean="0"/>
              <a:t> HOR and FB releases. Represents injuries incurred from release to examination. </a:t>
            </a:r>
          </a:p>
          <a:p>
            <a:r>
              <a:rPr lang="en-US" baseline="0" dirty="0" smtClean="0"/>
              <a:t>Minor = minor scale loss</a:t>
            </a:r>
          </a:p>
          <a:p>
            <a:r>
              <a:rPr lang="en-US" baseline="0" dirty="0" smtClean="0"/>
              <a:t>Major = all others (lacerations, </a:t>
            </a:r>
            <a:r>
              <a:rPr lang="en-US" baseline="0" dirty="0" err="1" smtClean="0"/>
              <a:t>hemorraghed</a:t>
            </a:r>
            <a:r>
              <a:rPr lang="en-US" baseline="0" dirty="0" smtClean="0"/>
              <a:t> eyes, torn fins, scrapes, major scale loss)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F19A-F45F-4376-9CCA-F4A4B15EFC9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8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Debris screens – design issue resulted in screen failure (cotter pins/ice buildup)</a:t>
            </a:r>
          </a:p>
          <a:p>
            <a:r>
              <a:rPr lang="en-US" dirty="0" smtClean="0"/>
              <a:t>Difficult to properly maintain (design</a:t>
            </a:r>
            <a:r>
              <a:rPr lang="en-US" baseline="0" dirty="0" smtClean="0"/>
              <a:t> issue)</a:t>
            </a:r>
          </a:p>
          <a:p>
            <a:r>
              <a:rPr lang="en-US" baseline="0" dirty="0" smtClean="0"/>
              <a:t>Over-run in 1</a:t>
            </a:r>
            <a:r>
              <a:rPr lang="en-US" baseline="30000" dirty="0" smtClean="0"/>
              <a:t>st</a:t>
            </a:r>
            <a:r>
              <a:rPr lang="en-US" baseline="0" dirty="0" smtClean="0"/>
              <a:t> year of operation (lack of operating experience)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F19A-F45F-4376-9CCA-F4A4B15EFC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CFF4-D079-4D37-BFD2-0CD43B28BDD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D8-784C-4AC1-9CE1-61222D3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1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CFF4-D079-4D37-BFD2-0CD43B28BDD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D8-784C-4AC1-9CE1-61222D3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17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CFF4-D079-4D37-BFD2-0CD43B28BDD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D8-784C-4AC1-9CE1-61222D3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2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CFF4-D079-4D37-BFD2-0CD43B28BDD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D8-784C-4AC1-9CE1-61222D3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8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CFF4-D079-4D37-BFD2-0CD43B28BDD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D8-784C-4AC1-9CE1-61222D3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6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CFF4-D079-4D37-BFD2-0CD43B28BDD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D8-784C-4AC1-9CE1-61222D3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6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CFF4-D079-4D37-BFD2-0CD43B28BDD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D8-784C-4AC1-9CE1-61222D3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3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CFF4-D079-4D37-BFD2-0CD43B28BDD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D8-784C-4AC1-9CE1-61222D3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2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CFF4-D079-4D37-BFD2-0CD43B28BDD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D8-784C-4AC1-9CE1-61222D3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CFF4-D079-4D37-BFD2-0CD43B28BDD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D8-784C-4AC1-9CE1-61222D3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ACFF4-D079-4D37-BFD2-0CD43B28BDD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2FD8-784C-4AC1-9CE1-61222D3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6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CFF4-D079-4D37-BFD2-0CD43B28BDD1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A2FD8-784C-4AC1-9CE1-61222D3F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7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5593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762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6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6">
                    <a:lumMod val="60000"/>
                    <a:lumOff val="4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762000"/>
              <a:ext cx="1981200" cy="5486400"/>
            </a:xfrm>
            <a:prstGeom prst="rect">
              <a:avLst/>
            </a:prstGeom>
            <a:solidFill>
              <a:srgbClr val="9DB5B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90600" y="3772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Design and Performance of the River Mill Surface Collector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792778"/>
            <a:ext cx="20193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Willamette Science Review</a:t>
            </a:r>
          </a:p>
          <a:p>
            <a:r>
              <a:rPr lang="en-US" sz="1400" dirty="0" smtClean="0"/>
              <a:t>February 2015</a:t>
            </a:r>
          </a:p>
          <a:p>
            <a:endParaRPr lang="en-US" sz="1400" dirty="0"/>
          </a:p>
          <a:p>
            <a:r>
              <a:rPr lang="en-US" sz="1400" u="sng" dirty="0" smtClean="0"/>
              <a:t>Presented by:</a:t>
            </a:r>
          </a:p>
          <a:p>
            <a:r>
              <a:rPr lang="en-US" sz="1400" dirty="0" smtClean="0"/>
              <a:t>Nick Ackerman</a:t>
            </a:r>
          </a:p>
          <a:p>
            <a:r>
              <a:rPr lang="en-US" sz="1400" dirty="0" smtClean="0"/>
              <a:t>Portland General Electric</a:t>
            </a:r>
          </a:p>
          <a:p>
            <a:endParaRPr lang="en-US" sz="1400" dirty="0"/>
          </a:p>
          <a:p>
            <a:r>
              <a:rPr lang="en-US" sz="1400" u="sng" dirty="0" smtClean="0"/>
              <a:t>Acknowledgements:</a:t>
            </a:r>
          </a:p>
          <a:p>
            <a:r>
              <a:rPr lang="en-US" sz="1400" b="1" dirty="0" smtClean="0"/>
              <a:t>Tim Shibahara - PGE</a:t>
            </a:r>
          </a:p>
          <a:p>
            <a:r>
              <a:rPr lang="en-US" sz="1400" b="1" dirty="0" smtClean="0"/>
              <a:t>Garth Wyatt - PGE</a:t>
            </a:r>
          </a:p>
          <a:p>
            <a:r>
              <a:rPr lang="en-US" sz="1400" b="1" dirty="0" smtClean="0"/>
              <a:t>Dan Cramer - PGE</a:t>
            </a:r>
          </a:p>
          <a:p>
            <a:r>
              <a:rPr lang="en-US" sz="1400" b="1" dirty="0" smtClean="0"/>
              <a:t>Maggie David - PGE</a:t>
            </a:r>
          </a:p>
          <a:p>
            <a:r>
              <a:rPr lang="en-US" sz="1400" b="1" dirty="0"/>
              <a:t>Brian </a:t>
            </a:r>
            <a:r>
              <a:rPr lang="en-US" sz="1400" b="1" dirty="0" err="1" smtClean="0"/>
              <a:t>Pyper</a:t>
            </a:r>
            <a:r>
              <a:rPr lang="en-US" sz="1400" b="1" dirty="0" smtClean="0"/>
              <a:t> -</a:t>
            </a:r>
            <a:endParaRPr lang="en-US" sz="1400" b="1" dirty="0"/>
          </a:p>
          <a:p>
            <a:r>
              <a:rPr lang="en-US" sz="1400" b="1" dirty="0"/>
              <a:t> </a:t>
            </a:r>
            <a:r>
              <a:rPr lang="en-US" sz="1400" b="1" dirty="0" smtClean="0"/>
              <a:t> Fish </a:t>
            </a:r>
            <a:r>
              <a:rPr lang="en-US" sz="1400" b="1" dirty="0"/>
              <a:t>Metrics, Inc.</a:t>
            </a:r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Portland General Electric</a:t>
            </a:r>
          </a:p>
          <a:p>
            <a:r>
              <a:rPr lang="en-US" sz="1400" dirty="0" smtClean="0"/>
              <a:t>Clackamas Hydro Project</a:t>
            </a:r>
          </a:p>
          <a:p>
            <a:r>
              <a:rPr lang="en-US" sz="1400" dirty="0" smtClean="0"/>
              <a:t>FERC No. 2195</a:t>
            </a:r>
          </a:p>
          <a:p>
            <a:r>
              <a:rPr lang="en-US" sz="1400" dirty="0" smtClean="0"/>
              <a:t>Estacada, OR</a:t>
            </a:r>
            <a:endParaRPr lang="en-US" sz="1400" dirty="0"/>
          </a:p>
        </p:txBody>
      </p:sp>
      <p:pic>
        <p:nvPicPr>
          <p:cNvPr id="12" name="Picture 4" descr="E:\Digital Projects\Clackamas\River Mill\post completion 2013\CIMG26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5144" y="1592997"/>
            <a:ext cx="6971044" cy="390378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Collector Design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354" y="17352"/>
            <a:ext cx="2594610" cy="230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33597" y="4800600"/>
            <a:ext cx="2016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Primary and secondary screens</a:t>
            </a:r>
          </a:p>
        </p:txBody>
      </p:sp>
      <p:sp>
        <p:nvSpPr>
          <p:cNvPr id="16" name="Oval 15"/>
          <p:cNvSpPr/>
          <p:nvPr/>
        </p:nvSpPr>
        <p:spPr>
          <a:xfrm>
            <a:off x="6858000" y="1524000"/>
            <a:ext cx="686289" cy="381000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00119" y="1544739"/>
            <a:ext cx="6040696" cy="4530522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6074268" y="1849204"/>
            <a:ext cx="884237" cy="9701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33800" y="4369712"/>
            <a:ext cx="129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340 </a:t>
            </a:r>
            <a:r>
              <a:rPr lang="en-US" sz="2800" dirty="0" err="1" smtClean="0">
                <a:solidFill>
                  <a:schemeClr val="bg1"/>
                </a:solidFill>
              </a:rPr>
              <a:t>cfs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99160" y="2951430"/>
            <a:ext cx="1765426" cy="3014804"/>
          </a:xfrm>
          <a:custGeom>
            <a:avLst/>
            <a:gdLst>
              <a:gd name="connsiteX0" fmla="*/ 1765426 w 1765426"/>
              <a:gd name="connsiteY0" fmla="*/ 3014804 h 3014804"/>
              <a:gd name="connsiteX1" fmla="*/ 0 w 1765426"/>
              <a:gd name="connsiteY1" fmla="*/ 0 h 3014804"/>
              <a:gd name="connsiteX2" fmla="*/ 316872 w 1765426"/>
              <a:gd name="connsiteY2" fmla="*/ 1702051 h 3014804"/>
              <a:gd name="connsiteX3" fmla="*/ 1765426 w 1765426"/>
              <a:gd name="connsiteY3" fmla="*/ 3014804 h 301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5426" h="3014804">
                <a:moveTo>
                  <a:pt x="1765426" y="3014804"/>
                </a:moveTo>
                <a:lnTo>
                  <a:pt x="0" y="0"/>
                </a:lnTo>
                <a:lnTo>
                  <a:pt x="316872" y="1702051"/>
                </a:lnTo>
                <a:lnTo>
                  <a:pt x="1765426" y="3014804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973655" y="2951430"/>
            <a:ext cx="2064191" cy="3829616"/>
          </a:xfrm>
          <a:custGeom>
            <a:avLst/>
            <a:gdLst>
              <a:gd name="connsiteX0" fmla="*/ 1837854 w 2064191"/>
              <a:gd name="connsiteY0" fmla="*/ 1674891 h 3829616"/>
              <a:gd name="connsiteX1" fmla="*/ 2064191 w 2064191"/>
              <a:gd name="connsiteY1" fmla="*/ 0 h 3829616"/>
              <a:gd name="connsiteX2" fmla="*/ 0 w 2064191"/>
              <a:gd name="connsiteY2" fmla="*/ 3829616 h 3829616"/>
              <a:gd name="connsiteX3" fmla="*/ 1837854 w 2064191"/>
              <a:gd name="connsiteY3" fmla="*/ 1674891 h 382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4191" h="3829616">
                <a:moveTo>
                  <a:pt x="1837854" y="1674891"/>
                </a:moveTo>
                <a:lnTo>
                  <a:pt x="2064191" y="0"/>
                </a:lnTo>
                <a:lnTo>
                  <a:pt x="0" y="3829616"/>
                </a:lnTo>
                <a:lnTo>
                  <a:pt x="1837854" y="1674891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1" idx="0"/>
          </p:cNvCxnSpPr>
          <p:nvPr/>
        </p:nvCxnSpPr>
        <p:spPr>
          <a:xfrm flipH="1" flipV="1">
            <a:off x="3276600" y="4458832"/>
            <a:ext cx="534909" cy="167489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916410" y="4487501"/>
            <a:ext cx="565463" cy="16749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86200" y="2955947"/>
            <a:ext cx="826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160 </a:t>
            </a:r>
            <a:r>
              <a:rPr lang="en-US" sz="1600" dirty="0" err="1" smtClean="0">
                <a:solidFill>
                  <a:schemeClr val="bg1"/>
                </a:solidFill>
              </a:rPr>
              <a:t>cfs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299264" y="2743200"/>
            <a:ext cx="15090" cy="24369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85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Collector Design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354" y="17352"/>
            <a:ext cx="2594610" cy="230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33597" y="4800600"/>
            <a:ext cx="2016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Primary and secondary screens</a:t>
            </a:r>
          </a:p>
        </p:txBody>
      </p:sp>
      <p:sp>
        <p:nvSpPr>
          <p:cNvPr id="16" name="Oval 15"/>
          <p:cNvSpPr/>
          <p:nvPr/>
        </p:nvSpPr>
        <p:spPr>
          <a:xfrm>
            <a:off x="6858000" y="1524000"/>
            <a:ext cx="686289" cy="381000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587896" y="1864840"/>
            <a:ext cx="5358606" cy="3200400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6074268" y="1849204"/>
            <a:ext cx="884237" cy="9701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33800" y="5662375"/>
            <a:ext cx="1479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160 </a:t>
            </a:r>
            <a:r>
              <a:rPr lang="en-US" sz="2800" dirty="0" err="1" smtClean="0">
                <a:solidFill>
                  <a:schemeClr val="bg1"/>
                </a:solidFill>
              </a:rPr>
              <a:t>cfs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250977" y="2900505"/>
            <a:ext cx="15090" cy="24369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314354" y="5372710"/>
            <a:ext cx="24902" cy="28966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38486" y="3962400"/>
            <a:ext cx="1038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138 </a:t>
            </a:r>
            <a:r>
              <a:rPr lang="en-US" sz="2000" dirty="0" err="1" smtClean="0">
                <a:solidFill>
                  <a:schemeClr val="bg1"/>
                </a:solidFill>
              </a:rPr>
              <a:t>cfs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365479" y="3810000"/>
            <a:ext cx="206521" cy="152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962400" y="3810000"/>
            <a:ext cx="228600" cy="15240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79742" y="3144195"/>
            <a:ext cx="774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22 </a:t>
            </a:r>
            <a:r>
              <a:rPr lang="en-US" sz="1600" dirty="0" err="1" smtClean="0">
                <a:solidFill>
                  <a:schemeClr val="bg1"/>
                </a:solidFill>
              </a:rPr>
              <a:t>cfs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99073"/>
            <a:ext cx="4419600" cy="285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0711" y="6248400"/>
            <a:ext cx="1689325" cy="60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57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Collector Design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354" y="17352"/>
            <a:ext cx="2594610" cy="230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33597" y="4800600"/>
            <a:ext cx="201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Ramp weir</a:t>
            </a:r>
          </a:p>
        </p:txBody>
      </p:sp>
      <p:sp>
        <p:nvSpPr>
          <p:cNvPr id="16" name="Oval 15"/>
          <p:cNvSpPr/>
          <p:nvPr/>
        </p:nvSpPr>
        <p:spPr>
          <a:xfrm>
            <a:off x="6887079" y="1387444"/>
            <a:ext cx="190499" cy="190500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5219111" y="1550046"/>
            <a:ext cx="1695866" cy="30758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87236" y="1512941"/>
            <a:ext cx="6007528" cy="450564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343400" y="859659"/>
            <a:ext cx="95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7 </a:t>
            </a:r>
            <a:r>
              <a:rPr lang="en-US" sz="2000" dirty="0" err="1" smtClean="0">
                <a:solidFill>
                  <a:schemeClr val="bg1"/>
                </a:solidFill>
              </a:rPr>
              <a:t>cfs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Collector Design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354" y="17352"/>
            <a:ext cx="2594610" cy="230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33597" y="4800600"/>
            <a:ext cx="2016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Transit channel</a:t>
            </a:r>
          </a:p>
        </p:txBody>
      </p:sp>
      <p:sp>
        <p:nvSpPr>
          <p:cNvPr id="16" name="Oval 15"/>
          <p:cNvSpPr/>
          <p:nvPr/>
        </p:nvSpPr>
        <p:spPr>
          <a:xfrm>
            <a:off x="6862025" y="838200"/>
            <a:ext cx="190499" cy="644494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55700" y="1564336"/>
            <a:ext cx="5994400" cy="44958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5943600" y="1388310"/>
            <a:ext cx="946323" cy="15072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8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Collector Design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354" y="17352"/>
            <a:ext cx="2594610" cy="230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33597" y="4800600"/>
            <a:ext cx="2016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Primary dewatering screens</a:t>
            </a:r>
          </a:p>
        </p:txBody>
      </p:sp>
      <p:sp>
        <p:nvSpPr>
          <p:cNvPr id="16" name="Oval 15"/>
          <p:cNvSpPr/>
          <p:nvPr/>
        </p:nvSpPr>
        <p:spPr>
          <a:xfrm>
            <a:off x="6862024" y="743347"/>
            <a:ext cx="190499" cy="277579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6324600" y="980275"/>
            <a:ext cx="565322" cy="12295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2209800"/>
            <a:ext cx="7021285" cy="39319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60539" y="5154543"/>
            <a:ext cx="616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 </a:t>
            </a:r>
            <a:r>
              <a:rPr lang="en-US" sz="1600" dirty="0" err="1" smtClean="0">
                <a:solidFill>
                  <a:schemeClr val="bg1"/>
                </a:solidFill>
              </a:rPr>
              <a:t>cfs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977490" y="5010547"/>
            <a:ext cx="15090" cy="24369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0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Collector Design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354" y="17352"/>
            <a:ext cx="2594610" cy="230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27561" y="4432518"/>
            <a:ext cx="20164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PIT antenna and large </a:t>
            </a:r>
            <a:r>
              <a:rPr lang="en-US" sz="2800" dirty="0"/>
              <a:t>f</a:t>
            </a:r>
            <a:r>
              <a:rPr lang="en-US" sz="2800" dirty="0" smtClean="0"/>
              <a:t>ish </a:t>
            </a:r>
            <a:r>
              <a:rPr lang="en-US" sz="2800" dirty="0"/>
              <a:t>s</a:t>
            </a:r>
            <a:r>
              <a:rPr lang="en-US" sz="2800" dirty="0" smtClean="0"/>
              <a:t>eparator</a:t>
            </a:r>
          </a:p>
        </p:txBody>
      </p:sp>
      <p:sp>
        <p:nvSpPr>
          <p:cNvPr id="16" name="Oval 15"/>
          <p:cNvSpPr/>
          <p:nvPr/>
        </p:nvSpPr>
        <p:spPr>
          <a:xfrm>
            <a:off x="6867711" y="623210"/>
            <a:ext cx="190499" cy="277579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3624" y="3505200"/>
            <a:ext cx="4262799" cy="318455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939" y="816310"/>
            <a:ext cx="4197221" cy="314609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5638800" y="860138"/>
            <a:ext cx="1256809" cy="26450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6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Collector Design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354" y="17352"/>
            <a:ext cx="2594610" cy="230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27561" y="4432518"/>
            <a:ext cx="2016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Juvenile holding tank</a:t>
            </a:r>
          </a:p>
        </p:txBody>
      </p:sp>
      <p:sp>
        <p:nvSpPr>
          <p:cNvPr id="16" name="Oval 15"/>
          <p:cNvSpPr/>
          <p:nvPr/>
        </p:nvSpPr>
        <p:spPr>
          <a:xfrm>
            <a:off x="6987065" y="573215"/>
            <a:ext cx="164601" cy="138790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8" y="1468205"/>
            <a:ext cx="6271995" cy="470399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5867400" y="691680"/>
            <a:ext cx="1143770" cy="12895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8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14" y="761999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Collector Design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354" y="17352"/>
            <a:ext cx="2594610" cy="230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27561" y="4432518"/>
            <a:ext cx="20164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Adult holding tank and facility exit</a:t>
            </a:r>
          </a:p>
        </p:txBody>
      </p:sp>
      <p:sp>
        <p:nvSpPr>
          <p:cNvPr id="16" name="Oval 15"/>
          <p:cNvSpPr/>
          <p:nvPr/>
        </p:nvSpPr>
        <p:spPr>
          <a:xfrm>
            <a:off x="6895609" y="484421"/>
            <a:ext cx="190499" cy="158190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9148" y="1581150"/>
            <a:ext cx="5943600" cy="44577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6075574" y="619445"/>
            <a:ext cx="847933" cy="67595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14" y="761999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Collector Design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354" y="17352"/>
            <a:ext cx="2594610" cy="230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27561" y="4432518"/>
            <a:ext cx="20164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Exit pipeline and articulating outfall</a:t>
            </a:r>
          </a:p>
        </p:txBody>
      </p:sp>
      <p:sp>
        <p:nvSpPr>
          <p:cNvPr id="16" name="Oval 15"/>
          <p:cNvSpPr/>
          <p:nvPr/>
        </p:nvSpPr>
        <p:spPr>
          <a:xfrm>
            <a:off x="7183034" y="-38100"/>
            <a:ext cx="1905492" cy="838199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53458" y="1762126"/>
            <a:ext cx="5562601" cy="4171951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652662"/>
            <a:ext cx="4161375" cy="3119175"/>
          </a:xfrm>
          <a:prstGeom prst="rect">
            <a:avLst/>
          </a:prstGeom>
          <a:ln w="63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5181600" y="677348"/>
            <a:ext cx="2280487" cy="22182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9289" y="6274805"/>
            <a:ext cx="1689325" cy="60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5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Performance Assessment – PIT Tag Evaluation</a:t>
            </a:r>
            <a:endParaRPr lang="en-US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3418341" cy="256226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67891" y="2020309"/>
            <a:ext cx="4376870" cy="3282653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 Placeholder 7"/>
          <p:cNvSpPr txBox="1">
            <a:spLocks/>
          </p:cNvSpPr>
          <p:nvPr/>
        </p:nvSpPr>
        <p:spPr>
          <a:xfrm>
            <a:off x="-1" y="771844"/>
            <a:ext cx="2250831" cy="3348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 smtClean="0"/>
              <a:t>Parameters of Interest:</a:t>
            </a:r>
          </a:p>
          <a:p>
            <a:pPr marL="0" indent="0">
              <a:buNone/>
            </a:pPr>
            <a:r>
              <a:rPr lang="en-US" sz="1600" dirty="0" smtClean="0"/>
              <a:t>Fish Guidance</a:t>
            </a:r>
          </a:p>
          <a:p>
            <a:pPr marL="0" indent="0">
              <a:buNone/>
            </a:pPr>
            <a:r>
              <a:rPr lang="en-US" sz="1600" dirty="0" smtClean="0"/>
              <a:t>Injury Rate</a:t>
            </a:r>
          </a:p>
          <a:p>
            <a:pPr marL="0" indent="0">
              <a:buNone/>
            </a:pPr>
            <a:r>
              <a:rPr lang="en-US" sz="1600" dirty="0" smtClean="0"/>
              <a:t>Survival Rate</a:t>
            </a:r>
          </a:p>
          <a:p>
            <a:pPr marL="0" indent="0">
              <a:buNone/>
            </a:pPr>
            <a:r>
              <a:rPr lang="en-US" sz="1600" dirty="0" smtClean="0"/>
              <a:t>Survival through Estacada Lake</a:t>
            </a:r>
          </a:p>
          <a:p>
            <a:pPr marL="0" indent="0">
              <a:buNone/>
            </a:pPr>
            <a:endParaRPr lang="en-US" sz="1600" b="1" u="sng" cap="all" dirty="0" smtClean="0"/>
          </a:p>
          <a:p>
            <a:pPr marL="0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341" y="3543300"/>
            <a:ext cx="3403600" cy="25527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Placeholder 7"/>
          <p:cNvSpPr txBox="1">
            <a:spLocks/>
          </p:cNvSpPr>
          <p:nvPr/>
        </p:nvSpPr>
        <p:spPr>
          <a:xfrm>
            <a:off x="-1" y="2899409"/>
            <a:ext cx="1981202" cy="3348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u="sng" dirty="0" smtClean="0"/>
          </a:p>
          <a:p>
            <a:pPr marL="0" indent="0">
              <a:buNone/>
            </a:pPr>
            <a:r>
              <a:rPr lang="en-US" sz="1800" b="1" u="sng" dirty="0" smtClean="0"/>
              <a:t>Objectives:</a:t>
            </a:r>
          </a:p>
          <a:p>
            <a:pPr marL="0" indent="0">
              <a:buNone/>
            </a:pPr>
            <a:r>
              <a:rPr lang="en-US" sz="1600" dirty="0" smtClean="0"/>
              <a:t>Evaluate all three species at three different flow levels</a:t>
            </a:r>
          </a:p>
          <a:p>
            <a:pPr marL="0" indent="0">
              <a:buNone/>
            </a:pPr>
            <a:endParaRPr lang="en-US" sz="1600" b="1" u="sng" cap="all" dirty="0" smtClean="0"/>
          </a:p>
          <a:p>
            <a:pPr marL="0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834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Setting</a:t>
            </a:r>
            <a:endParaRPr lang="en-US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5727" y="870332"/>
            <a:ext cx="5279005" cy="5321852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3924300" y="2362200"/>
            <a:ext cx="11811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792778"/>
            <a:ext cx="20193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Native </a:t>
            </a:r>
            <a:r>
              <a:rPr lang="en-US" sz="1600" u="sng" dirty="0" err="1" smtClean="0"/>
              <a:t>Anadromous</a:t>
            </a:r>
            <a:r>
              <a:rPr lang="en-US" sz="1600" u="sng" dirty="0" smtClean="0"/>
              <a:t> Fish Species:</a:t>
            </a:r>
          </a:p>
          <a:p>
            <a:r>
              <a:rPr lang="en-US" sz="1600" dirty="0" smtClean="0"/>
              <a:t>Spring Chinook</a:t>
            </a:r>
          </a:p>
          <a:p>
            <a:r>
              <a:rPr lang="en-US" sz="1600" dirty="0" smtClean="0"/>
              <a:t>Coho</a:t>
            </a:r>
          </a:p>
          <a:p>
            <a:r>
              <a:rPr lang="en-US" sz="1600" dirty="0" smtClean="0"/>
              <a:t>Winter Steelhead</a:t>
            </a:r>
          </a:p>
          <a:p>
            <a:r>
              <a:rPr lang="en-US" sz="1600" dirty="0" smtClean="0"/>
              <a:t>Pacific Lamprey</a:t>
            </a:r>
          </a:p>
          <a:p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924300" y="901765"/>
            <a:ext cx="2927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PGE Clackamas Hydro Project</a:t>
            </a:r>
          </a:p>
          <a:p>
            <a:r>
              <a:rPr lang="en-US" dirty="0" smtClean="0"/>
              <a:t>River Miles 22.3 – 31.7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419600" y="1548096"/>
            <a:ext cx="304800" cy="66170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3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828800" y="642610"/>
            <a:ext cx="7295697" cy="5654005"/>
            <a:chOff x="1955436" y="942385"/>
            <a:chExt cx="7112364" cy="5458415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70448" y="1097503"/>
              <a:ext cx="6897352" cy="5303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254177" y="5533071"/>
              <a:ext cx="21221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Head of Reservoir Release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en-US" sz="1400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R</a:t>
              </a:r>
              <a:r>
                <a:rPr lang="en-US" sz="1400" b="1" i="1" baseline="-25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55436" y="1056351"/>
              <a:ext cx="11882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Detected at River Mill</a:t>
              </a:r>
            </a:p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(r</a:t>
              </a:r>
              <a:r>
                <a:rPr lang="en-US" sz="1200" b="1" baseline="-25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,r</a:t>
              </a:r>
              <a:r>
                <a:rPr lang="en-US" sz="1200" b="1" baseline="-25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 flipV="1">
              <a:off x="2820948" y="1699179"/>
              <a:ext cx="305476" cy="23321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5974367" y="5810919"/>
              <a:ext cx="305476" cy="23321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Right Brace 26"/>
            <p:cNvSpPr/>
            <p:nvPr/>
          </p:nvSpPr>
          <p:spPr bwMode="auto">
            <a:xfrm rot="19320000">
              <a:off x="4811567" y="942385"/>
              <a:ext cx="598005" cy="5058494"/>
            </a:xfrm>
            <a:prstGeom prst="rightBrac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flipV="1">
              <a:off x="2731137" y="1458970"/>
              <a:ext cx="305476" cy="23321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Box 28"/>
            <p:cNvSpPr txBox="1"/>
            <p:nvPr/>
          </p:nvSpPr>
          <p:spPr>
            <a:xfrm>
              <a:off x="5474583" y="3124245"/>
              <a:ext cx="9995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Survival (</a:t>
              </a:r>
              <a:r>
                <a:rPr lang="en-US" sz="1400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40977" y="1981200"/>
              <a:ext cx="13912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Forebay</a:t>
              </a:r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Release</a:t>
              </a:r>
            </a:p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(</a:t>
              </a:r>
              <a:r>
                <a:rPr lang="en-US" sz="1400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R</a:t>
              </a:r>
              <a:r>
                <a:rPr lang="en-US" sz="1400" b="1" i="1" baseline="-25000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7775" y="1140584"/>
              <a:ext cx="1123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Guidance (</a:t>
              </a:r>
              <a:r>
                <a:rPr lang="en-US" sz="1400" b="1" i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g</a:t>
              </a:r>
              <a:r>
                <a:rPr lang="en-US" sz="1400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)</a:t>
              </a:r>
              <a:endParaRPr lang="en-US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2052917"/>
            <a:ext cx="2069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Reservoir Survival:  </a:t>
            </a:r>
          </a:p>
          <a:p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s = </a:t>
            </a:r>
            <a:r>
              <a:rPr lang="en-US" sz="1600" i="1" u="sng" dirty="0" smtClean="0">
                <a:latin typeface="Calibri" pitchFamily="34" charset="0"/>
                <a:cs typeface="Calibri" pitchFamily="34" charset="0"/>
              </a:rPr>
              <a:t>r2R1</a:t>
            </a:r>
          </a:p>
          <a:p>
            <a:r>
              <a:rPr lang="en-US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     r1R2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762000"/>
            <a:ext cx="2069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Fish Guidance Efficiency:  </a:t>
            </a:r>
          </a:p>
          <a:p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g = </a:t>
            </a:r>
            <a:r>
              <a:rPr lang="en-US" sz="1600" i="1" u="sng" dirty="0" smtClean="0">
                <a:latin typeface="Calibri" pitchFamily="34" charset="0"/>
                <a:cs typeface="Calibri" pitchFamily="34" charset="0"/>
              </a:rPr>
              <a:t>r1</a:t>
            </a:r>
          </a:p>
          <a:p>
            <a:r>
              <a:rPr lang="en-US" sz="16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     R1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44023" y="3221457"/>
            <a:ext cx="2069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Injury Rates:</a:t>
            </a: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Examine recaptured PIT tagged fish</a:t>
            </a:r>
            <a:endParaRPr lang="en-US" sz="16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11939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Performance Assessment – PIT Tag Evaluation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34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gradFill flip="none" rotWithShape="1">
            <a:gsLst>
              <a:gs pos="0">
                <a:srgbClr val="9DB5BD">
                  <a:shade val="30000"/>
                  <a:satMod val="115000"/>
                </a:srgbClr>
              </a:gs>
              <a:gs pos="50000">
                <a:srgbClr val="9DB5BD">
                  <a:shade val="67500"/>
                  <a:satMod val="115000"/>
                </a:srgbClr>
              </a:gs>
              <a:gs pos="100000">
                <a:srgbClr val="9DB5BD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1939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Performance Assessment – Reservoir Survival Results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974919"/>
              </p:ext>
            </p:extLst>
          </p:nvPr>
        </p:nvGraphicFramePr>
        <p:xfrm>
          <a:off x="152400" y="914400"/>
          <a:ext cx="8839197" cy="17145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71506"/>
                <a:gridCol w="929220"/>
                <a:gridCol w="836297"/>
                <a:gridCol w="836297"/>
                <a:gridCol w="885662"/>
                <a:gridCol w="885662"/>
                <a:gridCol w="885662"/>
                <a:gridCol w="836297"/>
                <a:gridCol w="836297"/>
                <a:gridCol w="836297"/>
              </a:tblGrid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Survival</a:t>
                      </a:r>
                      <a:endParaRPr lang="en-US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95% CI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Species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Groups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</a:t>
                      </a:r>
                      <a:r>
                        <a:rPr lang="en-US" sz="1600" baseline="-25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</a:t>
                      </a:r>
                      <a:r>
                        <a:rPr lang="en-US" sz="1600" baseline="-25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</a:t>
                      </a:r>
                      <a:r>
                        <a:rPr lang="en-US" sz="1600" baseline="-25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</a:t>
                      </a:r>
                      <a:r>
                        <a:rPr lang="en-US" sz="1600" baseline="-25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rate</a:t>
                      </a:r>
                      <a:endParaRPr lang="en-US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Lower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Upper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Chinook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209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204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185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178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0.986</a:t>
                      </a:r>
                      <a:endParaRPr lang="en-US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0.018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0.951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Calibri"/>
                        </a:rPr>
                        <a:t>1.021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Coho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239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234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243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0.989</a:t>
                      </a:r>
                      <a:endParaRPr lang="en-US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0.015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0.960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1.018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Steelhead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156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150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166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152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0.952</a:t>
                      </a:r>
                      <a:endParaRPr lang="en-US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0.027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0.899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1.005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59" y="3028950"/>
            <a:ext cx="4165600" cy="31242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0" y="3028950"/>
            <a:ext cx="4165600" cy="31242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5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260337"/>
              </p:ext>
            </p:extLst>
          </p:nvPr>
        </p:nvGraphicFramePr>
        <p:xfrm>
          <a:off x="457199" y="1066800"/>
          <a:ext cx="8305804" cy="16002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33028"/>
                <a:gridCol w="982571"/>
                <a:gridCol w="884315"/>
                <a:gridCol w="884315"/>
                <a:gridCol w="884315"/>
                <a:gridCol w="884315"/>
                <a:gridCol w="884315"/>
                <a:gridCol w="884315"/>
                <a:gridCol w="884315"/>
              </a:tblGrid>
              <a:tr h="326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95% CI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6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Species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Groups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Rel.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Det.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Det. Eff.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</a:rPr>
                        <a:t>FGE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Lower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Upper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Chinook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209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0.984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</a:rPr>
                        <a:t>0.983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0.013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0.957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1.008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Coho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160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155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0.981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effectLst/>
                        </a:rPr>
                        <a:t>0.994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0.011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0.972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1.016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Steelhead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156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149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0.997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</a:rPr>
                        <a:t>0.958</a:t>
                      </a:r>
                      <a:endParaRPr lang="en-US" sz="1600" b="1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0.017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0.926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0.991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11939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Performance Assessment – FGE Results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971800"/>
            <a:ext cx="5562600" cy="311505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8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971589"/>
              </p:ext>
            </p:extLst>
          </p:nvPr>
        </p:nvGraphicFramePr>
        <p:xfrm>
          <a:off x="457199" y="1066800"/>
          <a:ext cx="8229600" cy="16002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49496"/>
                <a:gridCol w="1430456"/>
                <a:gridCol w="1287412"/>
                <a:gridCol w="1287412"/>
                <a:gridCol w="1287412"/>
                <a:gridCol w="1287412"/>
              </a:tblGrid>
              <a:tr h="326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Injury Rate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Species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Examined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Minor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Major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Minor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effectLst/>
                        </a:rPr>
                        <a:t>Major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Chinook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0.6%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1.1%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6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Coho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0.5%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1.0%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5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Steelhead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0.0%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0.3%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11939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Performance Assessment – Injury Results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94" y="3229635"/>
            <a:ext cx="4358488" cy="326886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992" y="3229636"/>
            <a:ext cx="4358489" cy="3268866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073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2013 &amp; 2014 Fish Collection Benefits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545250"/>
              </p:ext>
            </p:extLst>
          </p:nvPr>
        </p:nvGraphicFramePr>
        <p:xfrm>
          <a:off x="1" y="1066800"/>
          <a:ext cx="9067798" cy="206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91057"/>
                <a:gridCol w="785686"/>
                <a:gridCol w="1033870"/>
                <a:gridCol w="1280386"/>
                <a:gridCol w="1301905"/>
                <a:gridCol w="1136495"/>
                <a:gridCol w="1143000"/>
                <a:gridCol w="1295399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Fish Collected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Estimate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Added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Juveniles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Estimate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Added Adults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Species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Smolts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Presmolts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Smolts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Presmolts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Smolts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to Adult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Presmolts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to Adult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 Adults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Chinook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43,347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27,432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6,502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4,115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86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Coho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21,211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2,278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3,101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342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93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98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Steelhead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5,407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473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811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71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41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137" y="32004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Assigned 15% turbine mortality to all fish collected</a:t>
            </a:r>
          </a:p>
          <a:p>
            <a:r>
              <a:rPr lang="en-US" sz="1100" dirty="0" smtClean="0"/>
              <a:t>Chinook: </a:t>
            </a:r>
            <a:r>
              <a:rPr lang="en-US" sz="1100" dirty="0" err="1" smtClean="0"/>
              <a:t>Smolt</a:t>
            </a:r>
            <a:r>
              <a:rPr lang="en-US" sz="1100" dirty="0" smtClean="0"/>
              <a:t> – Adult survival = 1.0%; </a:t>
            </a:r>
            <a:r>
              <a:rPr lang="en-US" sz="1100" dirty="0" err="1" smtClean="0"/>
              <a:t>Presmolt</a:t>
            </a:r>
            <a:r>
              <a:rPr lang="en-US" sz="1100" dirty="0" smtClean="0"/>
              <a:t> – Adult Survival = 0.5%</a:t>
            </a:r>
          </a:p>
          <a:p>
            <a:r>
              <a:rPr lang="en-US" sz="1100" dirty="0" smtClean="0"/>
              <a:t>Coho: Smolt – Adult survival = 3.0%; </a:t>
            </a:r>
            <a:r>
              <a:rPr lang="en-US" sz="1100" dirty="0" err="1" smtClean="0"/>
              <a:t>Presmolt</a:t>
            </a:r>
            <a:r>
              <a:rPr lang="en-US" sz="1100" dirty="0" smtClean="0"/>
              <a:t> – Adult Survival = 1.5%</a:t>
            </a:r>
          </a:p>
          <a:p>
            <a:r>
              <a:rPr lang="en-US" sz="1100" dirty="0" smtClean="0"/>
              <a:t>Steelhead: </a:t>
            </a:r>
            <a:r>
              <a:rPr lang="en-US" sz="1100" dirty="0" err="1" smtClean="0"/>
              <a:t>Smolt</a:t>
            </a:r>
            <a:r>
              <a:rPr lang="en-US" sz="1100" dirty="0" smtClean="0"/>
              <a:t> – Adult survival = 5.0%; </a:t>
            </a:r>
            <a:r>
              <a:rPr lang="en-US" sz="1100" dirty="0" err="1" smtClean="0"/>
              <a:t>Presmolt</a:t>
            </a:r>
            <a:r>
              <a:rPr lang="en-US" sz="1100" dirty="0" smtClean="0"/>
              <a:t> – Adult survival = 2.5%</a:t>
            </a:r>
            <a:endParaRPr lang="en-US" sz="11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2856"/>
              </p:ext>
            </p:extLst>
          </p:nvPr>
        </p:nvGraphicFramePr>
        <p:xfrm>
          <a:off x="97971" y="4175944"/>
          <a:ext cx="9067798" cy="2062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91057"/>
                <a:gridCol w="785686"/>
                <a:gridCol w="1033870"/>
                <a:gridCol w="1280386"/>
                <a:gridCol w="1301905"/>
                <a:gridCol w="1136495"/>
                <a:gridCol w="1143000"/>
                <a:gridCol w="1295399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Fish Collected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Estimate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Added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Juveniles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Estimate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of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Added Adults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Species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Smolts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Presmolts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Smolts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Presmolts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Smolts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to Adult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Presmolts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to Adult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 Adults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Chinook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58,890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67,410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8,834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10,112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88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51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139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Coho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30,474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5,258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4,571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789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137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149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Steelhead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8,603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1,059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1,290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159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65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69</a:t>
                      </a:r>
                      <a:endParaRPr lang="en-US" sz="1600" b="1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1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1981200" y="457200"/>
            <a:ext cx="6858000" cy="54003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First two years of operation were relatively smooth though some design issues were raised and required attention.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Facility performance in terms of guidance and fish condition were excellent.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Improved passage should result in increased adult returns of roughly 3-6% (50-150 adults per species/year). 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Factors contributing to success: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Run-of-river operations (relatively steady forebay levels);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Position of entrance relative to powerhouse intakes;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Grizzly spacing relative to powerhouse trash rack spacing;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High attraction flow relative to powerhouse flow;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Favorable reservoir environment (paucity of predators/parasites);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Small reservoir and narrow forebay;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0" indent="0">
              <a:buNone/>
            </a:pPr>
            <a:endParaRPr lang="en-US" sz="1600" b="1" u="sng" cap="all" dirty="0" smtClean="0"/>
          </a:p>
          <a:p>
            <a:pPr marL="0" indent="0"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3" y="4844143"/>
            <a:ext cx="3537857" cy="19812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279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Setting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6550"/>
            <a:ext cx="9144000" cy="686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River Mill Surface Collector - Challenges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29" y="814791"/>
            <a:ext cx="3606555" cy="4808739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121" y="814791"/>
            <a:ext cx="4424679" cy="3318509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060" y="4304168"/>
            <a:ext cx="3352800" cy="25146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5" y="4609450"/>
            <a:ext cx="2594610" cy="230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304800" y="5260678"/>
            <a:ext cx="190499" cy="277579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300" y="784398"/>
            <a:ext cx="6645275" cy="544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Setting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7163553" y="2667527"/>
            <a:ext cx="6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715000" y="1752600"/>
            <a:ext cx="3048000" cy="2590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6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River Mill Surface Collector - Challenges</a:t>
            </a:r>
            <a:endParaRPr lang="en-US" sz="28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400" y="3542923"/>
            <a:ext cx="4262799" cy="318455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838200"/>
            <a:ext cx="4800600" cy="360045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7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Setting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981200" y="1110935"/>
            <a:ext cx="7162800" cy="4788529"/>
            <a:chOff x="2154263" y="1362856"/>
            <a:chExt cx="6989737" cy="4618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2" descr="E:\Digital Projects\Clackamas\River Mill\DSC_0018_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263" y="1362856"/>
              <a:ext cx="6989737" cy="461822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ight Brace 14"/>
            <p:cNvSpPr/>
            <p:nvPr/>
          </p:nvSpPr>
          <p:spPr>
            <a:xfrm rot="3451044">
              <a:off x="6925498" y="3119314"/>
              <a:ext cx="363531" cy="1012689"/>
            </a:xfrm>
            <a:prstGeom prst="rightBrac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79703" y="4788046"/>
              <a:ext cx="935647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Forebay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59360" y="4145194"/>
              <a:ext cx="1631720" cy="523220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Controlled Spillway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78413" y="4681663"/>
              <a:ext cx="1398617" cy="738664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/>
                  </a:solidFill>
                </a:rPr>
                <a:t>Uncontrolled Spillway w/ Flashboards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 Placeholder 7"/>
          <p:cNvSpPr txBox="1">
            <a:spLocks/>
          </p:cNvSpPr>
          <p:nvPr/>
        </p:nvSpPr>
        <p:spPr>
          <a:xfrm>
            <a:off x="0" y="1223010"/>
            <a:ext cx="2250831" cy="47205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/>
              <a:t>C</a:t>
            </a:r>
            <a:r>
              <a:rPr lang="en-US" sz="1800" b="1" u="sng" dirty="0" smtClean="0"/>
              <a:t>haracteristics</a:t>
            </a:r>
            <a:r>
              <a:rPr lang="en-US" sz="1800" b="1" u="sng" cap="all" dirty="0" smtClean="0"/>
              <a:t>:</a:t>
            </a:r>
          </a:p>
          <a:p>
            <a:pPr marL="0" indent="0">
              <a:buNone/>
            </a:pPr>
            <a:r>
              <a:rPr lang="en-US" sz="1600" dirty="0" smtClean="0"/>
              <a:t>Built: 1911</a:t>
            </a:r>
          </a:p>
          <a:p>
            <a:pPr marL="0" indent="0">
              <a:buNone/>
            </a:pPr>
            <a:r>
              <a:rPr lang="en-US" sz="1600" dirty="0" smtClean="0"/>
              <a:t>Max Height: 85 </a:t>
            </a:r>
            <a:r>
              <a:rPr lang="en-US" sz="1600" dirty="0" err="1" smtClean="0"/>
              <a:t>ft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Impoundment: 150 acres</a:t>
            </a:r>
          </a:p>
          <a:p>
            <a:pPr marL="0" indent="0">
              <a:buNone/>
            </a:pPr>
            <a:r>
              <a:rPr lang="en-US" sz="1600" dirty="0" smtClean="0"/>
              <a:t>Generation: 23 MW</a:t>
            </a:r>
          </a:p>
          <a:p>
            <a:pPr marL="0" indent="0">
              <a:buNone/>
            </a:pPr>
            <a:r>
              <a:rPr lang="en-US" sz="1600" dirty="0" smtClean="0"/>
              <a:t>Capacity: 4,850 CFS</a:t>
            </a:r>
          </a:p>
          <a:p>
            <a:pPr marL="0" indent="0">
              <a:buNone/>
            </a:pPr>
            <a:r>
              <a:rPr lang="en-US" sz="1600" b="1" dirty="0" smtClean="0"/>
              <a:t>Run-of-river project </a:t>
            </a:r>
          </a:p>
          <a:p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56834" y="3481550"/>
            <a:ext cx="1672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Powerhouse Intakes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015170" y="3789328"/>
            <a:ext cx="190875" cy="206551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0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Collector Design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-24725" y="689045"/>
            <a:ext cx="206343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u="sng" dirty="0"/>
              <a:t>Purpose: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pPr>
              <a:lnSpc>
                <a:spcPct val="100000"/>
              </a:lnSpc>
            </a:pPr>
            <a:r>
              <a:rPr lang="en-US" sz="1400" dirty="0" smtClean="0"/>
              <a:t>Provide </a:t>
            </a:r>
            <a:r>
              <a:rPr lang="en-US" sz="1400" dirty="0"/>
              <a:t>downstream passage for juvenile salmon and steelhead</a:t>
            </a:r>
          </a:p>
          <a:p>
            <a:pPr>
              <a:lnSpc>
                <a:spcPct val="100000"/>
              </a:lnSpc>
            </a:pP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en-US" b="1" u="sng" dirty="0" smtClean="0"/>
              <a:t>Regulatory context: </a:t>
            </a:r>
          </a:p>
          <a:p>
            <a:pPr>
              <a:lnSpc>
                <a:spcPct val="100000"/>
              </a:lnSpc>
            </a:pPr>
            <a:r>
              <a:rPr lang="en-US" sz="1400" dirty="0" smtClean="0"/>
              <a:t>97</a:t>
            </a:r>
            <a:r>
              <a:rPr lang="en-US" sz="1400" dirty="0"/>
              <a:t>% </a:t>
            </a:r>
            <a:r>
              <a:rPr lang="en-US" sz="1400" dirty="0" err="1" smtClean="0"/>
              <a:t>smolt</a:t>
            </a:r>
            <a:r>
              <a:rPr lang="en-US" sz="1400" dirty="0" smtClean="0"/>
              <a:t> survival standard for </a:t>
            </a:r>
            <a:r>
              <a:rPr lang="en-US" sz="1400" dirty="0"/>
              <a:t>the </a:t>
            </a:r>
            <a:r>
              <a:rPr lang="en-US" sz="1400" dirty="0" smtClean="0"/>
              <a:t>Clackamas Project </a:t>
            </a:r>
            <a:endParaRPr lang="en-US" sz="1400" dirty="0"/>
          </a:p>
          <a:p>
            <a:pPr>
              <a:lnSpc>
                <a:spcPct val="100000"/>
              </a:lnSpc>
            </a:pPr>
            <a:endParaRPr lang="en-US" sz="1600" dirty="0" smtClean="0"/>
          </a:p>
          <a:p>
            <a:pPr>
              <a:lnSpc>
                <a:spcPct val="100000"/>
              </a:lnSpc>
            </a:pPr>
            <a:r>
              <a:rPr lang="en-US" b="1" u="sng" dirty="0" smtClean="0"/>
              <a:t>Planning </a:t>
            </a:r>
            <a:r>
              <a:rPr lang="en-US" b="1" u="sng" dirty="0"/>
              <a:t>and </a:t>
            </a:r>
            <a:r>
              <a:rPr lang="en-US" b="1" u="sng" dirty="0" smtClean="0"/>
              <a:t>Design:</a:t>
            </a:r>
          </a:p>
          <a:p>
            <a:pPr>
              <a:lnSpc>
                <a:spcPct val="100000"/>
              </a:lnSpc>
            </a:pPr>
            <a:r>
              <a:rPr lang="en-US" sz="1400" dirty="0" smtClean="0"/>
              <a:t>Prototype &amp; </a:t>
            </a:r>
            <a:r>
              <a:rPr lang="en-US" sz="1400" dirty="0"/>
              <a:t>Feasibility </a:t>
            </a:r>
            <a:r>
              <a:rPr lang="en-US" sz="1400" dirty="0" smtClean="0"/>
              <a:t>Studies: 2001-2004</a:t>
            </a:r>
          </a:p>
          <a:p>
            <a:pPr>
              <a:lnSpc>
                <a:spcPct val="100000"/>
              </a:lnSpc>
            </a:pPr>
            <a:r>
              <a:rPr lang="en-US" sz="1400" dirty="0" smtClean="0"/>
              <a:t>Design </a:t>
            </a:r>
            <a:r>
              <a:rPr lang="en-US" sz="1400" dirty="0"/>
              <a:t>Phase: </a:t>
            </a:r>
            <a:r>
              <a:rPr lang="en-US" sz="1400" dirty="0" smtClean="0"/>
              <a:t> 2010 – 2011</a:t>
            </a:r>
          </a:p>
          <a:p>
            <a:pPr>
              <a:lnSpc>
                <a:spcPct val="100000"/>
              </a:lnSpc>
            </a:pPr>
            <a:r>
              <a:rPr lang="en-US" sz="1400" dirty="0" smtClean="0"/>
              <a:t>Construction</a:t>
            </a:r>
            <a:r>
              <a:rPr lang="en-US" sz="1400" dirty="0"/>
              <a:t>: </a:t>
            </a:r>
            <a:r>
              <a:rPr lang="en-US" sz="1400" dirty="0" smtClean="0"/>
              <a:t>2011 </a:t>
            </a:r>
            <a:r>
              <a:rPr lang="en-US" sz="1400" dirty="0"/>
              <a:t>– </a:t>
            </a:r>
            <a:r>
              <a:rPr lang="en-US" sz="1400" dirty="0" smtClean="0"/>
              <a:t>2012</a:t>
            </a:r>
          </a:p>
          <a:p>
            <a:pPr>
              <a:lnSpc>
                <a:spcPct val="100000"/>
              </a:lnSpc>
            </a:pPr>
            <a:r>
              <a:rPr lang="en-US" sz="1400" dirty="0" smtClean="0"/>
              <a:t>Operation</a:t>
            </a:r>
            <a:r>
              <a:rPr lang="en-US" sz="1400" dirty="0"/>
              <a:t>: </a:t>
            </a:r>
            <a:r>
              <a:rPr lang="en-US" sz="1400" dirty="0" smtClean="0"/>
              <a:t>Nov</a:t>
            </a:r>
            <a:r>
              <a:rPr lang="en-US" sz="1400" dirty="0"/>
              <a:t>. </a:t>
            </a:r>
            <a:r>
              <a:rPr lang="en-US" sz="1400" dirty="0" smtClean="0"/>
              <a:t>2012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b="1" dirty="0" smtClean="0"/>
              <a:t>Cost:</a:t>
            </a:r>
          </a:p>
          <a:p>
            <a:pPr>
              <a:lnSpc>
                <a:spcPct val="100000"/>
              </a:lnSpc>
            </a:pPr>
            <a:r>
              <a:rPr lang="en-US" sz="1400" dirty="0" smtClean="0"/>
              <a:t>Design &amp; Build = $12M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74" y="1328826"/>
            <a:ext cx="7016026" cy="3928974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80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Collector Design</a:t>
            </a:r>
            <a:endParaRPr lang="en-US" sz="2800" dirty="0"/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2177" y="1524000"/>
            <a:ext cx="2250831" cy="51660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cap="all" dirty="0" smtClean="0"/>
              <a:t>RMSC </a:t>
            </a:r>
            <a:r>
              <a:rPr lang="en-US" sz="1800" b="1" u="sng" dirty="0" smtClean="0"/>
              <a:t>Components:</a:t>
            </a:r>
          </a:p>
          <a:p>
            <a:pPr marL="0" indent="0">
              <a:buNone/>
            </a:pPr>
            <a:r>
              <a:rPr lang="en-US" sz="1600" dirty="0" smtClean="0"/>
              <a:t>Collection channel</a:t>
            </a:r>
          </a:p>
          <a:p>
            <a:pPr marL="0" indent="0">
              <a:buNone/>
            </a:pPr>
            <a:r>
              <a:rPr lang="en-US" sz="1600" dirty="0" smtClean="0"/>
              <a:t>3 screen systems</a:t>
            </a:r>
          </a:p>
          <a:p>
            <a:pPr marL="0" indent="0">
              <a:buNone/>
            </a:pPr>
            <a:r>
              <a:rPr lang="en-US" sz="1600" dirty="0" smtClean="0"/>
              <a:t>Transport Channel</a:t>
            </a:r>
          </a:p>
          <a:p>
            <a:pPr marL="0" indent="0">
              <a:buNone/>
            </a:pPr>
            <a:r>
              <a:rPr lang="en-US" sz="1600" dirty="0" smtClean="0"/>
              <a:t>Fish Sorting Facilities</a:t>
            </a:r>
          </a:p>
          <a:p>
            <a:pPr marL="0" indent="0">
              <a:buNone/>
            </a:pPr>
            <a:r>
              <a:rPr lang="en-US" sz="1600" dirty="0" smtClean="0"/>
              <a:t>Exit Pipeline</a:t>
            </a:r>
          </a:p>
          <a:p>
            <a:pPr marL="0" indent="0">
              <a:buNone/>
            </a:pPr>
            <a:endParaRPr lang="en-US" sz="1600" b="1" u="sng" cap="all" dirty="0" smtClean="0"/>
          </a:p>
          <a:p>
            <a:pPr marL="0" indent="0">
              <a:buNone/>
            </a:pPr>
            <a:r>
              <a:rPr lang="en-US" sz="1800" b="1" u="sng" dirty="0"/>
              <a:t>F</a:t>
            </a:r>
            <a:r>
              <a:rPr lang="en-US" sz="1800" b="1" u="sng" dirty="0" smtClean="0"/>
              <a:t>low Design:</a:t>
            </a:r>
          </a:p>
          <a:p>
            <a:pPr marL="0" indent="0">
              <a:buNone/>
            </a:pPr>
            <a:r>
              <a:rPr lang="en-US" sz="1600" dirty="0" smtClean="0"/>
              <a:t>Unit #5 Turbine</a:t>
            </a:r>
          </a:p>
          <a:p>
            <a:pPr marL="0" indent="0">
              <a:buNone/>
            </a:pPr>
            <a:r>
              <a:rPr lang="en-US" sz="1600" dirty="0" smtClean="0"/>
              <a:t>500 CFS flow design </a:t>
            </a:r>
          </a:p>
          <a:p>
            <a:pPr marL="0" indent="0">
              <a:buNone/>
            </a:pPr>
            <a:r>
              <a:rPr lang="en-US" sz="1600" dirty="0" smtClean="0"/>
              <a:t>700 CFS at high flow</a:t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853637"/>
            <a:ext cx="6402387" cy="530312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Collector Design</a:t>
            </a:r>
            <a:endParaRPr lang="en-US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795950"/>
            <a:ext cx="6176010" cy="548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0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Collector Design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354" y="17352"/>
            <a:ext cx="2594610" cy="230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6969125" cy="39020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171" y="831502"/>
            <a:ext cx="2016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Entrance and grizzly racks</a:t>
            </a:r>
          </a:p>
        </p:txBody>
      </p:sp>
      <p:sp>
        <p:nvSpPr>
          <p:cNvPr id="16" name="Oval 15"/>
          <p:cNvSpPr/>
          <p:nvPr/>
        </p:nvSpPr>
        <p:spPr>
          <a:xfrm>
            <a:off x="7467599" y="1524000"/>
            <a:ext cx="373059" cy="381000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5486400" y="1849204"/>
            <a:ext cx="2035832" cy="31037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63609" y="835439"/>
            <a:ext cx="4184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Entrance depth = 13’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Grizzly spaced at 3.5” (3 feet deep)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Grizzly spaced at 10’5” &gt;3 ft deep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Powerhouse Trash Rack spaced at 1.25”</a:t>
            </a:r>
          </a:p>
        </p:txBody>
      </p:sp>
    </p:spTree>
    <p:extLst>
      <p:ext uri="{BB962C8B-B14F-4D97-AF65-F5344CB8AC3E}">
        <p14:creationId xmlns:p14="http://schemas.microsoft.com/office/powerpoint/2010/main" val="48753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199" cy="225157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276600"/>
            <a:ext cx="6172200" cy="11233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62000"/>
            <a:ext cx="1981200" cy="5486400"/>
          </a:xfrm>
          <a:prstGeom prst="rect">
            <a:avLst/>
          </a:prstGeom>
          <a:solidFill>
            <a:srgbClr val="9DB5B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1939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Surface Collector Design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354" y="17352"/>
            <a:ext cx="2594610" cy="230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33597" y="4800600"/>
            <a:ext cx="2016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Primary and secondary screens</a:t>
            </a:r>
          </a:p>
        </p:txBody>
      </p:sp>
      <p:sp>
        <p:nvSpPr>
          <p:cNvPr id="16" name="Oval 15"/>
          <p:cNvSpPr/>
          <p:nvPr/>
        </p:nvSpPr>
        <p:spPr>
          <a:xfrm>
            <a:off x="6858000" y="1524000"/>
            <a:ext cx="686289" cy="381000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00119" y="1544739"/>
            <a:ext cx="6040696" cy="4530522"/>
          </a:xfrm>
          <a:prstGeom prst="rect">
            <a:avLst/>
          </a:prstGeom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6074268" y="1849204"/>
            <a:ext cx="884237" cy="9701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755" y="6245288"/>
            <a:ext cx="1295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500 </a:t>
            </a:r>
            <a:r>
              <a:rPr lang="en-US" sz="2800" dirty="0" err="1" smtClean="0">
                <a:solidFill>
                  <a:schemeClr val="bg1"/>
                </a:solidFill>
              </a:rPr>
              <a:t>cfs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350947" y="5867400"/>
            <a:ext cx="0" cy="40194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9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1205</TotalTime>
  <Words>1118</Words>
  <Application>Microsoft Office PowerPoint</Application>
  <PresentationFormat>On-screen Show (4:3)</PresentationFormat>
  <Paragraphs>390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Ackerman</dc:creator>
  <cp:lastModifiedBy>Nick Ackerman</cp:lastModifiedBy>
  <cp:revision>89</cp:revision>
  <dcterms:created xsi:type="dcterms:W3CDTF">2013-12-30T21:46:54Z</dcterms:created>
  <dcterms:modified xsi:type="dcterms:W3CDTF">2015-02-09T17:36:40Z</dcterms:modified>
</cp:coreProperties>
</file>