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1"/>
  </p:notesMasterIdLst>
  <p:handoutMasterIdLst>
    <p:handoutMasterId r:id="rId42"/>
  </p:handoutMasterIdLst>
  <p:sldIdLst>
    <p:sldId id="256" r:id="rId2"/>
    <p:sldId id="330" r:id="rId3"/>
    <p:sldId id="305" r:id="rId4"/>
    <p:sldId id="271" r:id="rId5"/>
    <p:sldId id="331" r:id="rId6"/>
    <p:sldId id="349" r:id="rId7"/>
    <p:sldId id="329" r:id="rId8"/>
    <p:sldId id="311" r:id="rId9"/>
    <p:sldId id="312" r:id="rId10"/>
    <p:sldId id="313" r:id="rId11"/>
    <p:sldId id="317" r:id="rId12"/>
    <p:sldId id="319" r:id="rId13"/>
    <p:sldId id="320" r:id="rId14"/>
    <p:sldId id="338" r:id="rId15"/>
    <p:sldId id="321" r:id="rId16"/>
    <p:sldId id="354" r:id="rId17"/>
    <p:sldId id="347" r:id="rId18"/>
    <p:sldId id="328" r:id="rId19"/>
    <p:sldId id="333" r:id="rId20"/>
    <p:sldId id="304" r:id="rId21"/>
    <p:sldId id="265" r:id="rId22"/>
    <p:sldId id="310" r:id="rId23"/>
    <p:sldId id="337" r:id="rId24"/>
    <p:sldId id="350" r:id="rId25"/>
    <p:sldId id="324" r:id="rId26"/>
    <p:sldId id="353" r:id="rId27"/>
    <p:sldId id="357" r:id="rId28"/>
    <p:sldId id="351" r:id="rId29"/>
    <p:sldId id="348" r:id="rId30"/>
    <p:sldId id="280" r:id="rId31"/>
    <p:sldId id="339" r:id="rId32"/>
    <p:sldId id="325" r:id="rId33"/>
    <p:sldId id="327" r:id="rId34"/>
    <p:sldId id="344" r:id="rId35"/>
    <p:sldId id="343" r:id="rId36"/>
    <p:sldId id="346" r:id="rId37"/>
    <p:sldId id="345" r:id="rId38"/>
    <p:sldId id="355" r:id="rId39"/>
    <p:sldId id="356"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omalley" initials="k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00"/>
    <a:srgbClr val="0066FF"/>
    <a:srgbClr val="00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76732" autoAdjust="0"/>
  </p:normalViewPr>
  <p:slideViewPr>
    <p:cSldViewPr>
      <p:cViewPr varScale="1">
        <p:scale>
          <a:sx n="69" d="100"/>
          <a:sy n="69" d="100"/>
        </p:scale>
        <p:origin x="226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38"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90" cy="464662"/>
          </a:xfrm>
          <a:prstGeom prst="rect">
            <a:avLst/>
          </a:prstGeom>
        </p:spPr>
        <p:txBody>
          <a:bodyPr vert="horz" lIns="90471" tIns="45235" rIns="90471" bIns="45235" rtlCol="0"/>
          <a:lstStyle>
            <a:lvl1pPr algn="l">
              <a:defRPr sz="1200"/>
            </a:lvl1pPr>
          </a:lstStyle>
          <a:p>
            <a:endParaRPr lang="en-US"/>
          </a:p>
        </p:txBody>
      </p:sp>
      <p:sp>
        <p:nvSpPr>
          <p:cNvPr id="3" name="Date Placeholder 2"/>
          <p:cNvSpPr>
            <a:spLocks noGrp="1"/>
          </p:cNvSpPr>
          <p:nvPr>
            <p:ph type="dt" sz="quarter" idx="1"/>
          </p:nvPr>
        </p:nvSpPr>
        <p:spPr>
          <a:xfrm>
            <a:off x="3884960" y="0"/>
            <a:ext cx="2971490" cy="464662"/>
          </a:xfrm>
          <a:prstGeom prst="rect">
            <a:avLst/>
          </a:prstGeom>
        </p:spPr>
        <p:txBody>
          <a:bodyPr vert="horz" lIns="90471" tIns="45235" rIns="90471" bIns="45235" rtlCol="0"/>
          <a:lstStyle>
            <a:lvl1pPr algn="r">
              <a:defRPr sz="1200"/>
            </a:lvl1pPr>
          </a:lstStyle>
          <a:p>
            <a:fld id="{E6CDDE73-28E9-4D87-B136-AD7185644DE3}" type="datetimeFigureOut">
              <a:rPr lang="en-US" smtClean="0"/>
              <a:t>2/9/2015</a:t>
            </a:fld>
            <a:endParaRPr lang="en-US"/>
          </a:p>
        </p:txBody>
      </p:sp>
      <p:sp>
        <p:nvSpPr>
          <p:cNvPr id="4" name="Footer Placeholder 3"/>
          <p:cNvSpPr>
            <a:spLocks noGrp="1"/>
          </p:cNvSpPr>
          <p:nvPr>
            <p:ph type="ftr" sz="quarter" idx="2"/>
          </p:nvPr>
        </p:nvSpPr>
        <p:spPr>
          <a:xfrm>
            <a:off x="0" y="8830153"/>
            <a:ext cx="2971490" cy="464662"/>
          </a:xfrm>
          <a:prstGeom prst="rect">
            <a:avLst/>
          </a:prstGeom>
        </p:spPr>
        <p:txBody>
          <a:bodyPr vert="horz" lIns="90471" tIns="45235" rIns="90471" bIns="45235" rtlCol="0" anchor="b"/>
          <a:lstStyle>
            <a:lvl1pPr algn="l">
              <a:defRPr sz="1200"/>
            </a:lvl1pPr>
          </a:lstStyle>
          <a:p>
            <a:endParaRPr lang="en-US"/>
          </a:p>
        </p:txBody>
      </p:sp>
      <p:sp>
        <p:nvSpPr>
          <p:cNvPr id="5" name="Slide Number Placeholder 4"/>
          <p:cNvSpPr>
            <a:spLocks noGrp="1"/>
          </p:cNvSpPr>
          <p:nvPr>
            <p:ph type="sldNum" sz="quarter" idx="3"/>
          </p:nvPr>
        </p:nvSpPr>
        <p:spPr>
          <a:xfrm>
            <a:off x="3884960" y="8830153"/>
            <a:ext cx="2971490" cy="464662"/>
          </a:xfrm>
          <a:prstGeom prst="rect">
            <a:avLst/>
          </a:prstGeom>
        </p:spPr>
        <p:txBody>
          <a:bodyPr vert="horz" lIns="90471" tIns="45235" rIns="90471" bIns="45235" rtlCol="0" anchor="b"/>
          <a:lstStyle>
            <a:lvl1pPr algn="r">
              <a:defRPr sz="1200"/>
            </a:lvl1pPr>
          </a:lstStyle>
          <a:p>
            <a:fld id="{F9CB9AB6-D4CA-49C7-AADC-7B9D30074B83}" type="slidenum">
              <a:rPr lang="en-US" smtClean="0"/>
              <a:t>‹#›</a:t>
            </a:fld>
            <a:endParaRPr lang="en-US"/>
          </a:p>
        </p:txBody>
      </p:sp>
    </p:spTree>
    <p:extLst>
      <p:ext uri="{BB962C8B-B14F-4D97-AF65-F5344CB8AC3E}">
        <p14:creationId xmlns:p14="http://schemas.microsoft.com/office/powerpoint/2010/main" val="49503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50" rIns="92298" bIns="4615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98" tIns="46150" rIns="92298" bIns="46150" rtlCol="0"/>
          <a:lstStyle>
            <a:lvl1pPr algn="r">
              <a:defRPr sz="1200"/>
            </a:lvl1pPr>
          </a:lstStyle>
          <a:p>
            <a:fld id="{D28BC580-DFF0-465D-833B-9B4F3CB6C363}" type="datetimeFigureOut">
              <a:rPr lang="en-US" smtClean="0"/>
              <a:t>2/9/2015</a:t>
            </a:fld>
            <a:endParaRPr lang="en-US"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298" tIns="46150" rIns="92298" bIns="4615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8" tIns="46150" rIns="92298" bIns="461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298" tIns="46150" rIns="92298"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8" tIns="46150" rIns="92298" bIns="46150" rtlCol="0" anchor="b"/>
          <a:lstStyle>
            <a:lvl1pPr algn="r">
              <a:defRPr sz="1200"/>
            </a:lvl1pPr>
          </a:lstStyle>
          <a:p>
            <a:fld id="{6C2793A0-3B8E-4122-967B-37D72ADCF5A4}" type="slidenum">
              <a:rPr lang="en-US" smtClean="0"/>
              <a:t>‹#›</a:t>
            </a:fld>
            <a:endParaRPr lang="en-US" dirty="0"/>
          </a:p>
        </p:txBody>
      </p:sp>
    </p:spTree>
    <p:extLst>
      <p:ext uri="{BB962C8B-B14F-4D97-AF65-F5344CB8AC3E}">
        <p14:creationId xmlns:p14="http://schemas.microsoft.com/office/powerpoint/2010/main" val="92639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Today I will</a:t>
            </a:r>
            <a:r>
              <a:rPr lang="en-US" baseline="0" dirty="0" smtClean="0"/>
              <a:t> </a:t>
            </a:r>
            <a:r>
              <a:rPr lang="en-US" dirty="0" smtClean="0"/>
              <a:t>talk to you about two topics: The first is our assessment of genetic diversity for the reintroduction program above Cougar Dam, which is useful for managers because the maintenance</a:t>
            </a:r>
            <a:r>
              <a:rPr lang="en-US" baseline="0" dirty="0" smtClean="0"/>
              <a:t> of genetic variation is important for maximizing adaptive potential of this population in the future – I’d also like to note that Melissa Evans will also talk about this topic tomorrow</a:t>
            </a:r>
            <a:r>
              <a:rPr lang="en-US" dirty="0" smtClean="0"/>
              <a:t>. </a:t>
            </a:r>
            <a:r>
              <a:rPr lang="en-US" b="1" dirty="0"/>
              <a:t>PAUSE</a:t>
            </a:r>
            <a:r>
              <a:rPr lang="en-US" b="1" dirty="0" smtClean="0"/>
              <a:t>.</a:t>
            </a:r>
            <a:endParaRPr lang="en-US" baseline="0" dirty="0" smtClean="0"/>
          </a:p>
          <a:p>
            <a:endParaRPr lang="en-US" baseline="0" dirty="0" smtClean="0"/>
          </a:p>
          <a:p>
            <a:r>
              <a:rPr lang="en-US" baseline="0" dirty="0" smtClean="0"/>
              <a:t>Next I will </a:t>
            </a:r>
            <a:r>
              <a:rPr lang="en-US" dirty="0" smtClean="0"/>
              <a:t>switch gears and talk about our search for </a:t>
            </a:r>
            <a:r>
              <a:rPr lang="en-US" dirty="0" err="1" smtClean="0"/>
              <a:t>adfluvial</a:t>
            </a:r>
            <a:r>
              <a:rPr lang="en-US" dirty="0" smtClean="0"/>
              <a:t> Chinook, w</a:t>
            </a:r>
            <a:r>
              <a:rPr lang="en-US" baseline="0" dirty="0" smtClean="0"/>
              <a:t>hich may provide more insight on the fate and origin of fish in the genetic pedigrees we have assembled.</a:t>
            </a:r>
            <a:r>
              <a:rPr lang="en-US" b="1" dirty="0"/>
              <a:t> PAUSE</a:t>
            </a:r>
            <a:r>
              <a:rPr lang="en-US" b="1" dirty="0" smtClean="0"/>
              <a:t>.</a:t>
            </a:r>
            <a:endParaRPr lang="en-US" baseline="0" dirty="0" smtClean="0"/>
          </a:p>
          <a:p>
            <a:endParaRPr lang="en-US" dirty="0" smtClean="0"/>
          </a:p>
          <a:p>
            <a:r>
              <a:rPr lang="en-US" dirty="0" smtClean="0"/>
              <a:t>But, before I get into</a:t>
            </a:r>
            <a:r>
              <a:rPr lang="en-US" baseline="0" dirty="0" smtClean="0"/>
              <a:t> those topics I want to give you a brief history of the reintroduction program</a:t>
            </a:r>
            <a:r>
              <a:rPr lang="en-US" dirty="0" smtClean="0"/>
              <a:t> and </a:t>
            </a:r>
            <a:r>
              <a:rPr lang="en-US" baseline="0" dirty="0" smtClean="0"/>
              <a:t>highlight two major results we have presented in the past. </a:t>
            </a:r>
            <a:r>
              <a:rPr lang="en-US" b="1" baseline="0" dirty="0" smtClean="0"/>
              <a:t>PAUSE.</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1</a:t>
            </a:fld>
            <a:endParaRPr lang="en-US" dirty="0"/>
          </a:p>
        </p:txBody>
      </p:sp>
    </p:spTree>
    <p:extLst>
      <p:ext uri="{BB962C8B-B14F-4D97-AF65-F5344CB8AC3E}">
        <p14:creationId xmlns:p14="http://schemas.microsoft.com/office/powerpoint/2010/main" val="114877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as we expected, we found no change in our estimates of heterozygosity for either parent year. </a:t>
            </a:r>
            <a:r>
              <a:rPr lang="en-US" b="1" dirty="0" smtClean="0"/>
              <a:t>PAUSE.</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10</a:t>
            </a:fld>
            <a:endParaRPr lang="en-US" dirty="0"/>
          </a:p>
        </p:txBody>
      </p:sp>
    </p:spTree>
    <p:extLst>
      <p:ext uri="{BB962C8B-B14F-4D97-AF65-F5344CB8AC3E}">
        <p14:creationId xmlns:p14="http://schemas.microsoft.com/office/powerpoint/2010/main" val="2384510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also flipped the coin on its head and evaluated the same parameters from the perspective of one NOR return cohort. This perspective accounted for overlapping generations in Chinook.</a:t>
            </a:r>
          </a:p>
          <a:p>
            <a:endParaRPr lang="en-US" dirty="0" smtClean="0"/>
          </a:p>
          <a:p>
            <a:r>
              <a:rPr lang="en-US" dirty="0" smtClean="0"/>
              <a:t>So we calculated heterozygosity and counted number of alleles in the 2012 and 2013 return cohorts, as well as for </a:t>
            </a:r>
            <a:r>
              <a:rPr lang="en-US" u="sng" dirty="0" smtClean="0"/>
              <a:t>all</a:t>
            </a:r>
            <a:r>
              <a:rPr lang="en-US" u="none" dirty="0" smtClean="0"/>
              <a:t> </a:t>
            </a:r>
            <a:r>
              <a:rPr lang="en-US" dirty="0" smtClean="0"/>
              <a:t>the potential parents that could have produced them. </a:t>
            </a:r>
            <a:r>
              <a:rPr lang="en-US" b="1" dirty="0" smtClean="0"/>
              <a:t>PAUSE.</a:t>
            </a:r>
            <a:endParaRPr lang="en-US" dirty="0" smtClean="0"/>
          </a:p>
          <a:p>
            <a:endParaRPr lang="en-US" dirty="0" smtClean="0"/>
          </a:p>
          <a:p>
            <a:r>
              <a:rPr lang="en-US" b="0" baseline="0" dirty="0" smtClean="0"/>
              <a:t>Note that in the near future, we intend to perform the analysis after accounting for the late season downstream reason method implemented that year. But for this talk, results specific to the 2013 NOR cohort assume the late season downstream release method was not employed. </a:t>
            </a:r>
          </a:p>
          <a:p>
            <a:endParaRPr lang="en-US" dirty="0"/>
          </a:p>
          <a:p>
            <a:r>
              <a:rPr lang="en-US" dirty="0" smtClean="0"/>
              <a:t>To highlight the importance of this second approach here is an example. An allele was present in the 2007 reintroduced cohort, but not present in any of their offspring that returned back to the Cougar Trap in 2012, however this</a:t>
            </a:r>
            <a:r>
              <a:rPr lang="en-US" baseline="0" dirty="0" smtClean="0"/>
              <a:t> same allele </a:t>
            </a:r>
            <a:r>
              <a:rPr lang="en-US" dirty="0" smtClean="0"/>
              <a:t>was also present in the 2008 reintroduced cohort and was present in their offspring that returned back in 2012. In this example overlapping generations accounted for some loss in genetic variation. </a:t>
            </a:r>
            <a:r>
              <a:rPr lang="en-US" b="1" dirty="0" smtClean="0"/>
              <a:t>PAUSE.</a:t>
            </a:r>
          </a:p>
          <a:p>
            <a:endParaRPr lang="en-US" b="1" dirty="0" smtClean="0"/>
          </a:p>
          <a:p>
            <a:r>
              <a:rPr lang="en-US" b="0" dirty="0" smtClean="0"/>
              <a:t>Therefore</a:t>
            </a:r>
            <a:r>
              <a:rPr lang="en-US" b="0" baseline="0" dirty="0" smtClean="0"/>
              <a:t> this approach enables use ask if genetic variation is being lost after accounting for overlapping generations? </a:t>
            </a:r>
            <a:r>
              <a:rPr lang="en-US" b="1" baseline="0" dirty="0" smtClean="0"/>
              <a:t>PAUSE.</a:t>
            </a:r>
            <a:endParaRPr lang="en-US" b="0" dirty="0" smtClean="0"/>
          </a:p>
        </p:txBody>
      </p:sp>
      <p:sp>
        <p:nvSpPr>
          <p:cNvPr id="4" name="Slide Number Placeholder 3"/>
          <p:cNvSpPr>
            <a:spLocks noGrp="1"/>
          </p:cNvSpPr>
          <p:nvPr>
            <p:ph type="sldNum" sz="quarter" idx="10"/>
          </p:nvPr>
        </p:nvSpPr>
        <p:spPr/>
        <p:txBody>
          <a:bodyPr/>
          <a:lstStyle/>
          <a:p>
            <a:fld id="{6C2793A0-3B8E-4122-967B-37D72ADCF5A4}" type="slidenum">
              <a:rPr lang="en-US" smtClean="0"/>
              <a:t>11</a:t>
            </a:fld>
            <a:endParaRPr lang="en-US" dirty="0"/>
          </a:p>
        </p:txBody>
      </p:sp>
    </p:spTree>
    <p:extLst>
      <p:ext uri="{BB962C8B-B14F-4D97-AF65-F5344CB8AC3E}">
        <p14:creationId xmlns:p14="http://schemas.microsoft.com/office/powerpoint/2010/main" val="299156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 again found that on average alleles were lost between potential parents and</a:t>
            </a:r>
            <a:r>
              <a:rPr lang="en-US" baseline="0" dirty="0" smtClean="0"/>
              <a:t> returning</a:t>
            </a:r>
            <a:r>
              <a:rPr lang="en-US" dirty="0" smtClean="0"/>
              <a:t> offspring in both 2012 and 2013. </a:t>
            </a:r>
            <a:r>
              <a:rPr lang="en-US" b="1" dirty="0" smtClean="0"/>
              <a:t>PAUSE.</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12</a:t>
            </a:fld>
            <a:endParaRPr lang="en-US" dirty="0"/>
          </a:p>
        </p:txBody>
      </p:sp>
    </p:spTree>
    <p:extLst>
      <p:ext uri="{BB962C8B-B14F-4D97-AF65-F5344CB8AC3E}">
        <p14:creationId xmlns:p14="http://schemas.microsoft.com/office/powerpoint/2010/main" val="316398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found no change in </a:t>
            </a:r>
            <a:r>
              <a:rPr lang="en-US" dirty="0" err="1" smtClean="0"/>
              <a:t>heterozygosity</a:t>
            </a:r>
            <a:r>
              <a:rPr lang="en-US" dirty="0" smtClean="0"/>
              <a:t> either year. </a:t>
            </a:r>
            <a:r>
              <a:rPr lang="en-US" b="1" dirty="0" smtClean="0"/>
              <a:t>PAUSE.</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13</a:t>
            </a:fld>
            <a:endParaRPr lang="en-US" dirty="0"/>
          </a:p>
        </p:txBody>
      </p:sp>
    </p:spTree>
    <p:extLst>
      <p:ext uri="{BB962C8B-B14F-4D97-AF65-F5344CB8AC3E}">
        <p14:creationId xmlns:p14="http://schemas.microsoft.com/office/powerpoint/2010/main" val="330394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given that we had evidence that genetic variation was being lost in the reintroduction program, we asked do NOR migrants restore or contribute new genetic variation (as measured through number of alleles)?</a:t>
            </a:r>
          </a:p>
          <a:p>
            <a:endParaRPr lang="en-US" dirty="0"/>
          </a:p>
          <a:p>
            <a:r>
              <a:rPr lang="en-US" dirty="0" smtClean="0"/>
              <a:t>Again, these migrants were not originally produced above Cougar Dam. </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14</a:t>
            </a:fld>
            <a:endParaRPr lang="en-US" dirty="0"/>
          </a:p>
        </p:txBody>
      </p:sp>
    </p:spTree>
    <p:extLst>
      <p:ext uri="{BB962C8B-B14F-4D97-AF65-F5344CB8AC3E}">
        <p14:creationId xmlns:p14="http://schemas.microsoft.com/office/powerpoint/2010/main" val="267441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found that in both 2012 and 2013, NOR migrants contributed toward the restoration of genetic variation that was lost between potential parents and offspring, as well as contributed new genetic variation that was not previously observed in the reintroduction population. </a:t>
            </a:r>
            <a:r>
              <a:rPr lang="en-US" b="1" dirty="0" smtClean="0"/>
              <a:t>PAUSE.</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15</a:t>
            </a:fld>
            <a:endParaRPr lang="en-US" dirty="0"/>
          </a:p>
        </p:txBody>
      </p:sp>
    </p:spTree>
    <p:extLst>
      <p:ext uri="{BB962C8B-B14F-4D97-AF65-F5344CB8AC3E}">
        <p14:creationId xmlns:p14="http://schemas.microsoft.com/office/powerpoint/2010/main" val="228040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note that we performed identical analyses for the reintroduction program above Foster Dam and found similar results. </a:t>
            </a:r>
          </a:p>
          <a:p>
            <a:endParaRPr lang="en-US" dirty="0"/>
          </a:p>
          <a:p>
            <a:r>
              <a:rPr lang="en-US" dirty="0" smtClean="0"/>
              <a:t>We found a reduction in the number of alleles and no change in heterozygosity. All of this is important to note because CRRs in that system are about one. </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16</a:t>
            </a:fld>
            <a:endParaRPr lang="en-US" dirty="0"/>
          </a:p>
        </p:txBody>
      </p:sp>
    </p:spTree>
    <p:extLst>
      <p:ext uri="{BB962C8B-B14F-4D97-AF65-F5344CB8AC3E}">
        <p14:creationId xmlns:p14="http://schemas.microsoft.com/office/powerpoint/2010/main" val="3802495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summarize,</a:t>
            </a:r>
            <a:r>
              <a:rPr lang="en-US" baseline="0" dirty="0" smtClean="0"/>
              <a:t> w</a:t>
            </a:r>
            <a:r>
              <a:rPr lang="en-US" dirty="0" smtClean="0"/>
              <a:t>e found that</a:t>
            </a:r>
            <a:r>
              <a:rPr lang="en-US" baseline="0" dirty="0" smtClean="0"/>
              <a:t> overall </a:t>
            </a:r>
            <a:r>
              <a:rPr lang="en-US" dirty="0" smtClean="0"/>
              <a:t>genetic variation is being lost.</a:t>
            </a:r>
            <a:r>
              <a:rPr lang="en-US" baseline="0" dirty="0" smtClean="0"/>
              <a:t> Numerous factors are likely involved including dam and river passage, ocean survival, among others. PAUSE.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While migrants may offer a potential solution in part, such a practice may not be productive in the long run because they may impeded adaptation to the above dam environment and they may also be viewed as a loss to their own source populations. PAUSE.</a:t>
            </a:r>
          </a:p>
          <a:p>
            <a:r>
              <a:rPr lang="en-US" baseline="0" dirty="0" smtClean="0"/>
              <a:t> </a:t>
            </a:r>
          </a:p>
          <a:p>
            <a:r>
              <a:rPr lang="en-US" baseline="0" dirty="0" smtClean="0"/>
              <a:t>These are all contentious issues for which further data &amp; deliberation is necessary…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I move on I’d like to emphasize here is that our ongoing studies provide the data that enables these decisions to be made from an</a:t>
            </a:r>
            <a:r>
              <a:rPr lang="en-US" u="sng" baseline="0" dirty="0" smtClean="0"/>
              <a:t> informed</a:t>
            </a:r>
            <a:r>
              <a:rPr lang="en-US" baseline="0" dirty="0" smtClean="0"/>
              <a:t> rather than naive position.  They also enable monitoring of the actual results for different management practices to determine their effectiveness, such as our evaluation of the late season downstream release method implemented last year. PAUSE.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2793A0-3B8E-4122-967B-37D72ADCF5A4}" type="slidenum">
              <a:rPr lang="en-US" smtClean="0"/>
              <a:t>17</a:t>
            </a:fld>
            <a:endParaRPr lang="en-US" dirty="0"/>
          </a:p>
        </p:txBody>
      </p:sp>
    </p:spTree>
    <p:extLst>
      <p:ext uri="{BB962C8B-B14F-4D97-AF65-F5344CB8AC3E}">
        <p14:creationId xmlns:p14="http://schemas.microsoft.com/office/powerpoint/2010/main" val="322032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I am switching gears on you and now I will talk about our search for adfluvial Chinook above Cougar Dam.</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18</a:t>
            </a:fld>
            <a:endParaRPr lang="en-US" dirty="0"/>
          </a:p>
        </p:txBody>
      </p:sp>
    </p:spTree>
    <p:extLst>
      <p:ext uri="{BB962C8B-B14F-4D97-AF65-F5344CB8AC3E}">
        <p14:creationId xmlns:p14="http://schemas.microsoft.com/office/powerpoint/2010/main" val="358376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colleagues, Jeremy Romer and Fred Monzyk recently published a paper providing evidence that adfluvial Chinook reside in </a:t>
            </a:r>
            <a:r>
              <a:rPr lang="en-US" dirty="0" err="1" smtClean="0"/>
              <a:t>Quartsville</a:t>
            </a:r>
            <a:r>
              <a:rPr lang="en-US" dirty="0" smtClean="0"/>
              <a:t> Creek above Green Peter Dam. They showed the Chinook caught above the dam did not have a </a:t>
            </a:r>
            <a:r>
              <a:rPr lang="en-US" dirty="0" err="1" smtClean="0"/>
              <a:t>Sr</a:t>
            </a:r>
            <a:r>
              <a:rPr lang="en-US" dirty="0" smtClean="0"/>
              <a:t> signature, which indicated</a:t>
            </a:r>
            <a:r>
              <a:rPr lang="en-US" baseline="0" dirty="0" smtClean="0"/>
              <a:t> they did not migrate to the ocean</a:t>
            </a:r>
            <a:r>
              <a:rPr lang="en-US" dirty="0" smtClean="0"/>
              <a:t>.  Given their findings, we asked the question: Is there genetic evidence</a:t>
            </a:r>
            <a:r>
              <a:rPr lang="en-US" baseline="0" dirty="0" smtClean="0"/>
              <a:t> for </a:t>
            </a:r>
            <a:r>
              <a:rPr lang="en-US" dirty="0" err="1" smtClean="0"/>
              <a:t>adfluvial</a:t>
            </a:r>
            <a:r>
              <a:rPr lang="en-US" dirty="0" smtClean="0"/>
              <a:t> Chinook above Cougar Dam?</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19</a:t>
            </a:fld>
            <a:endParaRPr lang="en-US" dirty="0"/>
          </a:p>
        </p:txBody>
      </p:sp>
    </p:spTree>
    <p:extLst>
      <p:ext uri="{BB962C8B-B14F-4D97-AF65-F5344CB8AC3E}">
        <p14:creationId xmlns:p14="http://schemas.microsoft.com/office/powerpoint/2010/main" val="257397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number of spring Chinook that</a:t>
            </a:r>
            <a:r>
              <a:rPr lang="en-US" baseline="0" dirty="0" smtClean="0"/>
              <a:t> </a:t>
            </a:r>
            <a:r>
              <a:rPr lang="en-US" dirty="0" smtClean="0"/>
              <a:t>have been reintroduced above Cougar Dam since the early 90’s</a:t>
            </a:r>
            <a:r>
              <a:rPr lang="en-US" baseline="0" dirty="0" smtClean="0"/>
              <a:t> – the majority of which have been HOR.</a:t>
            </a:r>
            <a:endParaRPr lang="en-US" dirty="0" smtClean="0"/>
          </a:p>
          <a:p>
            <a:endParaRPr lang="en-US" dirty="0"/>
          </a:p>
          <a:p>
            <a:r>
              <a:rPr lang="en-US" dirty="0" smtClean="0"/>
              <a:t>Since 2007 all reintroduced adults have</a:t>
            </a:r>
            <a:r>
              <a:rPr lang="en-US" baseline="0" dirty="0" smtClean="0"/>
              <a:t> been</a:t>
            </a:r>
            <a:r>
              <a:rPr lang="en-US" dirty="0" smtClean="0"/>
              <a:t> tissue sampled for genetic analysis.</a:t>
            </a:r>
          </a:p>
          <a:p>
            <a:endParaRPr lang="en-US" dirty="0"/>
          </a:p>
          <a:p>
            <a:r>
              <a:rPr lang="en-US" dirty="0"/>
              <a:t>I</a:t>
            </a:r>
            <a:r>
              <a:rPr lang="en-US" dirty="0" smtClean="0"/>
              <a:t>n 2010 a trap and haul facility was operational,  which enabled the reintroduction of NOR Chinook as well. Both NOR and HOR Chinook have been reintroduced annually since that year. </a:t>
            </a:r>
            <a:r>
              <a:rPr lang="en-US" b="1" dirty="0" smtClean="0"/>
              <a:t>PAUSE.</a:t>
            </a:r>
          </a:p>
          <a:p>
            <a:endParaRPr lang="en-US" dirty="0"/>
          </a:p>
          <a:p>
            <a:r>
              <a:rPr lang="en-US" dirty="0" smtClean="0"/>
              <a:t>Finally, reintroduced adults have been released at four different sites since 2007</a:t>
            </a:r>
            <a:r>
              <a:rPr lang="en-US" baseline="0" dirty="0" smtClean="0"/>
              <a:t> – as indicated by the triangles in this figure. </a:t>
            </a:r>
            <a:r>
              <a:rPr lang="en-US" b="1" baseline="0" dirty="0" smtClean="0"/>
              <a:t>PAUSE. </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2</a:t>
            </a:fld>
            <a:endParaRPr lang="en-US" dirty="0"/>
          </a:p>
        </p:txBody>
      </p:sp>
    </p:spTree>
    <p:extLst>
      <p:ext uri="{BB962C8B-B14F-4D97-AF65-F5344CB8AC3E}">
        <p14:creationId xmlns:p14="http://schemas.microsoft.com/office/powerpoint/2010/main" val="362925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I have presented some of our results regarding adult cohorts being assigned to </a:t>
            </a:r>
            <a:r>
              <a:rPr lang="en-US" dirty="0" err="1"/>
              <a:t>outmigrating</a:t>
            </a:r>
            <a:r>
              <a:rPr lang="en-US" dirty="0"/>
              <a:t> </a:t>
            </a:r>
            <a:r>
              <a:rPr lang="en-US" dirty="0" smtClean="0"/>
              <a:t>juveniles. For example, we assigned the Chinook reintroduced in 2008 to juveniles outmigrating in 2009. In total, we have done this for four consecutive reintroduction</a:t>
            </a:r>
            <a:r>
              <a:rPr lang="en-US" baseline="0" dirty="0" smtClean="0"/>
              <a:t> </a:t>
            </a:r>
            <a:r>
              <a:rPr lang="en-US" dirty="0" smtClean="0"/>
              <a:t>years.</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20</a:t>
            </a:fld>
            <a:endParaRPr lang="en-US" dirty="0"/>
          </a:p>
        </p:txBody>
      </p:sp>
    </p:spTree>
    <p:extLst>
      <p:ext uri="{BB962C8B-B14F-4D97-AF65-F5344CB8AC3E}">
        <p14:creationId xmlns:p14="http://schemas.microsoft.com/office/powerpoint/2010/main" val="96114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juveniles I will talk about were sampled in screw trap above the dam. Each year we have genotyped about 2000 juveniles.</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74230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proportion of offspring that assigned to both parents, were missing a father, missing a mother, or did not assign to any parents for each of the four adult-juvenile genetic pedigrees we have assembled.</a:t>
            </a:r>
          </a:p>
          <a:p>
            <a:endParaRPr lang="en-US" dirty="0"/>
          </a:p>
          <a:p>
            <a:r>
              <a:rPr lang="en-US" dirty="0" smtClean="0"/>
              <a:t>About 78% of the offspring assign to both parents, but the remaining 22% of offspring are missing at least one parent.  </a:t>
            </a:r>
            <a:r>
              <a:rPr lang="en-US" b="1" dirty="0" smtClean="0"/>
              <a:t>PAUSE.</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22</a:t>
            </a:fld>
            <a:endParaRPr lang="en-US" dirty="0"/>
          </a:p>
        </p:txBody>
      </p:sp>
    </p:spTree>
    <p:extLst>
      <p:ext uri="{BB962C8B-B14F-4D97-AF65-F5344CB8AC3E}">
        <p14:creationId xmlns:p14="http://schemas.microsoft.com/office/powerpoint/2010/main" val="2578729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hypotheses to explain the missing parents are:</a:t>
            </a:r>
          </a:p>
          <a:p>
            <a:endParaRPr lang="en-US" dirty="0"/>
          </a:p>
          <a:p>
            <a:pPr marL="228600" indent="-228600">
              <a:buAutoNum type="arabicParenR"/>
            </a:pPr>
            <a:r>
              <a:rPr lang="en-US" dirty="0" smtClean="0"/>
              <a:t>Genotyping error and assignment criteria we chose to limit false positive assignments in our datasets.</a:t>
            </a:r>
          </a:p>
          <a:p>
            <a:pPr marL="228600" indent="-228600">
              <a:buAutoNum type="arabicParenR"/>
            </a:pPr>
            <a:r>
              <a:rPr lang="en-US" dirty="0" smtClean="0"/>
              <a:t>Incorrect sex identification of adults.</a:t>
            </a:r>
          </a:p>
          <a:p>
            <a:pPr marL="228600" indent="-228600">
              <a:buAutoNum type="arabicParenR"/>
            </a:pPr>
            <a:r>
              <a:rPr lang="en-US" dirty="0" smtClean="0"/>
              <a:t>Unsampled adfluvial Chinook that reside above the dam.</a:t>
            </a:r>
          </a:p>
          <a:p>
            <a:endParaRPr lang="en-US" dirty="0" smtClean="0"/>
          </a:p>
          <a:p>
            <a:r>
              <a:rPr lang="en-US" dirty="0" smtClean="0"/>
              <a:t>I will not get into the methods of how we tested hypotheses one and two because I am limited by time. So I will cut to the chase. </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23</a:t>
            </a:fld>
            <a:endParaRPr lang="en-US" dirty="0"/>
          </a:p>
        </p:txBody>
      </p:sp>
    </p:spTree>
    <p:extLst>
      <p:ext uri="{BB962C8B-B14F-4D97-AF65-F5344CB8AC3E}">
        <p14:creationId xmlns:p14="http://schemas.microsoft.com/office/powerpoint/2010/main" val="535390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pie chart summarizes the proportion of offspring explained by pedigree approach, and hypotheses one and two. Like I said before, about 78% of offspring assign to both parents, but that leaves 22% unexplained. </a:t>
            </a:r>
          </a:p>
          <a:p>
            <a:endParaRPr lang="en-US" dirty="0" smtClean="0"/>
          </a:p>
          <a:p>
            <a:r>
              <a:rPr lang="en-US" dirty="0" smtClean="0"/>
              <a:t>Hypothesis one, which is based on an</a:t>
            </a:r>
            <a:r>
              <a:rPr lang="en-US" baseline="0" dirty="0" smtClean="0"/>
              <a:t> experimentally estimated 2% </a:t>
            </a:r>
            <a:r>
              <a:rPr lang="en-US" dirty="0" smtClean="0"/>
              <a:t>genotyping error and assignment criteria, explain about 6% of the missing parents.</a:t>
            </a:r>
          </a:p>
          <a:p>
            <a:endParaRPr lang="en-US" dirty="0"/>
          </a:p>
          <a:p>
            <a:r>
              <a:rPr lang="en-US" dirty="0" smtClean="0"/>
              <a:t>Hypothesis two, incorrect sex identification, explains about 3% of the missing parents. </a:t>
            </a:r>
          </a:p>
          <a:p>
            <a:endParaRPr lang="en-US" dirty="0"/>
          </a:p>
          <a:p>
            <a:r>
              <a:rPr lang="en-US" dirty="0" smtClean="0"/>
              <a:t>This still leaves some offspring missing at least one parent unexplained. </a:t>
            </a:r>
            <a:r>
              <a:rPr lang="en-US" b="1" dirty="0" smtClean="0"/>
              <a:t>Pause. </a:t>
            </a:r>
          </a:p>
          <a:p>
            <a:endParaRPr lang="en-US" dirty="0"/>
          </a:p>
          <a:p>
            <a:r>
              <a:rPr lang="en-US" dirty="0" smtClean="0"/>
              <a:t>We employed methods developed by Mark Christie, a recent post-doc in the </a:t>
            </a:r>
            <a:r>
              <a:rPr lang="en-US" dirty="0" err="1" smtClean="0"/>
              <a:t>Blouin</a:t>
            </a:r>
            <a:r>
              <a:rPr lang="en-US" dirty="0" smtClean="0"/>
              <a:t> lab at Oregon State University,</a:t>
            </a:r>
            <a:r>
              <a:rPr lang="en-US" baseline="0" dirty="0" smtClean="0"/>
              <a:t> which</a:t>
            </a:r>
            <a:r>
              <a:rPr lang="en-US" dirty="0" smtClean="0"/>
              <a:t> use genotypes of known grandparent mating pairs and grandoffspring to infer the existence of a missing parent. </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24</a:t>
            </a:fld>
            <a:endParaRPr lang="en-US" dirty="0"/>
          </a:p>
        </p:txBody>
      </p:sp>
    </p:spTree>
    <p:extLst>
      <p:ext uri="{BB962C8B-B14F-4D97-AF65-F5344CB8AC3E}">
        <p14:creationId xmlns:p14="http://schemas.microsoft.com/office/powerpoint/2010/main" val="1083934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p>
          <a:p>
            <a:endParaRPr lang="en-US" dirty="0"/>
          </a:p>
          <a:p>
            <a:r>
              <a:rPr lang="en-US" dirty="0" smtClean="0"/>
              <a:t>Here we have a pedigree. Square are males, circles are females, and the colors within the shapes indicate each individuals genotype at a given locus. Horizontal lines indicate mate pairs and vertical lines connect parents to offspring they produced. </a:t>
            </a:r>
            <a:r>
              <a:rPr lang="en-US" b="1" dirty="0" smtClean="0"/>
              <a:t>Pause. </a:t>
            </a:r>
            <a:endParaRPr lang="en-US" dirty="0" smtClean="0"/>
          </a:p>
          <a:p>
            <a:endParaRPr lang="en-US" dirty="0"/>
          </a:p>
          <a:p>
            <a:r>
              <a:rPr lang="en-US" dirty="0" smtClean="0"/>
              <a:t>This grandoffspring has one known parent, a female, but its missing a father. Because we know the genotypes for the grandparent pair, we can infer that they could have produced a male that mated with this female to produce this juvenile. Collectively we call these grandparent pair – grandoffspring trios. </a:t>
            </a:r>
            <a:r>
              <a:rPr lang="en-US" b="1" dirty="0" smtClean="0"/>
              <a:t>Pause. </a:t>
            </a:r>
          </a:p>
          <a:p>
            <a:endParaRPr lang="en-US" dirty="0"/>
          </a:p>
          <a:p>
            <a:r>
              <a:rPr lang="en-US" dirty="0" smtClean="0"/>
              <a:t>This is a simplified example. In our study we performed this analysis with 11 loci that averaged 35 alleles per locus, which greatly increased our power to identify missing parents. </a:t>
            </a:r>
            <a:r>
              <a:rPr lang="en-US" b="1" dirty="0" smtClean="0"/>
              <a:t>Pause.</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25</a:t>
            </a:fld>
            <a:endParaRPr lang="en-US" dirty="0"/>
          </a:p>
        </p:txBody>
      </p:sp>
    </p:spTree>
    <p:extLst>
      <p:ext uri="{BB962C8B-B14F-4D97-AF65-F5344CB8AC3E}">
        <p14:creationId xmlns:p14="http://schemas.microsoft.com/office/powerpoint/2010/main" val="1181527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calculated the expected number of grandparent pair – grandoffspring trios that would </a:t>
            </a:r>
            <a:r>
              <a:rPr lang="en-US" dirty="0" err="1" smtClean="0"/>
              <a:t>occurr</a:t>
            </a:r>
            <a:r>
              <a:rPr lang="en-US" dirty="0" smtClean="0"/>
              <a:t> </a:t>
            </a:r>
            <a:r>
              <a:rPr lang="en-US" u="sng" dirty="0" smtClean="0"/>
              <a:t>by chance </a:t>
            </a:r>
            <a:r>
              <a:rPr lang="en-US" dirty="0" smtClean="0"/>
              <a:t>using equations developed by Mark Christie. </a:t>
            </a:r>
            <a:r>
              <a:rPr lang="en-US" b="1" dirty="0" smtClean="0"/>
              <a:t>Pause. </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26</a:t>
            </a:fld>
            <a:endParaRPr lang="en-US" dirty="0"/>
          </a:p>
        </p:txBody>
      </p:sp>
    </p:spTree>
    <p:extLst>
      <p:ext uri="{BB962C8B-B14F-4D97-AF65-F5344CB8AC3E}">
        <p14:creationId xmlns:p14="http://schemas.microsoft.com/office/powerpoint/2010/main" val="1830109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far, we have searched for age-1 to age-4 missing adults, which total 15 comparisons in all. In 13 of the 15 comparisons, we found that the number of observed grandparent pair – grandoffspring trios was greater than expected by chance. Therefore, preliminary evidence suggests adfluvial Chinook may reside above Cougar Dam. </a:t>
            </a:r>
            <a:r>
              <a:rPr lang="en-US" b="1" dirty="0" smtClean="0"/>
              <a:t>Pause. </a:t>
            </a:r>
            <a:endParaRPr lang="en-US" dirty="0" smtClean="0"/>
          </a:p>
          <a:p>
            <a:endParaRPr lang="en-US" dirty="0"/>
          </a:p>
          <a:p>
            <a:r>
              <a:rPr lang="en-US" dirty="0" smtClean="0"/>
              <a:t>But, we have more work to do. We have two more adult to juvenile pedigrees to assemble, which will increase age-1 to age-4 comparisons and add new age-5 and age-6 comparisons. </a:t>
            </a:r>
            <a:r>
              <a:rPr lang="en-US" b="1" dirty="0" smtClean="0"/>
              <a:t>Pause. </a:t>
            </a:r>
            <a:endParaRPr lang="en-US" dirty="0" smtClean="0"/>
          </a:p>
        </p:txBody>
      </p:sp>
      <p:sp>
        <p:nvSpPr>
          <p:cNvPr id="4" name="Slide Number Placeholder 3"/>
          <p:cNvSpPr>
            <a:spLocks noGrp="1"/>
          </p:cNvSpPr>
          <p:nvPr>
            <p:ph type="sldNum" sz="quarter" idx="10"/>
          </p:nvPr>
        </p:nvSpPr>
        <p:spPr/>
        <p:txBody>
          <a:bodyPr/>
          <a:lstStyle/>
          <a:p>
            <a:fld id="{6C2793A0-3B8E-4122-967B-37D72ADCF5A4}" type="slidenum">
              <a:rPr lang="en-US" smtClean="0"/>
              <a:t>27</a:t>
            </a:fld>
            <a:endParaRPr lang="en-US" dirty="0"/>
          </a:p>
        </p:txBody>
      </p:sp>
    </p:spTree>
    <p:extLst>
      <p:ext uri="{BB962C8B-B14F-4D97-AF65-F5344CB8AC3E}">
        <p14:creationId xmlns:p14="http://schemas.microsoft.com/office/powerpoint/2010/main" val="3112990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our preliminary results, we estimate that </a:t>
            </a:r>
            <a:r>
              <a:rPr lang="en-US" dirty="0" err="1" smtClean="0"/>
              <a:t>adfluvial</a:t>
            </a:r>
            <a:r>
              <a:rPr lang="en-US" dirty="0" smtClean="0"/>
              <a:t> parents may account for 7% of offspring missing a parent. Note that this result is generalized and is only for the 2011-2012 adult to juvenile pedigree. </a:t>
            </a:r>
            <a:endParaRPr lang="en-US" dirty="0"/>
          </a:p>
          <a:p>
            <a:endParaRPr lang="en-US" dirty="0" smtClean="0"/>
          </a:p>
          <a:p>
            <a:r>
              <a:rPr lang="en-US" dirty="0" smtClean="0"/>
              <a:t>In addition, we only have knowledge of </a:t>
            </a:r>
            <a:r>
              <a:rPr lang="en-US" dirty="0" err="1" smtClean="0"/>
              <a:t>anadromous-anadromous</a:t>
            </a:r>
            <a:r>
              <a:rPr lang="en-US" dirty="0" smtClean="0"/>
              <a:t> or </a:t>
            </a:r>
            <a:r>
              <a:rPr lang="en-US" dirty="0" err="1" smtClean="0"/>
              <a:t>anadromous</a:t>
            </a:r>
            <a:r>
              <a:rPr lang="en-US" dirty="0" smtClean="0"/>
              <a:t> X adfluvial or adfluvial X adfluvial mating events that contribute to offspring missing at least one parent. </a:t>
            </a:r>
          </a:p>
          <a:p>
            <a:endParaRPr lang="en-US" dirty="0"/>
          </a:p>
          <a:p>
            <a:r>
              <a:rPr lang="en-US" dirty="0" smtClean="0"/>
              <a:t>Finally, we have yet to account for any missing age-5 or age-6 parents, which could have contributed to offspring missing at least one parent as well. </a:t>
            </a:r>
            <a:r>
              <a:rPr lang="en-US" b="1" dirty="0" smtClean="0"/>
              <a:t>Pause. </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28</a:t>
            </a:fld>
            <a:endParaRPr lang="en-US" dirty="0"/>
          </a:p>
        </p:txBody>
      </p:sp>
    </p:spTree>
    <p:extLst>
      <p:ext uri="{BB962C8B-B14F-4D97-AF65-F5344CB8AC3E}">
        <p14:creationId xmlns:p14="http://schemas.microsoft.com/office/powerpoint/2010/main" val="2852803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 to take away from my talk are:</a:t>
            </a:r>
          </a:p>
          <a:p>
            <a:endParaRPr lang="en-US" dirty="0"/>
          </a:p>
          <a:p>
            <a:r>
              <a:rPr lang="en-US" dirty="0" smtClean="0"/>
              <a:t>First,</a:t>
            </a:r>
            <a:r>
              <a:rPr lang="en-US" baseline="0" dirty="0" smtClean="0"/>
              <a:t> g</a:t>
            </a:r>
            <a:r>
              <a:rPr lang="en-US" dirty="0" smtClean="0"/>
              <a:t>enetic variation is being lost in the reintroduced population and that migrants boost and restore genetic diversity. </a:t>
            </a:r>
            <a:r>
              <a:rPr lang="en-US" b="1" dirty="0" smtClean="0"/>
              <a:t>Pause. </a:t>
            </a:r>
            <a:endParaRPr lang="en-US" dirty="0" smtClean="0"/>
          </a:p>
          <a:p>
            <a:endParaRPr lang="en-US" dirty="0"/>
          </a:p>
          <a:p>
            <a:r>
              <a:rPr lang="en-US" dirty="0" smtClean="0"/>
              <a:t>Second,</a:t>
            </a:r>
            <a:r>
              <a:rPr lang="en-US" baseline="0" dirty="0" smtClean="0"/>
              <a:t> w</a:t>
            </a:r>
            <a:r>
              <a:rPr lang="en-US" dirty="0" smtClean="0"/>
              <a:t>e have more work to do in our search for adfluvial Chinook. We have two more adult to juvenile pedigrees to assemble. Following their assembly, any putative grandparent pair – grandoffspring trios will be genotyped at 5 more loci. All trios that match at a</a:t>
            </a:r>
            <a:r>
              <a:rPr lang="en-US" baseline="0" dirty="0" smtClean="0"/>
              <a:t> then total of </a:t>
            </a:r>
            <a:r>
              <a:rPr lang="en-US" dirty="0" smtClean="0"/>
              <a:t>16 loci will be incorporated into our estimates of the percent of offspring missing at least one parent that can be explained by adfluvial Chinook. </a:t>
            </a:r>
            <a:r>
              <a:rPr lang="en-US" b="1" dirty="0" smtClean="0"/>
              <a:t>Pause. </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29</a:t>
            </a:fld>
            <a:endParaRPr lang="en-US" dirty="0"/>
          </a:p>
        </p:txBody>
      </p:sp>
    </p:spTree>
    <p:extLst>
      <p:ext uri="{BB962C8B-B14F-4D97-AF65-F5344CB8AC3E}">
        <p14:creationId xmlns:p14="http://schemas.microsoft.com/office/powerpoint/2010/main" val="182724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genotyped all adults at 11 highly polymorphic microsatellites since 2007. This approached enabled us to assign adult cohorts in 2007 and 2008 to their age-3 to age-6 NOR adult offspring that returned back to the Cougar Trap from 2010 to 2013. </a:t>
            </a:r>
            <a:r>
              <a:rPr lang="en-US" b="1" dirty="0" smtClean="0"/>
              <a:t>PAUSE.</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3</a:t>
            </a:fld>
            <a:endParaRPr lang="en-US" dirty="0"/>
          </a:p>
        </p:txBody>
      </p:sp>
    </p:spTree>
    <p:extLst>
      <p:ext uri="{BB962C8B-B14F-4D97-AF65-F5344CB8AC3E}">
        <p14:creationId xmlns:p14="http://schemas.microsoft.com/office/powerpoint/2010/main" val="1035421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 would like to thank our collaborators at Oregon Department of Fish and Wildlife, Oregon State University, and Army Corps of Engineers for collecting samples and administrative support. </a:t>
            </a:r>
          </a:p>
          <a:p>
            <a:endParaRPr lang="en-US" dirty="0"/>
          </a:p>
          <a:p>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30</a:t>
            </a:fld>
            <a:endParaRPr lang="en-US" dirty="0"/>
          </a:p>
        </p:txBody>
      </p:sp>
    </p:spTree>
    <p:extLst>
      <p:ext uri="{BB962C8B-B14F-4D97-AF65-F5344CB8AC3E}">
        <p14:creationId xmlns:p14="http://schemas.microsoft.com/office/powerpoint/2010/main" val="26200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adult offspring we identified, we found that the population is not meeting demographic replacement– reflected here by female cohort replacement rate. In </a:t>
            </a:r>
            <a:r>
              <a:rPr lang="en-US" dirty="0"/>
              <a:t>both 2007 and 2008 </a:t>
            </a:r>
            <a:r>
              <a:rPr lang="en-US" dirty="0" smtClean="0"/>
              <a:t>our estimates are well below one. </a:t>
            </a:r>
            <a:r>
              <a:rPr lang="en-US" b="1" dirty="0" smtClean="0"/>
              <a:t>PAUSE</a:t>
            </a:r>
            <a:r>
              <a:rPr lang="en-US" dirty="0" smtClean="0"/>
              <a:t>.</a:t>
            </a:r>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4</a:t>
            </a:fld>
            <a:endParaRPr lang="en-US" dirty="0"/>
          </a:p>
        </p:txBody>
      </p:sp>
    </p:spTree>
    <p:extLst>
      <p:ext uri="{BB962C8B-B14F-4D97-AF65-F5344CB8AC3E}">
        <p14:creationId xmlns:p14="http://schemas.microsoft.com/office/powerpoint/2010/main" val="143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we also found that most NOR Chinook returning later in the spawning season were migrants. </a:t>
            </a:r>
          </a:p>
          <a:p>
            <a:endParaRPr lang="en-US" dirty="0"/>
          </a:p>
          <a:p>
            <a:r>
              <a:rPr lang="en-US" dirty="0"/>
              <a:t>T</a:t>
            </a:r>
            <a:r>
              <a:rPr lang="en-US" dirty="0" smtClean="0"/>
              <a:t>his figure shows counts of NOR </a:t>
            </a:r>
            <a:r>
              <a:rPr lang="en-US" dirty="0"/>
              <a:t>chinook </a:t>
            </a:r>
            <a:r>
              <a:rPr lang="en-US" dirty="0" smtClean="0"/>
              <a:t>according</a:t>
            </a:r>
            <a:r>
              <a:rPr lang="en-US" baseline="0" dirty="0" smtClean="0"/>
              <a:t> to the date they were sampled at</a:t>
            </a:r>
            <a:r>
              <a:rPr lang="en-US" dirty="0" smtClean="0"/>
              <a:t> </a:t>
            </a:r>
            <a:r>
              <a:rPr lang="en-US" dirty="0"/>
              <a:t>the Cougar Trap </a:t>
            </a:r>
            <a:r>
              <a:rPr lang="en-US" dirty="0" smtClean="0"/>
              <a:t>in 2012 </a:t>
            </a:r>
            <a:r>
              <a:rPr lang="en-US" dirty="0"/>
              <a:t>and </a:t>
            </a:r>
            <a:r>
              <a:rPr lang="en-US" dirty="0" smtClean="0"/>
              <a:t>2013. The colors denote whether the Chinook was originally produced above Cougar</a:t>
            </a:r>
            <a:r>
              <a:rPr lang="en-US" baseline="0" dirty="0" smtClean="0"/>
              <a:t> D</a:t>
            </a:r>
            <a:r>
              <a:rPr lang="en-US" dirty="0" smtClean="0"/>
              <a:t>am or not. The Chinook that were not produced above dam are termed migrants. </a:t>
            </a:r>
          </a:p>
          <a:p>
            <a:endParaRPr lang="en-US" dirty="0"/>
          </a:p>
          <a:p>
            <a:r>
              <a:rPr lang="en-US" dirty="0" smtClean="0"/>
              <a:t>Note that most Chinook returning after September 1</a:t>
            </a:r>
            <a:r>
              <a:rPr lang="en-US" baseline="30000" dirty="0" smtClean="0"/>
              <a:t>st</a:t>
            </a:r>
            <a:r>
              <a:rPr lang="en-US" dirty="0" smtClean="0"/>
              <a:t> were migrants. </a:t>
            </a:r>
            <a:r>
              <a:rPr lang="en-US" b="1" dirty="0"/>
              <a:t>PAUSE.</a:t>
            </a:r>
          </a:p>
          <a:p>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5</a:t>
            </a:fld>
            <a:endParaRPr lang="en-US" dirty="0"/>
          </a:p>
        </p:txBody>
      </p:sp>
    </p:spTree>
    <p:extLst>
      <p:ext uri="{BB962C8B-B14F-4D97-AF65-F5344CB8AC3E}">
        <p14:creationId xmlns:p14="http://schemas.microsoft.com/office/powerpoint/2010/main" val="299793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get into our assessment of genetic diversity I want to define a few terms that I will be using and provide an example for each. </a:t>
            </a:r>
          </a:p>
          <a:p>
            <a:endParaRPr lang="en-US" dirty="0"/>
          </a:p>
          <a:p>
            <a:r>
              <a:rPr lang="en-US" dirty="0" smtClean="0"/>
              <a:t>A locus is a specific location in the genome. PAUSE. A allele is a character state at a locus. PAUSE.  Finally, the alleles an individual has at a given locus are known at its genotype. </a:t>
            </a:r>
            <a:r>
              <a:rPr lang="en-US" b="1" dirty="0" smtClean="0"/>
              <a:t>Pause. </a:t>
            </a:r>
          </a:p>
          <a:p>
            <a:endParaRPr lang="en-US" dirty="0"/>
          </a:p>
          <a:p>
            <a:r>
              <a:rPr lang="en-US" dirty="0" smtClean="0"/>
              <a:t>Here is a locus – a specific sequence of A’s, T’s, G’s, and C’s in the genome. </a:t>
            </a:r>
            <a:r>
              <a:rPr lang="en-US" dirty="0"/>
              <a:t>E</a:t>
            </a:r>
            <a:r>
              <a:rPr lang="en-US" dirty="0" smtClean="0"/>
              <a:t>ach individual inherits one copy of this locus from its mom and dad. </a:t>
            </a:r>
            <a:r>
              <a:rPr lang="en-US" b="1" dirty="0" smtClean="0"/>
              <a:t>Pause. </a:t>
            </a:r>
            <a:r>
              <a:rPr lang="en-US" dirty="0" smtClean="0"/>
              <a:t>Copies may vary slightly in the sequence. These variants are called</a:t>
            </a:r>
            <a:r>
              <a:rPr lang="en-US" baseline="0" dirty="0" smtClean="0"/>
              <a:t> </a:t>
            </a:r>
            <a:r>
              <a:rPr lang="en-US" dirty="0" smtClean="0"/>
              <a:t>alleles and I indicate</a:t>
            </a:r>
            <a:r>
              <a:rPr lang="en-US" baseline="0" dirty="0" smtClean="0"/>
              <a:t> them here using different colors</a:t>
            </a:r>
            <a:r>
              <a:rPr lang="en-US" dirty="0" smtClean="0"/>
              <a:t>. </a:t>
            </a:r>
            <a:r>
              <a:rPr lang="en-US" b="1" dirty="0"/>
              <a:t>PAUSE</a:t>
            </a:r>
            <a:r>
              <a:rPr lang="en-US" b="1" dirty="0" smtClean="0"/>
              <a:t>.</a:t>
            </a:r>
            <a:r>
              <a:rPr lang="en-US" dirty="0" smtClean="0"/>
              <a:t> </a:t>
            </a:r>
          </a:p>
          <a:p>
            <a:endParaRPr lang="en-US" dirty="0"/>
          </a:p>
          <a:p>
            <a:r>
              <a:rPr lang="en-US" dirty="0" smtClean="0"/>
              <a:t>Collectively, for this individual the alleles it has at this locus are known as its genotype. In this example the alleles are different and therefore its classified as a heterozygote.</a:t>
            </a:r>
            <a:r>
              <a:rPr lang="en-US" b="1" dirty="0" smtClean="0"/>
              <a:t> Pause.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C2793A0-3B8E-4122-967B-37D72ADCF5A4}" type="slidenum">
              <a:rPr lang="en-US" smtClean="0"/>
              <a:t>6</a:t>
            </a:fld>
            <a:endParaRPr lang="en-US" dirty="0"/>
          </a:p>
        </p:txBody>
      </p:sp>
    </p:spTree>
    <p:extLst>
      <p:ext uri="{BB962C8B-B14F-4D97-AF65-F5344CB8AC3E}">
        <p14:creationId xmlns:p14="http://schemas.microsoft.com/office/powerpoint/2010/main" val="313443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99610"/>
          </a:xfrm>
        </p:spPr>
        <p:txBody>
          <a:bodyPr/>
          <a:lstStyle/>
          <a:p>
            <a:r>
              <a:rPr lang="en-US" dirty="0" smtClean="0"/>
              <a:t>We assessed genetic diversity in potential parents and offspring that returned back to the Cougar Trap using two common measures of genetic variation:</a:t>
            </a:r>
          </a:p>
          <a:p>
            <a:endParaRPr lang="en-US" dirty="0" smtClean="0"/>
          </a:p>
          <a:p>
            <a:r>
              <a:rPr lang="en-US" dirty="0" smtClean="0"/>
              <a:t>First we calculated heterozygosity, which is defined as the proportion of individuals that have different alleles at a given locus. </a:t>
            </a:r>
            <a:r>
              <a:rPr lang="en-US" b="1" dirty="0"/>
              <a:t>PAUSE.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for example, here are four fish. We know their genotypes at Locus 1. Some are heterozygotes and others are not.  Here</a:t>
            </a:r>
            <a:r>
              <a:rPr lang="en-US" baseline="0" dirty="0" smtClean="0"/>
              <a:t> </a:t>
            </a:r>
            <a:r>
              <a:rPr lang="en-US" dirty="0" smtClean="0"/>
              <a:t>heterozygosity is 0.5. </a:t>
            </a:r>
            <a:r>
              <a:rPr lang="en-US" b="1" dirty="0" smtClean="0"/>
              <a:t>PAUSE.</a:t>
            </a:r>
            <a:endParaRPr lang="en-US" dirty="0" smtClean="0"/>
          </a:p>
          <a:p>
            <a:endParaRPr lang="en-US" dirty="0" smtClean="0"/>
          </a:p>
          <a:p>
            <a:r>
              <a:rPr lang="en-US" dirty="0" smtClean="0"/>
              <a:t>The</a:t>
            </a:r>
            <a:r>
              <a:rPr lang="en-US" baseline="0" dirty="0" smtClean="0"/>
              <a:t> second measure of genetic variation we used was</a:t>
            </a:r>
            <a:r>
              <a:rPr lang="en-US" dirty="0" smtClean="0"/>
              <a:t> the actual numbers of alleles at each locus. </a:t>
            </a:r>
            <a:r>
              <a:rPr lang="en-US" b="1" dirty="0"/>
              <a:t>PAUSE</a:t>
            </a:r>
            <a:r>
              <a:rPr lang="en-US" b="1" dirty="0" smtClean="0"/>
              <a:t>.</a:t>
            </a:r>
            <a:endParaRPr lang="en-US" dirty="0" smtClean="0"/>
          </a:p>
          <a:p>
            <a:endParaRPr lang="en-US" dirty="0"/>
          </a:p>
          <a:p>
            <a:r>
              <a:rPr lang="en-US" dirty="0" smtClean="0"/>
              <a:t>In</a:t>
            </a:r>
            <a:r>
              <a:rPr lang="en-US" baseline="0" dirty="0" smtClean="0"/>
              <a:t> this example</a:t>
            </a:r>
            <a:r>
              <a:rPr lang="en-US" dirty="0" smtClean="0"/>
              <a:t> there are two alleles observed at this locus.</a:t>
            </a:r>
            <a:r>
              <a:rPr lang="en-US" b="1" dirty="0"/>
              <a:t> PAUSE.</a:t>
            </a:r>
          </a:p>
          <a:p>
            <a:endParaRPr lang="en-US" dirty="0" smtClean="0"/>
          </a:p>
          <a:p>
            <a:r>
              <a:rPr lang="en-US" dirty="0" smtClean="0"/>
              <a:t>In our study we made these calculations using 8 loci that averaged 35 alleles per locus.</a:t>
            </a:r>
            <a:r>
              <a:rPr lang="en-US" b="1" dirty="0"/>
              <a:t> PAUSE</a:t>
            </a:r>
            <a:r>
              <a:rPr lang="en-US" b="1" dirty="0" smtClean="0"/>
              <a:t>.</a:t>
            </a:r>
            <a:endParaRPr lang="en-US" dirty="0" smtClean="0"/>
          </a:p>
          <a:p>
            <a:endParaRPr lang="en-US" dirty="0"/>
          </a:p>
          <a:p>
            <a:r>
              <a:rPr lang="en-US" dirty="0" smtClean="0"/>
              <a:t>Based on theory and many other reintroduction studies we expect to see a reduction in the number of alleles because of the high variance in fitness</a:t>
            </a:r>
            <a:r>
              <a:rPr lang="en-US" baseline="0" dirty="0" smtClean="0"/>
              <a:t> that</a:t>
            </a:r>
            <a:r>
              <a:rPr lang="en-US" dirty="0" smtClean="0"/>
              <a:t> we have reported on in the past. </a:t>
            </a:r>
            <a:r>
              <a:rPr lang="en-US" b="1" dirty="0"/>
              <a:t>PAUSE.</a:t>
            </a:r>
          </a:p>
          <a:p>
            <a:endParaRPr lang="en-US" dirty="0" smtClean="0"/>
          </a:p>
          <a:p>
            <a:r>
              <a:rPr lang="en-US" dirty="0" smtClean="0"/>
              <a:t>However, we expect that heterozygosity will not change for two reasons. </a:t>
            </a:r>
            <a:r>
              <a:rPr lang="en-US" dirty="0"/>
              <a:t>First based on theory, </a:t>
            </a:r>
            <a:r>
              <a:rPr lang="en-US" dirty="0" smtClean="0"/>
              <a:t>the change is expected to be small, and second the loci we are using provide a coarse estimate of this parameter. Collectively, we have low power to detect changes in heterozygosity during the time frame we have been genetically evaluating this reintroduction.</a:t>
            </a:r>
            <a:r>
              <a:rPr lang="en-US" b="1" dirty="0"/>
              <a:t> PAUSE</a:t>
            </a:r>
            <a:r>
              <a:rPr lang="en-US" b="1" dirty="0" smtClean="0"/>
              <a:t>.</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7</a:t>
            </a:fld>
            <a:endParaRPr lang="en-US" dirty="0"/>
          </a:p>
        </p:txBody>
      </p:sp>
    </p:spTree>
    <p:extLst>
      <p:ext uri="{BB962C8B-B14F-4D97-AF65-F5344CB8AC3E}">
        <p14:creationId xmlns:p14="http://schemas.microsoft.com/office/powerpoint/2010/main" val="86443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 calculated heterozygosity and counted the number of alleles at each locus for all potential </a:t>
            </a:r>
            <a:r>
              <a:rPr lang="en-US" u="sng" dirty="0" smtClean="0"/>
              <a:t>parents</a:t>
            </a:r>
            <a:r>
              <a:rPr lang="en-US" dirty="0" smtClean="0"/>
              <a:t> reintroduced in 2007 and 2008. We also calculated the same measures</a:t>
            </a:r>
            <a:r>
              <a:rPr lang="en-US" baseline="0" dirty="0" smtClean="0"/>
              <a:t> of genetic variation</a:t>
            </a:r>
            <a:r>
              <a:rPr lang="en-US" dirty="0" smtClean="0"/>
              <a:t> for their age-3 to age-6 </a:t>
            </a:r>
            <a:r>
              <a:rPr lang="en-US" u="sng" dirty="0" smtClean="0"/>
              <a:t>offspring</a:t>
            </a:r>
            <a:r>
              <a:rPr lang="en-US" dirty="0" smtClean="0"/>
              <a:t> returning back to the Cougar Trap. </a:t>
            </a:r>
            <a:r>
              <a:rPr lang="en-US" b="1" dirty="0"/>
              <a:t>PAUSE.</a:t>
            </a:r>
          </a:p>
          <a:p>
            <a:endParaRPr lang="en-US" dirty="0" smtClean="0"/>
          </a:p>
          <a:p>
            <a:r>
              <a:rPr lang="en-US" dirty="0" smtClean="0"/>
              <a:t>Then we compared our estimates of genetic diversity between the potential parents and their offspring. </a:t>
            </a:r>
            <a:r>
              <a:rPr lang="en-US" b="1" dirty="0"/>
              <a:t>PAUSE.</a:t>
            </a:r>
          </a:p>
          <a:p>
            <a:endParaRPr lang="en-US" dirty="0"/>
          </a:p>
        </p:txBody>
      </p:sp>
      <p:sp>
        <p:nvSpPr>
          <p:cNvPr id="4" name="Slide Number Placeholder 3"/>
          <p:cNvSpPr>
            <a:spLocks noGrp="1"/>
          </p:cNvSpPr>
          <p:nvPr>
            <p:ph type="sldNum" sz="quarter" idx="10"/>
          </p:nvPr>
        </p:nvSpPr>
        <p:spPr/>
        <p:txBody>
          <a:bodyPr/>
          <a:lstStyle/>
          <a:p>
            <a:fld id="{6C2793A0-3B8E-4122-967B-37D72ADCF5A4}" type="slidenum">
              <a:rPr lang="en-US" smtClean="0"/>
              <a:t>8</a:t>
            </a:fld>
            <a:endParaRPr lang="en-US" dirty="0"/>
          </a:p>
        </p:txBody>
      </p:sp>
    </p:spTree>
    <p:extLst>
      <p:ext uri="{BB962C8B-B14F-4D97-AF65-F5344CB8AC3E}">
        <p14:creationId xmlns:p14="http://schemas.microsoft.com/office/powerpoint/2010/main" val="134735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found was that on average alleles were lost between the potential parents and returning offspring. In both parent years, 2007 and 2008, the mean change in the number of alleles between </a:t>
            </a:r>
            <a:r>
              <a:rPr lang="en-US" dirty="0"/>
              <a:t>potential parents and returning </a:t>
            </a:r>
            <a:r>
              <a:rPr lang="en-US" dirty="0" smtClean="0"/>
              <a:t>offspring was negative  indicating that alleles were lost. Note that the error bars here are 95% confidence intervals and neither</a:t>
            </a:r>
            <a:r>
              <a:rPr lang="en-US" baseline="0" dirty="0" smtClean="0"/>
              <a:t> encompasses positive values</a:t>
            </a:r>
            <a:r>
              <a:rPr lang="en-US" dirty="0" smtClean="0"/>
              <a:t>. </a:t>
            </a:r>
            <a:r>
              <a:rPr lang="en-US" b="1" dirty="0" smtClean="0"/>
              <a:t>PAUSE.</a:t>
            </a:r>
            <a:endParaRPr lang="en-US" b="1" dirty="0"/>
          </a:p>
        </p:txBody>
      </p:sp>
      <p:sp>
        <p:nvSpPr>
          <p:cNvPr id="4" name="Slide Number Placeholder 3"/>
          <p:cNvSpPr>
            <a:spLocks noGrp="1"/>
          </p:cNvSpPr>
          <p:nvPr>
            <p:ph type="sldNum" sz="quarter" idx="10"/>
          </p:nvPr>
        </p:nvSpPr>
        <p:spPr/>
        <p:txBody>
          <a:bodyPr/>
          <a:lstStyle/>
          <a:p>
            <a:fld id="{6C2793A0-3B8E-4122-967B-37D72ADCF5A4}" type="slidenum">
              <a:rPr lang="en-US" smtClean="0"/>
              <a:t>9</a:t>
            </a:fld>
            <a:endParaRPr lang="en-US" dirty="0"/>
          </a:p>
        </p:txBody>
      </p:sp>
    </p:spTree>
    <p:extLst>
      <p:ext uri="{BB962C8B-B14F-4D97-AF65-F5344CB8AC3E}">
        <p14:creationId xmlns:p14="http://schemas.microsoft.com/office/powerpoint/2010/main" val="249361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8" name="Slide Number Placeholder 7"/>
          <p:cNvSpPr>
            <a:spLocks noGrp="1"/>
          </p:cNvSpPr>
          <p:nvPr>
            <p:ph type="sldNum" sz="quarter" idx="11"/>
          </p:nvPr>
        </p:nvSpPr>
        <p:spPr/>
        <p:txBody>
          <a:bodyPr/>
          <a:lstStyle/>
          <a:p>
            <a:fld id="{57A4B777-1F11-46A6-AB0C-E395EDEA811A}"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4B777-1F11-46A6-AB0C-E395EDEA811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4B777-1F11-46A6-AB0C-E395EDEA811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4B777-1F11-46A6-AB0C-E395EDEA811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4B777-1F11-46A6-AB0C-E395EDEA811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4B777-1F11-46A6-AB0C-E395EDEA811A}"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A4B777-1F11-46A6-AB0C-E395EDEA811A}"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A4B777-1F11-46A6-AB0C-E395EDEA811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A4B777-1F11-46A6-AB0C-E395EDEA811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4B777-1F11-46A6-AB0C-E395EDEA811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7B2DA-A5B7-4176-8646-793CE9A02ED1}" type="datetimeFigureOut">
              <a:rPr lang="en-US" smtClean="0"/>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4B777-1F11-46A6-AB0C-E395EDEA811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227B2DA-A5B7-4176-8646-793CE9A02ED1}" type="datetimeFigureOut">
              <a:rPr lang="en-US" smtClean="0"/>
              <a:t>2/9/2015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7A4B777-1F11-46A6-AB0C-E395EDEA811A}"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8.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100000"/>
                <a:shade val="80000"/>
                <a:satMod val="100000"/>
                <a:lumMod val="100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1" y="0"/>
            <a:ext cx="8229600" cy="1981200"/>
          </a:xfrm>
        </p:spPr>
        <p:txBody>
          <a:bodyPr anchor="ctr">
            <a:noAutofit/>
          </a:bodyPr>
          <a:lstStyle/>
          <a:p>
            <a:r>
              <a:rPr lang="en-US" sz="3400" b="1" dirty="0">
                <a:solidFill>
                  <a:schemeClr val="accent2"/>
                </a:solidFill>
              </a:rPr>
              <a:t>Reintroduction program above Cougar </a:t>
            </a:r>
            <a:r>
              <a:rPr lang="en-US" sz="3400" b="1" dirty="0" smtClean="0">
                <a:solidFill>
                  <a:schemeClr val="accent2"/>
                </a:solidFill>
              </a:rPr>
              <a:t>Dam: </a:t>
            </a:r>
            <a:r>
              <a:rPr lang="en-US" sz="3400" b="1" i="1" dirty="0"/>
              <a:t>Assessment of genetic diversity and searching for adfluvial </a:t>
            </a:r>
            <a:r>
              <a:rPr lang="en-US" sz="3400" b="1" i="1" dirty="0" smtClean="0"/>
              <a:t>Chinook</a:t>
            </a:r>
            <a:endParaRPr lang="en-US" sz="3400" i="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404" t="63619" r="24163" b="18190"/>
          <a:stretch/>
        </p:blipFill>
        <p:spPr bwMode="auto">
          <a:xfrm>
            <a:off x="5791200" y="3365444"/>
            <a:ext cx="1077006" cy="9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nau.usace.army.mil/rv4_images/usace%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1434" y="2573963"/>
            <a:ext cx="1169481" cy="936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oregonstate.edu/Dept/ODFW/images/!odfw.j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8234" y="3235705"/>
            <a:ext cx="1093259" cy="1641095"/>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a:spLocks noGrp="1"/>
          </p:cNvSpPr>
          <p:nvPr>
            <p:ph type="subTitle" idx="1"/>
          </p:nvPr>
        </p:nvSpPr>
        <p:spPr>
          <a:xfrm>
            <a:off x="0" y="5562600"/>
            <a:ext cx="7924800" cy="1295400"/>
          </a:xfrm>
        </p:spPr>
        <p:txBody>
          <a:bodyPr>
            <a:normAutofit/>
          </a:bodyPr>
          <a:lstStyle/>
          <a:p>
            <a:pPr eaLnBrk="1" hangingPunct="1"/>
            <a:r>
              <a:rPr lang="en-US" altLang="en-US" sz="2400" b="1" dirty="0" smtClean="0"/>
              <a:t>Nick Sard, Dave Jacobson,</a:t>
            </a:r>
            <a:r>
              <a:rPr lang="en-US" altLang="en-US" sz="2400" b="1" baseline="30000" dirty="0" smtClean="0"/>
              <a:t> </a:t>
            </a:r>
            <a:r>
              <a:rPr lang="en-US" altLang="en-US" sz="2400" b="1" dirty="0" smtClean="0"/>
              <a:t>Michael Hogansen, Kathleen O’Malley, Marc Johnson,</a:t>
            </a:r>
            <a:r>
              <a:rPr lang="en-US" altLang="en-US" sz="2400" b="1" baseline="30000" dirty="0" smtClean="0"/>
              <a:t> </a:t>
            </a:r>
            <a:r>
              <a:rPr lang="en-US" altLang="en-US" sz="2400" b="1" dirty="0" smtClean="0"/>
              <a:t>Michael Banks</a:t>
            </a:r>
            <a:endParaRPr lang="en-US" altLang="en-US" sz="2400" b="1" baseline="30000" dirty="0" smtClean="0"/>
          </a:p>
          <a:p>
            <a:pPr eaLnBrk="1" hangingPunct="1"/>
            <a:endParaRPr lang="en-US" altLang="en-US" sz="1600" b="1" dirty="0" smtClean="0"/>
          </a:p>
        </p:txBody>
      </p:sp>
      <p:grpSp>
        <p:nvGrpSpPr>
          <p:cNvPr id="9" name="Group 8"/>
          <p:cNvGrpSpPr/>
          <p:nvPr/>
        </p:nvGrpSpPr>
        <p:grpSpPr>
          <a:xfrm>
            <a:off x="381000" y="1996379"/>
            <a:ext cx="4800600" cy="3413821"/>
            <a:chOff x="3810000" y="2362200"/>
            <a:chExt cx="5029200" cy="3413760"/>
          </a:xfrm>
        </p:grpSpPr>
        <p:pic>
          <p:nvPicPr>
            <p:cNvPr id="11" name="Picture 2" descr="http://www.nwd-wc.usace.army.mil/report/pics/cou02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9029" y="2362200"/>
              <a:ext cx="4990171" cy="34099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10000" y="5514350"/>
              <a:ext cx="3012363" cy="261610"/>
            </a:xfrm>
            <a:prstGeom prst="rect">
              <a:avLst/>
            </a:prstGeom>
          </p:spPr>
          <p:txBody>
            <a:bodyPr wrap="none">
              <a:spAutoFit/>
            </a:bodyPr>
            <a:lstStyle/>
            <a:p>
              <a:r>
                <a:rPr lang="en-US" sz="1100" b="1" dirty="0"/>
                <a:t>Bob </a:t>
              </a:r>
              <a:r>
                <a:rPr lang="en-US" sz="1100" b="1" dirty="0" err="1"/>
                <a:t>Heims</a:t>
              </a:r>
              <a:r>
                <a:rPr lang="en-US" sz="1100" b="1" dirty="0"/>
                <a:t>, U.S. Army Corps of Engineers</a:t>
              </a:r>
            </a:p>
          </p:txBody>
        </p:sp>
      </p:grpSp>
    </p:spTree>
    <p:extLst>
      <p:ext uri="{BB962C8B-B14F-4D97-AF65-F5344CB8AC3E}">
        <p14:creationId xmlns:p14="http://schemas.microsoft.com/office/powerpoint/2010/main" val="334785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76200"/>
            <a:ext cx="8001000" cy="11540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solidFill>
              </a:rPr>
              <a:t>No change in heterozygosity</a:t>
            </a:r>
            <a:endParaRPr lang="en-US" b="1" dirty="0">
              <a:solidFill>
                <a:schemeClr val="tx2"/>
              </a:solidFill>
            </a:endParaRPr>
          </a:p>
        </p:txBody>
      </p:sp>
      <p:sp>
        <p:nvSpPr>
          <p:cNvPr id="7" name="TextBox 6"/>
          <p:cNvSpPr txBox="1"/>
          <p:nvPr/>
        </p:nvSpPr>
        <p:spPr>
          <a:xfrm>
            <a:off x="0" y="6477000"/>
            <a:ext cx="3159839" cy="369332"/>
          </a:xfrm>
          <a:prstGeom prst="rect">
            <a:avLst/>
          </a:prstGeom>
          <a:noFill/>
        </p:spPr>
        <p:txBody>
          <a:bodyPr wrap="none" rtlCol="0">
            <a:spAutoFit/>
          </a:bodyPr>
          <a:lstStyle/>
          <a:p>
            <a:r>
              <a:rPr lang="en-US" i="1" dirty="0" smtClean="0"/>
              <a:t>*Low power to detect change</a:t>
            </a:r>
            <a:endParaRPr lang="en-US" i="1" dirty="0"/>
          </a:p>
        </p:txBody>
      </p:sp>
      <p:sp>
        <p:nvSpPr>
          <p:cNvPr id="8" name="TextBox 7"/>
          <p:cNvSpPr txBox="1"/>
          <p:nvPr/>
        </p:nvSpPr>
        <p:spPr>
          <a:xfrm>
            <a:off x="6920314" y="6477000"/>
            <a:ext cx="2223686" cy="369332"/>
          </a:xfrm>
          <a:prstGeom prst="rect">
            <a:avLst/>
          </a:prstGeom>
          <a:noFill/>
        </p:spPr>
        <p:txBody>
          <a:bodyPr wrap="none" rtlCol="0">
            <a:spAutoFit/>
          </a:bodyPr>
          <a:lstStyle/>
          <a:p>
            <a:r>
              <a:rPr lang="en-US" i="1" dirty="0" smtClean="0"/>
              <a:t>Paired t-test: 95 CIs</a:t>
            </a:r>
            <a:endParaRPr lang="en-US" i="1" dirty="0"/>
          </a:p>
        </p:txBody>
      </p:sp>
      <p:pic>
        <p:nvPicPr>
          <p:cNvPr id="2" name="Picture 2" descr="C:\Users\Nick.Sard\Documents\Research\R\Data analysis\2014\Reintro_pop_gen\graphics\het.type.on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906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053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91467372"/>
              </p:ext>
            </p:extLst>
          </p:nvPr>
        </p:nvGraphicFramePr>
        <p:xfrm>
          <a:off x="1219200" y="5486400"/>
          <a:ext cx="7155302" cy="533400"/>
        </p:xfrm>
        <a:graphic>
          <a:graphicData uri="http://schemas.openxmlformats.org/drawingml/2006/table">
            <a:tbl>
              <a:tblPr firstRow="1" bandRow="1">
                <a:tableStyleId>{2D5ABB26-0587-4C30-8999-92F81FD0307C}</a:tableStyleId>
              </a:tblPr>
              <a:tblGrid>
                <a:gridCol w="1022186"/>
                <a:gridCol w="1022186"/>
                <a:gridCol w="1022186"/>
                <a:gridCol w="1022186"/>
                <a:gridCol w="1022186"/>
                <a:gridCol w="1022186"/>
                <a:gridCol w="1022186"/>
              </a:tblGrid>
              <a:tr h="533400">
                <a:tc>
                  <a:txBody>
                    <a:bodyPr/>
                    <a:lstStyle/>
                    <a:p>
                      <a:pPr algn="ctr"/>
                      <a:r>
                        <a:rPr lang="en-US" sz="2400" b="1" dirty="0" smtClean="0"/>
                        <a:t>2007</a:t>
                      </a:r>
                      <a:endParaRPr lang="en-US" sz="2400" b="1" dirty="0"/>
                    </a:p>
                  </a:txBody>
                  <a:tcPr anchor="ctr"/>
                </a:tc>
                <a:tc>
                  <a:txBody>
                    <a:bodyPr/>
                    <a:lstStyle/>
                    <a:p>
                      <a:pPr algn="ctr"/>
                      <a:r>
                        <a:rPr lang="en-US" sz="2400" b="1" dirty="0" smtClean="0"/>
                        <a:t>2008</a:t>
                      </a:r>
                      <a:endParaRPr lang="en-US" sz="2400" b="1" dirty="0"/>
                    </a:p>
                  </a:txBody>
                  <a:tcPr anchor="ctr"/>
                </a:tc>
                <a:tc>
                  <a:txBody>
                    <a:bodyPr/>
                    <a:lstStyle/>
                    <a:p>
                      <a:pPr algn="ctr"/>
                      <a:r>
                        <a:rPr lang="en-US" sz="2400" b="1" dirty="0" smtClean="0"/>
                        <a:t>2009</a:t>
                      </a:r>
                      <a:endParaRPr lang="en-US" sz="2400" b="1" dirty="0"/>
                    </a:p>
                  </a:txBody>
                  <a:tcPr anchor="ctr"/>
                </a:tc>
                <a:tc>
                  <a:txBody>
                    <a:bodyPr/>
                    <a:lstStyle/>
                    <a:p>
                      <a:pPr algn="ctr"/>
                      <a:r>
                        <a:rPr lang="en-US" sz="2400" b="1" dirty="0" smtClean="0"/>
                        <a:t>2010</a:t>
                      </a:r>
                      <a:endParaRPr lang="en-US" sz="2400" b="1" dirty="0"/>
                    </a:p>
                  </a:txBody>
                  <a:tcPr anchor="ctr"/>
                </a:tc>
                <a:tc>
                  <a:txBody>
                    <a:bodyPr/>
                    <a:lstStyle/>
                    <a:p>
                      <a:pPr algn="ctr"/>
                      <a:r>
                        <a:rPr lang="en-US" sz="2400" b="1" dirty="0" smtClean="0"/>
                        <a:t>2011</a:t>
                      </a:r>
                      <a:endParaRPr lang="en-US" sz="2400" b="1" dirty="0"/>
                    </a:p>
                  </a:txBody>
                  <a:tcPr anchor="ctr"/>
                </a:tc>
                <a:tc>
                  <a:txBody>
                    <a:bodyPr/>
                    <a:lstStyle/>
                    <a:p>
                      <a:pPr algn="ctr"/>
                      <a:r>
                        <a:rPr lang="en-US" sz="2400" b="1" dirty="0" smtClean="0"/>
                        <a:t>2012</a:t>
                      </a:r>
                      <a:endParaRPr lang="en-US" sz="2400" b="1" dirty="0"/>
                    </a:p>
                  </a:txBody>
                  <a:tcPr anchor="ctr"/>
                </a:tc>
                <a:tc>
                  <a:txBody>
                    <a:bodyPr/>
                    <a:lstStyle/>
                    <a:p>
                      <a:pPr algn="ctr"/>
                      <a:r>
                        <a:rPr lang="en-US" sz="2400" b="1" dirty="0" smtClean="0"/>
                        <a:t>2013</a:t>
                      </a:r>
                      <a:endParaRPr lang="en-US" sz="2400" b="1" dirty="0"/>
                    </a:p>
                  </a:txBody>
                  <a:tcPr anchor="ctr"/>
                </a:tc>
              </a:tr>
            </a:tbl>
          </a:graphicData>
        </a:graphic>
      </p:graphicFrame>
      <p:sp>
        <p:nvSpPr>
          <p:cNvPr id="4" name="Title 1"/>
          <p:cNvSpPr>
            <a:spLocks noGrp="1"/>
          </p:cNvSpPr>
          <p:nvPr>
            <p:ph type="title"/>
          </p:nvPr>
        </p:nvSpPr>
        <p:spPr>
          <a:xfrm>
            <a:off x="228600" y="76201"/>
            <a:ext cx="8763000" cy="1143000"/>
          </a:xfrm>
        </p:spPr>
        <p:txBody>
          <a:bodyPr anchor="ctr">
            <a:normAutofit fontScale="90000"/>
          </a:bodyPr>
          <a:lstStyle/>
          <a:p>
            <a:r>
              <a:rPr lang="en-US" b="1" dirty="0" smtClean="0"/>
              <a:t>Second approach: One return cohort</a:t>
            </a:r>
            <a:endParaRPr lang="en-US" b="1" dirty="0"/>
          </a:p>
        </p:txBody>
      </p:sp>
      <p:sp>
        <p:nvSpPr>
          <p:cNvPr id="65" name="TextBox 64"/>
          <p:cNvSpPr txBox="1"/>
          <p:nvPr/>
        </p:nvSpPr>
        <p:spPr>
          <a:xfrm>
            <a:off x="1235661" y="5943600"/>
            <a:ext cx="7908339" cy="400110"/>
          </a:xfrm>
          <a:prstGeom prst="rect">
            <a:avLst/>
          </a:prstGeom>
          <a:noFill/>
        </p:spPr>
        <p:txBody>
          <a:bodyPr wrap="square" rtlCol="0">
            <a:spAutoFit/>
          </a:bodyPr>
          <a:lstStyle/>
          <a:p>
            <a:r>
              <a:rPr lang="en-US" sz="2000" b="1" dirty="0" smtClean="0"/>
              <a:t>Offspring – NOR Chinook captured at trap and haul facility</a:t>
            </a:r>
          </a:p>
        </p:txBody>
      </p:sp>
      <p:grpSp>
        <p:nvGrpSpPr>
          <p:cNvPr id="40" name="Group 39"/>
          <p:cNvGrpSpPr/>
          <p:nvPr/>
        </p:nvGrpSpPr>
        <p:grpSpPr>
          <a:xfrm>
            <a:off x="1358768" y="3042892"/>
            <a:ext cx="951843" cy="309908"/>
            <a:chOff x="1447800" y="2362200"/>
            <a:chExt cx="1524000" cy="381000"/>
          </a:xfrm>
        </p:grpSpPr>
        <p:sp>
          <p:nvSpPr>
            <p:cNvPr id="41" name="Isosceles Triangle 4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grpSp>
        <p:nvGrpSpPr>
          <p:cNvPr id="43" name="Group 42"/>
          <p:cNvGrpSpPr/>
          <p:nvPr/>
        </p:nvGrpSpPr>
        <p:grpSpPr>
          <a:xfrm>
            <a:off x="2403038" y="3042892"/>
            <a:ext cx="951843" cy="309908"/>
            <a:chOff x="1447800" y="2362200"/>
            <a:chExt cx="1524000" cy="381000"/>
          </a:xfrm>
        </p:grpSpPr>
        <p:sp>
          <p:nvSpPr>
            <p:cNvPr id="44" name="Isosceles Triangle 4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grpSp>
        <p:nvGrpSpPr>
          <p:cNvPr id="46" name="Group 45"/>
          <p:cNvGrpSpPr/>
          <p:nvPr/>
        </p:nvGrpSpPr>
        <p:grpSpPr>
          <a:xfrm>
            <a:off x="3417697" y="3042892"/>
            <a:ext cx="951843" cy="309908"/>
            <a:chOff x="1447800" y="2362200"/>
            <a:chExt cx="1524000" cy="381000"/>
          </a:xfrm>
        </p:grpSpPr>
        <p:sp>
          <p:nvSpPr>
            <p:cNvPr id="47" name="Isosceles Triangle 4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grpSp>
        <p:nvGrpSpPr>
          <p:cNvPr id="60" name="Group 59"/>
          <p:cNvGrpSpPr/>
          <p:nvPr/>
        </p:nvGrpSpPr>
        <p:grpSpPr>
          <a:xfrm>
            <a:off x="6198125" y="3048000"/>
            <a:ext cx="951843" cy="309908"/>
            <a:chOff x="1447800" y="2362200"/>
            <a:chExt cx="1524000" cy="381000"/>
          </a:xfrm>
        </p:grpSpPr>
        <p:sp>
          <p:nvSpPr>
            <p:cNvPr id="61" name="Isosceles Triangle 6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cxnSp>
        <p:nvCxnSpPr>
          <p:cNvPr id="77" name="Curved Connector 76"/>
          <p:cNvCxnSpPr>
            <a:stCxn id="42" idx="0"/>
            <a:endCxn id="62" idx="0"/>
          </p:cNvCxnSpPr>
          <p:nvPr/>
        </p:nvCxnSpPr>
        <p:spPr>
          <a:xfrm rot="16200000" flipH="1">
            <a:off x="4353997" y="625768"/>
            <a:ext cx="5108" cy="4839357"/>
          </a:xfrm>
          <a:prstGeom prst="curvedConnector3">
            <a:avLst>
              <a:gd name="adj1" fmla="val -24862960"/>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45" idx="0"/>
            <a:endCxn id="62" idx="0"/>
          </p:cNvCxnSpPr>
          <p:nvPr/>
        </p:nvCxnSpPr>
        <p:spPr>
          <a:xfrm rot="16200000" flipH="1">
            <a:off x="4876132" y="1147903"/>
            <a:ext cx="5108" cy="3795087"/>
          </a:xfrm>
          <a:prstGeom prst="curvedConnector3">
            <a:avLst>
              <a:gd name="adj1" fmla="val -21630775"/>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48" idx="0"/>
            <a:endCxn id="62" idx="0"/>
          </p:cNvCxnSpPr>
          <p:nvPr/>
        </p:nvCxnSpPr>
        <p:spPr>
          <a:xfrm rot="16200000" flipH="1">
            <a:off x="5383462" y="1655232"/>
            <a:ext cx="5108" cy="2780428"/>
          </a:xfrm>
          <a:prstGeom prst="curvedConnector3">
            <a:avLst>
              <a:gd name="adj1" fmla="val -17404072"/>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400168" y="4942784"/>
            <a:ext cx="951843" cy="309908"/>
            <a:chOff x="1447800" y="2362200"/>
            <a:chExt cx="1524000" cy="381000"/>
          </a:xfrm>
        </p:grpSpPr>
        <p:sp>
          <p:nvSpPr>
            <p:cNvPr id="100" name="Isosceles Triangle 9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grpSp>
        <p:nvGrpSpPr>
          <p:cNvPr id="102" name="Group 101"/>
          <p:cNvGrpSpPr/>
          <p:nvPr/>
        </p:nvGrpSpPr>
        <p:grpSpPr>
          <a:xfrm>
            <a:off x="3444438" y="4942784"/>
            <a:ext cx="951843" cy="309908"/>
            <a:chOff x="1447800" y="2362200"/>
            <a:chExt cx="1524000" cy="381000"/>
          </a:xfrm>
        </p:grpSpPr>
        <p:sp>
          <p:nvSpPr>
            <p:cNvPr id="103" name="Isosceles Triangle 102"/>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grpSp>
        <p:nvGrpSpPr>
          <p:cNvPr id="105" name="Group 104"/>
          <p:cNvGrpSpPr/>
          <p:nvPr/>
        </p:nvGrpSpPr>
        <p:grpSpPr>
          <a:xfrm>
            <a:off x="4459097" y="4942784"/>
            <a:ext cx="951843" cy="309908"/>
            <a:chOff x="1447800" y="2362200"/>
            <a:chExt cx="1524000" cy="381000"/>
          </a:xfrm>
        </p:grpSpPr>
        <p:sp>
          <p:nvSpPr>
            <p:cNvPr id="106" name="Isosceles Triangle 10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grpSp>
        <p:nvGrpSpPr>
          <p:cNvPr id="108" name="Group 107"/>
          <p:cNvGrpSpPr/>
          <p:nvPr/>
        </p:nvGrpSpPr>
        <p:grpSpPr>
          <a:xfrm>
            <a:off x="1358768" y="4942784"/>
            <a:ext cx="951843" cy="309908"/>
            <a:chOff x="1447800" y="2362200"/>
            <a:chExt cx="1524000" cy="381000"/>
          </a:xfrm>
        </p:grpSpPr>
        <p:sp>
          <p:nvSpPr>
            <p:cNvPr id="109" name="Isosceles Triangle 108"/>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grpSp>
        <p:nvGrpSpPr>
          <p:cNvPr id="111" name="Group 110"/>
          <p:cNvGrpSpPr/>
          <p:nvPr/>
        </p:nvGrpSpPr>
        <p:grpSpPr>
          <a:xfrm>
            <a:off x="7239525" y="4947892"/>
            <a:ext cx="951843" cy="309908"/>
            <a:chOff x="1447800" y="2362200"/>
            <a:chExt cx="1524000" cy="381000"/>
          </a:xfrm>
        </p:grpSpPr>
        <p:sp>
          <p:nvSpPr>
            <p:cNvPr id="112" name="Isosceles Triangle 111"/>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grpSp>
      <p:cxnSp>
        <p:nvCxnSpPr>
          <p:cNvPr id="114" name="Curved Connector 113"/>
          <p:cNvCxnSpPr>
            <a:stCxn id="101" idx="0"/>
            <a:endCxn id="113" idx="0"/>
          </p:cNvCxnSpPr>
          <p:nvPr/>
        </p:nvCxnSpPr>
        <p:spPr>
          <a:xfrm rot="16200000" flipH="1">
            <a:off x="5395397" y="2525660"/>
            <a:ext cx="5108" cy="4839357"/>
          </a:xfrm>
          <a:prstGeom prst="curvedConnector3">
            <a:avLst>
              <a:gd name="adj1" fmla="val -24862960"/>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5" name="Curved Connector 114"/>
          <p:cNvCxnSpPr>
            <a:stCxn id="104" idx="0"/>
            <a:endCxn id="113" idx="0"/>
          </p:cNvCxnSpPr>
          <p:nvPr/>
        </p:nvCxnSpPr>
        <p:spPr>
          <a:xfrm rot="16200000" flipH="1">
            <a:off x="5917532" y="3047795"/>
            <a:ext cx="5108" cy="3795087"/>
          </a:xfrm>
          <a:prstGeom prst="curvedConnector3">
            <a:avLst>
              <a:gd name="adj1" fmla="val -21630775"/>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6" name="Curved Connector 115"/>
          <p:cNvCxnSpPr>
            <a:stCxn id="107" idx="0"/>
            <a:endCxn id="113" idx="0"/>
          </p:cNvCxnSpPr>
          <p:nvPr/>
        </p:nvCxnSpPr>
        <p:spPr>
          <a:xfrm rot="16200000" flipH="1">
            <a:off x="6424862" y="3555124"/>
            <a:ext cx="5108" cy="2780428"/>
          </a:xfrm>
          <a:prstGeom prst="curvedConnector3">
            <a:avLst>
              <a:gd name="adj1" fmla="val -17404072"/>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110" idx="0"/>
            <a:endCxn id="113" idx="0"/>
          </p:cNvCxnSpPr>
          <p:nvPr/>
        </p:nvCxnSpPr>
        <p:spPr>
          <a:xfrm rot="16200000" flipH="1">
            <a:off x="4874697" y="2004960"/>
            <a:ext cx="5108" cy="5880757"/>
          </a:xfrm>
          <a:prstGeom prst="curvedConnector3">
            <a:avLst>
              <a:gd name="adj1" fmla="val -28343774"/>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67609" y="914400"/>
            <a:ext cx="5724463" cy="461665"/>
          </a:xfrm>
          <a:prstGeom prst="rect">
            <a:avLst/>
          </a:prstGeom>
          <a:noFill/>
        </p:spPr>
        <p:txBody>
          <a:bodyPr wrap="square" rtlCol="0">
            <a:spAutoFit/>
          </a:bodyPr>
          <a:lstStyle/>
          <a:p>
            <a:r>
              <a:rPr lang="en-US" sz="2400" b="1" i="1" dirty="0" smtClean="0">
                <a:solidFill>
                  <a:schemeClr val="tx2"/>
                </a:solidFill>
              </a:rPr>
              <a:t>Accounts for overlapping generations </a:t>
            </a:r>
          </a:p>
        </p:txBody>
      </p:sp>
      <p:sp>
        <p:nvSpPr>
          <p:cNvPr id="49" name="Oval 48"/>
          <p:cNvSpPr/>
          <p:nvPr/>
        </p:nvSpPr>
        <p:spPr>
          <a:xfrm>
            <a:off x="1856096" y="31242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895600" y="31242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705600" y="31242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167598" y="2971800"/>
            <a:ext cx="389850" cy="461665"/>
          </a:xfrm>
          <a:prstGeom prst="rect">
            <a:avLst/>
          </a:prstGeom>
          <a:noFill/>
        </p:spPr>
        <p:txBody>
          <a:bodyPr wrap="none" rtlCol="0">
            <a:spAutoFit/>
          </a:bodyPr>
          <a:lstStyle/>
          <a:p>
            <a:r>
              <a:rPr lang="en-US" sz="2400" b="1" dirty="0" smtClean="0">
                <a:solidFill>
                  <a:srgbClr val="FF0000"/>
                </a:solidFill>
              </a:rPr>
              <a:t>X</a:t>
            </a:r>
            <a:endParaRPr lang="en-US" sz="2400" b="1" dirty="0">
              <a:solidFill>
                <a:srgbClr val="FF0000"/>
              </a:solidFill>
            </a:endParaRPr>
          </a:p>
        </p:txBody>
      </p:sp>
      <p:cxnSp>
        <p:nvCxnSpPr>
          <p:cNvPr id="7" name="Straight Connector 6"/>
          <p:cNvCxnSpPr/>
          <p:nvPr/>
        </p:nvCxnSpPr>
        <p:spPr>
          <a:xfrm>
            <a:off x="7543800" y="3107709"/>
            <a:ext cx="111967" cy="187647"/>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628472" y="2985448"/>
            <a:ext cx="372528" cy="301667"/>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077200" y="4800600"/>
            <a:ext cx="229312" cy="369332"/>
          </a:xfrm>
          <a:prstGeom prst="rect">
            <a:avLst/>
          </a:prstGeom>
          <a:noFill/>
        </p:spPr>
        <p:txBody>
          <a:bodyPr wrap="square" rtlCol="0">
            <a:spAutoFit/>
          </a:bodyPr>
          <a:lstStyle/>
          <a:p>
            <a:r>
              <a:rPr lang="en-US" dirty="0" smtClean="0"/>
              <a:t>*</a:t>
            </a:r>
            <a:endParaRPr lang="en-US" dirty="0"/>
          </a:p>
        </p:txBody>
      </p:sp>
      <p:sp>
        <p:nvSpPr>
          <p:cNvPr id="54" name="TextBox 53"/>
          <p:cNvSpPr txBox="1"/>
          <p:nvPr/>
        </p:nvSpPr>
        <p:spPr>
          <a:xfrm>
            <a:off x="0" y="6488668"/>
            <a:ext cx="3352011" cy="369332"/>
          </a:xfrm>
          <a:prstGeom prst="rect">
            <a:avLst/>
          </a:prstGeom>
          <a:noFill/>
        </p:spPr>
        <p:txBody>
          <a:bodyPr wrap="square" rtlCol="0">
            <a:spAutoFit/>
          </a:bodyPr>
          <a:lstStyle/>
          <a:p>
            <a:r>
              <a:rPr lang="en-US" dirty="0" smtClean="0"/>
              <a:t>* Assumes no LSDR method</a:t>
            </a:r>
            <a:endParaRPr lang="en-US" dirty="0"/>
          </a:p>
        </p:txBody>
      </p:sp>
    </p:spTree>
    <p:extLst>
      <p:ext uri="{BB962C8B-B14F-4D97-AF65-F5344CB8AC3E}">
        <p14:creationId xmlns:p14="http://schemas.microsoft.com/office/powerpoint/2010/main" val="93491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76200"/>
            <a:ext cx="8001000" cy="11540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2"/>
                </a:solidFill>
              </a:rPr>
              <a:t>Alleles were </a:t>
            </a:r>
            <a:r>
              <a:rPr lang="en-US" b="1" dirty="0" smtClean="0">
                <a:solidFill>
                  <a:schemeClr val="tx2"/>
                </a:solidFill>
              </a:rPr>
              <a:t>lost</a:t>
            </a:r>
            <a:endParaRPr lang="en-US" b="1" dirty="0">
              <a:solidFill>
                <a:schemeClr val="tx2"/>
              </a:solidFill>
            </a:endParaRPr>
          </a:p>
        </p:txBody>
      </p:sp>
      <p:sp>
        <p:nvSpPr>
          <p:cNvPr id="6" name="TextBox 5"/>
          <p:cNvSpPr txBox="1"/>
          <p:nvPr/>
        </p:nvSpPr>
        <p:spPr>
          <a:xfrm>
            <a:off x="6920314" y="6477000"/>
            <a:ext cx="2223686" cy="369332"/>
          </a:xfrm>
          <a:prstGeom prst="rect">
            <a:avLst/>
          </a:prstGeom>
          <a:noFill/>
        </p:spPr>
        <p:txBody>
          <a:bodyPr wrap="none" rtlCol="0">
            <a:spAutoFit/>
          </a:bodyPr>
          <a:lstStyle/>
          <a:p>
            <a:r>
              <a:rPr lang="en-US" i="1" dirty="0" smtClean="0"/>
              <a:t>Paired t-test: 95 CIs</a:t>
            </a:r>
            <a:endParaRPr lang="en-US" i="1" dirty="0"/>
          </a:p>
        </p:txBody>
      </p:sp>
      <p:pic>
        <p:nvPicPr>
          <p:cNvPr id="4098" name="Picture 2" descr="C:\Users\Nick.Sard\Documents\Research\R\Data analysis\2014\Reintro_pop_gen\graphics\alleles.type.tw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914400"/>
            <a:ext cx="5562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345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11097"/>
            <a:ext cx="8001000" cy="11540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2"/>
                </a:solidFill>
              </a:rPr>
              <a:t>No </a:t>
            </a:r>
            <a:r>
              <a:rPr lang="en-US" b="1" dirty="0" smtClean="0">
                <a:solidFill>
                  <a:schemeClr val="tx2"/>
                </a:solidFill>
              </a:rPr>
              <a:t>change </a:t>
            </a:r>
            <a:r>
              <a:rPr lang="en-US" b="1" dirty="0">
                <a:solidFill>
                  <a:schemeClr val="tx2"/>
                </a:solidFill>
              </a:rPr>
              <a:t>in heterozygosity</a:t>
            </a:r>
          </a:p>
        </p:txBody>
      </p:sp>
      <p:sp>
        <p:nvSpPr>
          <p:cNvPr id="6" name="TextBox 5"/>
          <p:cNvSpPr txBox="1"/>
          <p:nvPr/>
        </p:nvSpPr>
        <p:spPr>
          <a:xfrm>
            <a:off x="6920314" y="6477000"/>
            <a:ext cx="2223686" cy="369332"/>
          </a:xfrm>
          <a:prstGeom prst="rect">
            <a:avLst/>
          </a:prstGeom>
          <a:noFill/>
        </p:spPr>
        <p:txBody>
          <a:bodyPr wrap="none" rtlCol="0">
            <a:spAutoFit/>
          </a:bodyPr>
          <a:lstStyle/>
          <a:p>
            <a:r>
              <a:rPr lang="en-US" i="1" dirty="0" smtClean="0"/>
              <a:t>Paired t-test: 95 CIs</a:t>
            </a:r>
            <a:endParaRPr lang="en-US" i="1" dirty="0"/>
          </a:p>
        </p:txBody>
      </p:sp>
      <p:sp>
        <p:nvSpPr>
          <p:cNvPr id="7" name="TextBox 6"/>
          <p:cNvSpPr txBox="1"/>
          <p:nvPr/>
        </p:nvSpPr>
        <p:spPr>
          <a:xfrm>
            <a:off x="0" y="6477000"/>
            <a:ext cx="3159839" cy="369332"/>
          </a:xfrm>
          <a:prstGeom prst="rect">
            <a:avLst/>
          </a:prstGeom>
          <a:noFill/>
        </p:spPr>
        <p:txBody>
          <a:bodyPr wrap="none" rtlCol="0">
            <a:spAutoFit/>
          </a:bodyPr>
          <a:lstStyle/>
          <a:p>
            <a:r>
              <a:rPr lang="en-US" i="1" dirty="0"/>
              <a:t>*Low power to detect change</a:t>
            </a:r>
          </a:p>
        </p:txBody>
      </p:sp>
      <p:pic>
        <p:nvPicPr>
          <p:cNvPr id="5122" name="Picture 2" descr="C:\Users\Nick.Sard\Documents\Research\R\Data analysis\2014\Reintro_pop_gen\graphics\het.type.tw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906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11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8" y="1"/>
            <a:ext cx="7924801" cy="1371600"/>
          </a:xfrm>
        </p:spPr>
        <p:txBody>
          <a:bodyPr>
            <a:normAutofit/>
          </a:bodyPr>
          <a:lstStyle/>
          <a:p>
            <a:r>
              <a:rPr lang="en-US" sz="3200" b="1" dirty="0" smtClean="0"/>
              <a:t>Do NOR </a:t>
            </a:r>
            <a:r>
              <a:rPr lang="en-US" sz="3200" b="1" i="1" dirty="0" smtClean="0">
                <a:solidFill>
                  <a:srgbClr val="00B050"/>
                </a:solidFill>
              </a:rPr>
              <a:t>migrants</a:t>
            </a:r>
            <a:r>
              <a:rPr lang="en-US" sz="3200" b="1" dirty="0" smtClean="0"/>
              <a:t> restore </a:t>
            </a:r>
            <a:r>
              <a:rPr lang="en-US" sz="3200" b="1"/>
              <a:t>or </a:t>
            </a:r>
            <a:r>
              <a:rPr lang="en-US" sz="3200" b="1" smtClean="0"/>
              <a:t>contribute </a:t>
            </a:r>
            <a:r>
              <a:rPr lang="en-US" sz="3200" b="1" dirty="0"/>
              <a:t>new genetic variation?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524000"/>
            <a:ext cx="832781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2044700" y="2603500"/>
            <a:ext cx="609600" cy="2159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54300" y="2628900"/>
            <a:ext cx="1146468" cy="369332"/>
          </a:xfrm>
          <a:prstGeom prst="rect">
            <a:avLst/>
          </a:prstGeom>
          <a:noFill/>
        </p:spPr>
        <p:txBody>
          <a:bodyPr wrap="none" rtlCol="0">
            <a:spAutoFit/>
          </a:bodyPr>
          <a:lstStyle/>
          <a:p>
            <a:r>
              <a:rPr lang="en-US" b="1" dirty="0" smtClean="0">
                <a:solidFill>
                  <a:srgbClr val="00B050"/>
                </a:solidFill>
              </a:rPr>
              <a:t>Migrants</a:t>
            </a:r>
            <a:endParaRPr lang="en-US" b="1" dirty="0">
              <a:solidFill>
                <a:srgbClr val="00B050"/>
              </a:solidFill>
            </a:endParaRPr>
          </a:p>
        </p:txBody>
      </p:sp>
      <p:cxnSp>
        <p:nvCxnSpPr>
          <p:cNvPr id="6" name="Straight Arrow Connector 5"/>
          <p:cNvCxnSpPr/>
          <p:nvPr/>
        </p:nvCxnSpPr>
        <p:spPr>
          <a:xfrm flipH="1">
            <a:off x="6019800" y="2057400"/>
            <a:ext cx="609600" cy="76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29400" y="1910834"/>
            <a:ext cx="1757276" cy="369332"/>
          </a:xfrm>
          <a:prstGeom prst="rect">
            <a:avLst/>
          </a:prstGeom>
          <a:noFill/>
          <a:ln>
            <a:noFill/>
          </a:ln>
        </p:spPr>
        <p:txBody>
          <a:bodyPr wrap="none" rtlCol="0">
            <a:spAutoFit/>
          </a:bodyPr>
          <a:lstStyle/>
          <a:p>
            <a:r>
              <a:rPr lang="en-US" b="1" dirty="0" smtClean="0">
                <a:solidFill>
                  <a:schemeClr val="bg1"/>
                </a:solidFill>
              </a:rPr>
              <a:t>September 1</a:t>
            </a:r>
            <a:r>
              <a:rPr lang="en-US" b="1" baseline="30000" dirty="0" smtClean="0">
                <a:solidFill>
                  <a:schemeClr val="bg1"/>
                </a:solidFill>
              </a:rPr>
              <a:t>st</a:t>
            </a:r>
            <a:endParaRPr lang="en-US" b="1" baseline="30000" dirty="0">
              <a:solidFill>
                <a:schemeClr val="bg1"/>
              </a:solidFill>
            </a:endParaRPr>
          </a:p>
        </p:txBody>
      </p:sp>
    </p:spTree>
    <p:extLst>
      <p:ext uri="{BB962C8B-B14F-4D97-AF65-F5344CB8AC3E}">
        <p14:creationId xmlns:p14="http://schemas.microsoft.com/office/powerpoint/2010/main" val="276206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b="1" i="1" dirty="0" smtClean="0">
                <a:solidFill>
                  <a:srgbClr val="00B050"/>
                </a:solidFill>
              </a:rPr>
              <a:t>Migrants</a:t>
            </a:r>
            <a:r>
              <a:rPr lang="en-US" b="1" dirty="0" smtClean="0"/>
              <a:t> restored lost </a:t>
            </a:r>
            <a:r>
              <a:rPr lang="en-US" b="1" dirty="0"/>
              <a:t>and </a:t>
            </a:r>
            <a:r>
              <a:rPr lang="en-US" b="1" dirty="0" smtClean="0"/>
              <a:t>contributed </a:t>
            </a:r>
            <a:r>
              <a:rPr lang="en-US" b="1" dirty="0"/>
              <a:t>new genetic variation </a:t>
            </a:r>
          </a:p>
        </p:txBody>
      </p:sp>
      <p:sp>
        <p:nvSpPr>
          <p:cNvPr id="4" name="TextBox 3"/>
          <p:cNvSpPr txBox="1"/>
          <p:nvPr/>
        </p:nvSpPr>
        <p:spPr>
          <a:xfrm>
            <a:off x="7315200" y="6477000"/>
            <a:ext cx="1752600" cy="369332"/>
          </a:xfrm>
          <a:prstGeom prst="rect">
            <a:avLst/>
          </a:prstGeom>
          <a:noFill/>
        </p:spPr>
        <p:txBody>
          <a:bodyPr wrap="square" rtlCol="0">
            <a:spAutoFit/>
          </a:bodyPr>
          <a:lstStyle/>
          <a:p>
            <a:r>
              <a:rPr lang="en-US" i="1" dirty="0"/>
              <a:t>E</a:t>
            </a:r>
            <a:r>
              <a:rPr lang="en-US" i="1" dirty="0" smtClean="0"/>
              <a:t>rror bars: SE</a:t>
            </a:r>
            <a:endParaRPr lang="en-US" i="1" dirty="0"/>
          </a:p>
        </p:txBody>
      </p:sp>
      <p:sp>
        <p:nvSpPr>
          <p:cNvPr id="2" name="TextBox 1"/>
          <p:cNvSpPr txBox="1"/>
          <p:nvPr/>
        </p:nvSpPr>
        <p:spPr>
          <a:xfrm>
            <a:off x="5410200" y="5802868"/>
            <a:ext cx="274434"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6" name="TextBox 5"/>
          <p:cNvSpPr txBox="1"/>
          <p:nvPr/>
        </p:nvSpPr>
        <p:spPr>
          <a:xfrm>
            <a:off x="0" y="6477000"/>
            <a:ext cx="1752600" cy="369332"/>
          </a:xfrm>
          <a:prstGeom prst="rect">
            <a:avLst/>
          </a:prstGeom>
          <a:noFill/>
        </p:spPr>
        <p:txBody>
          <a:bodyPr wrap="square" rtlCol="0">
            <a:spAutoFit/>
          </a:bodyPr>
          <a:lstStyle/>
          <a:p>
            <a:r>
              <a:rPr lang="en-US" i="1" dirty="0" smtClean="0"/>
              <a:t>*No LSDR</a:t>
            </a:r>
            <a:endParaRPr lang="en-US" i="1"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315200" cy="486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76800" y="5562600"/>
            <a:ext cx="274434"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091497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696"/>
            <a:ext cx="9067800" cy="1001697"/>
          </a:xfrm>
        </p:spPr>
        <p:txBody>
          <a:bodyPr>
            <a:noAutofit/>
          </a:bodyPr>
          <a:lstStyle/>
          <a:p>
            <a:r>
              <a:rPr lang="en-US" sz="3400" b="1" dirty="0" smtClean="0"/>
              <a:t>We found similar results in reintroduction program above Foster Dam</a:t>
            </a:r>
            <a:endParaRPr lang="en-US" sz="3400" b="1" dirty="0"/>
          </a:p>
        </p:txBody>
      </p:sp>
      <p:sp>
        <p:nvSpPr>
          <p:cNvPr id="4" name="Content Placeholder 3"/>
          <p:cNvSpPr>
            <a:spLocks noGrp="1"/>
          </p:cNvSpPr>
          <p:nvPr>
            <p:ph idx="1"/>
          </p:nvPr>
        </p:nvSpPr>
        <p:spPr>
          <a:xfrm>
            <a:off x="152400" y="1600200"/>
            <a:ext cx="7315200" cy="3539527"/>
          </a:xfrm>
        </p:spPr>
        <p:txBody>
          <a:bodyPr>
            <a:normAutofit/>
          </a:bodyPr>
          <a:lstStyle/>
          <a:p>
            <a:r>
              <a:rPr lang="en-US" sz="3200" dirty="0" smtClean="0"/>
              <a:t>Performed identical analyses</a:t>
            </a:r>
          </a:p>
          <a:p>
            <a:r>
              <a:rPr lang="en-US" sz="3200" dirty="0" smtClean="0"/>
              <a:t>Reduction in  number of alleles</a:t>
            </a:r>
          </a:p>
          <a:p>
            <a:r>
              <a:rPr lang="en-US" sz="3200" dirty="0" smtClean="0"/>
              <a:t>No change in heterozygosity</a:t>
            </a:r>
          </a:p>
          <a:p>
            <a:r>
              <a:rPr lang="en-US" sz="3200" dirty="0" smtClean="0"/>
              <a:t>CRR ≈ 1</a:t>
            </a:r>
            <a:endParaRPr lang="en-US" sz="3200" dirty="0"/>
          </a:p>
        </p:txBody>
      </p:sp>
      <p:pic>
        <p:nvPicPr>
          <p:cNvPr id="7170" name="Picture 2" descr="http://www.nwd-wc.usace.army.mil/dd/common/projects/www/pics/f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4378567" cy="2937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6172886"/>
            <a:ext cx="2236510" cy="261610"/>
          </a:xfrm>
          <a:prstGeom prst="rect">
            <a:avLst/>
          </a:prstGeom>
        </p:spPr>
        <p:txBody>
          <a:bodyPr wrap="none">
            <a:spAutoFit/>
          </a:bodyPr>
          <a:lstStyle/>
          <a:p>
            <a:r>
              <a:rPr lang="en-US" sz="1100" b="1" dirty="0" smtClean="0"/>
              <a:t>U.S</a:t>
            </a:r>
            <a:r>
              <a:rPr lang="en-US" sz="1100" b="1" dirty="0"/>
              <a:t>. Army Corps of Engineers</a:t>
            </a:r>
          </a:p>
        </p:txBody>
      </p:sp>
    </p:spTree>
    <p:extLst>
      <p:ext uri="{BB962C8B-B14F-4D97-AF65-F5344CB8AC3E}">
        <p14:creationId xmlns:p14="http://schemas.microsoft.com/office/powerpoint/2010/main" val="780475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103"/>
            <a:ext cx="7315200" cy="1154097"/>
          </a:xfrm>
        </p:spPr>
        <p:txBody>
          <a:bodyPr/>
          <a:lstStyle/>
          <a:p>
            <a:r>
              <a:rPr lang="en-US" b="1" dirty="0" smtClean="0"/>
              <a:t>Conclusions</a:t>
            </a:r>
            <a:endParaRPr lang="en-US" b="1" dirty="0"/>
          </a:p>
        </p:txBody>
      </p:sp>
      <p:sp>
        <p:nvSpPr>
          <p:cNvPr id="3" name="Content Placeholder 2"/>
          <p:cNvSpPr>
            <a:spLocks noGrp="1"/>
          </p:cNvSpPr>
          <p:nvPr>
            <p:ph idx="1"/>
          </p:nvPr>
        </p:nvSpPr>
        <p:spPr>
          <a:xfrm>
            <a:off x="304800" y="2023073"/>
            <a:ext cx="8382000" cy="4682527"/>
          </a:xfrm>
        </p:spPr>
        <p:txBody>
          <a:bodyPr>
            <a:normAutofit lnSpcReduction="10000"/>
          </a:bodyPr>
          <a:lstStyle/>
          <a:p>
            <a:pPr>
              <a:buClr>
                <a:srgbClr val="FF8600"/>
              </a:buClr>
            </a:pPr>
            <a:r>
              <a:rPr lang="en-US" sz="2800" dirty="0">
                <a:solidFill>
                  <a:prstClr val="white"/>
                </a:solidFill>
              </a:rPr>
              <a:t>Genetic variation is being </a:t>
            </a:r>
            <a:r>
              <a:rPr lang="en-US" sz="2800" dirty="0" smtClean="0">
                <a:solidFill>
                  <a:prstClr val="white"/>
                </a:solidFill>
              </a:rPr>
              <a:t>lost</a:t>
            </a:r>
          </a:p>
          <a:p>
            <a:pPr lvl="1">
              <a:buClr>
                <a:srgbClr val="FF8600"/>
              </a:buClr>
            </a:pPr>
            <a:r>
              <a:rPr lang="en-US" sz="2600" dirty="0" smtClean="0">
                <a:solidFill>
                  <a:prstClr val="white"/>
                </a:solidFill>
              </a:rPr>
              <a:t>Dam and river passage, ocean survival, etc.</a:t>
            </a:r>
          </a:p>
          <a:p>
            <a:pPr>
              <a:buClr>
                <a:srgbClr val="FF8600"/>
              </a:buClr>
            </a:pPr>
            <a:r>
              <a:rPr lang="en-US" sz="2600" dirty="0" smtClean="0">
                <a:solidFill>
                  <a:prstClr val="white"/>
                </a:solidFill>
              </a:rPr>
              <a:t>Migrants may offer a potential </a:t>
            </a:r>
            <a:r>
              <a:rPr lang="en-US" sz="2600" dirty="0" smtClean="0">
                <a:solidFill>
                  <a:prstClr val="white"/>
                </a:solidFill>
              </a:rPr>
              <a:t>solution</a:t>
            </a:r>
            <a:endParaRPr lang="en-US" sz="2600" dirty="0">
              <a:solidFill>
                <a:prstClr val="white"/>
              </a:solidFill>
            </a:endParaRPr>
          </a:p>
          <a:p>
            <a:pPr lvl="1">
              <a:buClr>
                <a:srgbClr val="FF8600"/>
              </a:buClr>
            </a:pPr>
            <a:r>
              <a:rPr lang="en-US" sz="2400" dirty="0" smtClean="0">
                <a:solidFill>
                  <a:prstClr val="white"/>
                </a:solidFill>
              </a:rPr>
              <a:t>May not be productive in the long run</a:t>
            </a:r>
            <a:endParaRPr lang="en-US" sz="2400" dirty="0" smtClean="0">
              <a:solidFill>
                <a:prstClr val="white"/>
              </a:solidFill>
            </a:endParaRPr>
          </a:p>
          <a:p>
            <a:pPr lvl="2">
              <a:buClr>
                <a:srgbClr val="FF8600"/>
              </a:buClr>
            </a:pPr>
            <a:r>
              <a:rPr lang="en-US" sz="2400" dirty="0" smtClean="0">
                <a:solidFill>
                  <a:prstClr val="white"/>
                </a:solidFill>
              </a:rPr>
              <a:t>They may impede adaptation</a:t>
            </a:r>
          </a:p>
          <a:p>
            <a:pPr lvl="2">
              <a:buClr>
                <a:srgbClr val="FF8600"/>
              </a:buClr>
            </a:pPr>
            <a:r>
              <a:rPr lang="en-US" sz="2400" dirty="0" smtClean="0">
                <a:solidFill>
                  <a:prstClr val="white"/>
                </a:solidFill>
              </a:rPr>
              <a:t>Loss to their own source population(s</a:t>
            </a:r>
            <a:r>
              <a:rPr lang="en-US" sz="2400" dirty="0" smtClean="0">
                <a:solidFill>
                  <a:prstClr val="white"/>
                </a:solidFill>
              </a:rPr>
              <a:t>)</a:t>
            </a:r>
            <a:endParaRPr lang="en-US" sz="2800" dirty="0" smtClean="0">
              <a:solidFill>
                <a:prstClr val="white"/>
              </a:solidFill>
            </a:endParaRPr>
          </a:p>
          <a:p>
            <a:pPr>
              <a:buClr>
                <a:srgbClr val="FF8600"/>
              </a:buClr>
            </a:pPr>
            <a:r>
              <a:rPr lang="en-US" sz="2800" dirty="0" smtClean="0">
                <a:solidFill>
                  <a:prstClr val="white"/>
                </a:solidFill>
              </a:rPr>
              <a:t>Our ongoing studies provide data</a:t>
            </a:r>
            <a:endParaRPr lang="en-US" sz="2800" dirty="0" smtClean="0">
              <a:solidFill>
                <a:prstClr val="white"/>
              </a:solidFill>
            </a:endParaRPr>
          </a:p>
          <a:p>
            <a:pPr lvl="1">
              <a:buClr>
                <a:srgbClr val="FF8600"/>
              </a:buClr>
            </a:pPr>
            <a:r>
              <a:rPr lang="en-US" sz="2600" dirty="0" smtClean="0">
                <a:solidFill>
                  <a:prstClr val="white"/>
                </a:solidFill>
              </a:rPr>
              <a:t>Inform managers</a:t>
            </a:r>
          </a:p>
          <a:p>
            <a:pPr lvl="1">
              <a:buClr>
                <a:srgbClr val="FF8600"/>
              </a:buClr>
            </a:pPr>
            <a:r>
              <a:rPr lang="en-US" sz="2600" dirty="0" smtClean="0">
                <a:solidFill>
                  <a:prstClr val="white"/>
                </a:solidFill>
              </a:rPr>
              <a:t>Monitor strategies to evaluate </a:t>
            </a:r>
            <a:r>
              <a:rPr lang="en-US" sz="2600" dirty="0" smtClean="0">
                <a:solidFill>
                  <a:prstClr val="white"/>
                </a:solidFill>
              </a:rPr>
              <a:t>effectiveness</a:t>
            </a:r>
          </a:p>
          <a:p>
            <a:pPr lvl="2">
              <a:buClr>
                <a:srgbClr val="FF8600"/>
              </a:buClr>
            </a:pPr>
            <a:r>
              <a:rPr lang="en-US" sz="2400" dirty="0" smtClean="0">
                <a:solidFill>
                  <a:prstClr val="white"/>
                </a:solidFill>
              </a:rPr>
              <a:t>LSDR</a:t>
            </a:r>
          </a:p>
        </p:txBody>
      </p:sp>
    </p:spTree>
    <p:extLst>
      <p:ext uri="{BB962C8B-B14F-4D97-AF65-F5344CB8AC3E}">
        <p14:creationId xmlns:p14="http://schemas.microsoft.com/office/powerpoint/2010/main" val="297175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54315"/>
            <a:ext cx="8534400" cy="2265285"/>
          </a:xfrm>
        </p:spPr>
        <p:txBody>
          <a:bodyPr>
            <a:normAutofit/>
          </a:bodyPr>
          <a:lstStyle/>
          <a:p>
            <a:pPr algn="ctr"/>
            <a:r>
              <a:rPr lang="en-US" sz="6600" b="1" dirty="0" smtClean="0"/>
              <a:t>Searching for adfluvial Chinook</a:t>
            </a:r>
            <a:endParaRPr lang="en-US" sz="6600" b="1" dirty="0"/>
          </a:p>
        </p:txBody>
      </p:sp>
    </p:spTree>
    <p:extLst>
      <p:ext uri="{BB962C8B-B14F-4D97-AF65-F5344CB8AC3E}">
        <p14:creationId xmlns:p14="http://schemas.microsoft.com/office/powerpoint/2010/main" val="114570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ap of the Willamette Valley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844" y="1371600"/>
            <a:ext cx="4339078" cy="5423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577281"/>
            <a:ext cx="4191000" cy="297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549" y="1447800"/>
            <a:ext cx="4705251"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724400" y="6591031"/>
            <a:ext cx="4572000" cy="261610"/>
          </a:xfrm>
          <a:prstGeom prst="rect">
            <a:avLst/>
          </a:prstGeom>
        </p:spPr>
        <p:txBody>
          <a:bodyPr>
            <a:spAutoFit/>
          </a:bodyPr>
          <a:lstStyle/>
          <a:p>
            <a:r>
              <a:rPr lang="en-US" sz="1100" dirty="0">
                <a:solidFill>
                  <a:schemeClr val="bg1"/>
                </a:solidFill>
              </a:rPr>
              <a:t>http://www.nwp.usace.army.mil/Locations/WillametteValley.aspx</a:t>
            </a:r>
          </a:p>
        </p:txBody>
      </p:sp>
      <p:sp>
        <p:nvSpPr>
          <p:cNvPr id="2" name="Oval 1"/>
          <p:cNvSpPr/>
          <p:nvPr/>
        </p:nvSpPr>
        <p:spPr>
          <a:xfrm rot="20810196">
            <a:off x="7329329" y="3908786"/>
            <a:ext cx="12192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43687">
            <a:off x="7758977" y="4918258"/>
            <a:ext cx="12192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46744" y="4986503"/>
            <a:ext cx="529312" cy="769441"/>
          </a:xfrm>
          <a:prstGeom prst="rect">
            <a:avLst/>
          </a:prstGeom>
          <a:noFill/>
        </p:spPr>
        <p:txBody>
          <a:bodyPr wrap="none" rtlCol="0">
            <a:spAutoFit/>
          </a:bodyPr>
          <a:lstStyle/>
          <a:p>
            <a:r>
              <a:rPr lang="en-US" sz="4400" b="1" dirty="0" smtClean="0">
                <a:solidFill>
                  <a:srgbClr val="FF0000"/>
                </a:solidFill>
              </a:rPr>
              <a:t>?</a:t>
            </a:r>
            <a:endParaRPr lang="en-US" sz="4400" b="1" dirty="0">
              <a:solidFill>
                <a:srgbClr val="FF0000"/>
              </a:solidFill>
            </a:endParaRPr>
          </a:p>
        </p:txBody>
      </p:sp>
      <p:sp>
        <p:nvSpPr>
          <p:cNvPr id="10" name="Title 1"/>
          <p:cNvSpPr>
            <a:spLocks noGrp="1"/>
          </p:cNvSpPr>
          <p:nvPr>
            <p:ph type="title"/>
          </p:nvPr>
        </p:nvSpPr>
        <p:spPr>
          <a:xfrm>
            <a:off x="152400" y="65103"/>
            <a:ext cx="8339091" cy="1306497"/>
          </a:xfrm>
        </p:spPr>
        <p:txBody>
          <a:bodyPr>
            <a:normAutofit fontScale="90000"/>
          </a:bodyPr>
          <a:lstStyle/>
          <a:p>
            <a:r>
              <a:rPr lang="en-US" b="1" dirty="0" smtClean="0"/>
              <a:t>Is there genetic evidence for adfluvial Chinook above Cougar Dam?</a:t>
            </a:r>
            <a:endParaRPr lang="en-US" b="1" dirty="0"/>
          </a:p>
        </p:txBody>
      </p:sp>
    </p:spTree>
    <p:extLst>
      <p:ext uri="{BB962C8B-B14F-4D97-AF65-F5344CB8AC3E}">
        <p14:creationId xmlns:p14="http://schemas.microsoft.com/office/powerpoint/2010/main" val="31527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1727118"/>
            <a:ext cx="7955616" cy="4902282"/>
            <a:chOff x="609600" y="1727118"/>
            <a:chExt cx="7650816" cy="4902282"/>
          </a:xfrm>
        </p:grpSpPr>
        <p:pic>
          <p:nvPicPr>
            <p:cNvPr id="3" name="Picture 2" descr="C:\Users\Nick.Sard\Documents\Research\R data\Parentage Methods\SFMR\SFMR Adults\2013 ACE Report\History of outplanting plots\Output\1993.2013.outplant.distribu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27118"/>
              <a:ext cx="7650816" cy="490228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459506" y="5903259"/>
              <a:ext cx="19202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486400" y="4533900"/>
              <a:ext cx="61912" cy="5524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419850" y="4552950"/>
              <a:ext cx="1524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9655" y="3925669"/>
              <a:ext cx="1295400" cy="646331"/>
            </a:xfrm>
            <a:prstGeom prst="rect">
              <a:avLst/>
            </a:prstGeom>
            <a:noFill/>
          </p:spPr>
          <p:txBody>
            <a:bodyPr wrap="square" rtlCol="0">
              <a:spAutoFit/>
            </a:bodyPr>
            <a:lstStyle/>
            <a:p>
              <a:pPr algn="ctr"/>
              <a:r>
                <a:rPr lang="en-US" b="1" dirty="0" smtClean="0">
                  <a:solidFill>
                    <a:schemeClr val="bg1"/>
                  </a:solidFill>
                </a:rPr>
                <a:t>Tissue sampling</a:t>
              </a:r>
              <a:endParaRPr lang="en-US" b="1" dirty="0">
                <a:solidFill>
                  <a:schemeClr val="bg1"/>
                </a:solidFill>
              </a:endParaRPr>
            </a:p>
          </p:txBody>
        </p:sp>
        <p:sp>
          <p:nvSpPr>
            <p:cNvPr id="17" name="TextBox 16"/>
            <p:cNvSpPr txBox="1"/>
            <p:nvPr/>
          </p:nvSpPr>
          <p:spPr>
            <a:xfrm>
              <a:off x="6019800" y="3648670"/>
              <a:ext cx="1447800" cy="923330"/>
            </a:xfrm>
            <a:prstGeom prst="rect">
              <a:avLst/>
            </a:prstGeom>
            <a:noFill/>
          </p:spPr>
          <p:txBody>
            <a:bodyPr wrap="square" rtlCol="0">
              <a:spAutoFit/>
            </a:bodyPr>
            <a:lstStyle/>
            <a:p>
              <a:pPr algn="ctr"/>
              <a:r>
                <a:rPr lang="en-US" b="1" dirty="0" smtClean="0">
                  <a:solidFill>
                    <a:schemeClr val="bg1"/>
                  </a:solidFill>
                </a:rPr>
                <a:t>Trap and haul facility operational</a:t>
              </a:r>
              <a:endParaRPr lang="en-US" b="1" dirty="0">
                <a:solidFill>
                  <a:schemeClr val="bg1"/>
                </a:solidFill>
              </a:endParaRPr>
            </a:p>
          </p:txBody>
        </p:sp>
      </p:grpSp>
      <p:sp>
        <p:nvSpPr>
          <p:cNvPr id="2" name="Title 1"/>
          <p:cNvSpPr>
            <a:spLocks noGrp="1"/>
          </p:cNvSpPr>
          <p:nvPr>
            <p:ph type="title"/>
          </p:nvPr>
        </p:nvSpPr>
        <p:spPr>
          <a:xfrm>
            <a:off x="152400" y="0"/>
            <a:ext cx="8534400" cy="1447800"/>
          </a:xfrm>
        </p:spPr>
        <p:txBody>
          <a:bodyPr>
            <a:noAutofit/>
          </a:bodyPr>
          <a:lstStyle/>
          <a:p>
            <a:r>
              <a:rPr lang="en-US" b="1" dirty="0" smtClean="0"/>
              <a:t>History of Chinook reintroduction above Cougar Dam</a:t>
            </a:r>
            <a:endParaRPr lang="en-US" b="1" dirty="0"/>
          </a:p>
        </p:txBody>
      </p:sp>
      <p:pic>
        <p:nvPicPr>
          <p:cNvPr id="5122" name="Picture 2" descr="C:\Users\Nick.Sard\Pictures\Cougar Dam\IMG_09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905000"/>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Nick.Sard\Desktop\2014 AJ paper\Will_River_basin_aj_paper.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442680"/>
            <a:ext cx="3657600" cy="4927640"/>
          </a:xfrm>
          <a:prstGeom prst="rect">
            <a:avLst/>
          </a:prstGeom>
          <a:noFill/>
          <a:ln>
            <a:noFill/>
          </a:ln>
        </p:spPr>
      </p:pic>
    </p:spTree>
    <p:extLst>
      <p:ext uri="{BB962C8B-B14F-4D97-AF65-F5344CB8AC3E}">
        <p14:creationId xmlns:p14="http://schemas.microsoft.com/office/powerpoint/2010/main" val="404087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05961350"/>
              </p:ext>
            </p:extLst>
          </p:nvPr>
        </p:nvGraphicFramePr>
        <p:xfrm>
          <a:off x="914400" y="5486400"/>
          <a:ext cx="7315200" cy="457200"/>
        </p:xfrm>
        <a:graphic>
          <a:graphicData uri="http://schemas.openxmlformats.org/drawingml/2006/table">
            <a:tbl>
              <a:tblPr firstRow="1" bandRow="1">
                <a:tableStyleId>{2D5ABB26-0587-4C30-8999-92F81FD0307C}</a:tableStyleId>
              </a:tblPr>
              <a:tblGrid>
                <a:gridCol w="1463040"/>
                <a:gridCol w="1463040"/>
                <a:gridCol w="1463040"/>
                <a:gridCol w="1463040"/>
                <a:gridCol w="1463040"/>
              </a:tblGrid>
              <a:tr h="370840">
                <a:tc>
                  <a:txBody>
                    <a:bodyPr/>
                    <a:lstStyle/>
                    <a:p>
                      <a:pPr algn="ctr"/>
                      <a:r>
                        <a:rPr lang="en-US" sz="2400" b="1" dirty="0" smtClean="0"/>
                        <a:t>2008</a:t>
                      </a:r>
                      <a:endParaRPr lang="en-US" sz="2400" b="1" dirty="0"/>
                    </a:p>
                  </a:txBody>
                  <a:tcPr anchor="ctr"/>
                </a:tc>
                <a:tc>
                  <a:txBody>
                    <a:bodyPr/>
                    <a:lstStyle/>
                    <a:p>
                      <a:pPr algn="ctr"/>
                      <a:r>
                        <a:rPr lang="en-US" sz="2400" b="1" dirty="0" smtClean="0"/>
                        <a:t>2009</a:t>
                      </a:r>
                      <a:endParaRPr lang="en-US" sz="2400" b="1" dirty="0"/>
                    </a:p>
                  </a:txBody>
                  <a:tcPr anchor="ctr"/>
                </a:tc>
                <a:tc>
                  <a:txBody>
                    <a:bodyPr/>
                    <a:lstStyle/>
                    <a:p>
                      <a:pPr algn="ctr"/>
                      <a:r>
                        <a:rPr lang="en-US" sz="2400" b="1" dirty="0" smtClean="0"/>
                        <a:t>2010</a:t>
                      </a:r>
                      <a:endParaRPr lang="en-US" sz="2400" b="1" dirty="0"/>
                    </a:p>
                  </a:txBody>
                  <a:tcPr anchor="ctr"/>
                </a:tc>
                <a:tc>
                  <a:txBody>
                    <a:bodyPr/>
                    <a:lstStyle/>
                    <a:p>
                      <a:pPr algn="ctr"/>
                      <a:r>
                        <a:rPr lang="en-US" sz="2400" b="1" dirty="0" smtClean="0"/>
                        <a:t>2011</a:t>
                      </a:r>
                      <a:endParaRPr lang="en-US" sz="2400" b="1" dirty="0"/>
                    </a:p>
                  </a:txBody>
                  <a:tcPr anchor="ctr"/>
                </a:tc>
                <a:tc>
                  <a:txBody>
                    <a:bodyPr/>
                    <a:lstStyle/>
                    <a:p>
                      <a:pPr algn="ctr"/>
                      <a:r>
                        <a:rPr lang="en-US" sz="2400" b="1" dirty="0" smtClean="0"/>
                        <a:t>2012</a:t>
                      </a:r>
                      <a:endParaRPr lang="en-US" sz="2400" b="1" dirty="0"/>
                    </a:p>
                  </a:txBody>
                  <a:tcPr anchor="ctr"/>
                </a:tc>
              </a:tr>
            </a:tbl>
          </a:graphicData>
        </a:graphic>
      </p:graphicFrame>
      <p:sp>
        <p:nvSpPr>
          <p:cNvPr id="4" name="Title 1"/>
          <p:cNvSpPr>
            <a:spLocks noGrp="1"/>
          </p:cNvSpPr>
          <p:nvPr>
            <p:ph type="title"/>
          </p:nvPr>
        </p:nvSpPr>
        <p:spPr>
          <a:xfrm>
            <a:off x="228600" y="304800"/>
            <a:ext cx="8001000" cy="1154097"/>
          </a:xfrm>
        </p:spPr>
        <p:txBody>
          <a:bodyPr anchor="ctr">
            <a:normAutofit fontScale="90000"/>
          </a:bodyPr>
          <a:lstStyle/>
          <a:p>
            <a:r>
              <a:rPr lang="en-US" b="1" dirty="0" smtClean="0"/>
              <a:t>Adults were assigned to juveniles outmigrating the following year</a:t>
            </a:r>
            <a:endParaRPr lang="en-US" b="1" dirty="0"/>
          </a:p>
        </p:txBody>
      </p:sp>
      <p:grpSp>
        <p:nvGrpSpPr>
          <p:cNvPr id="9" name="Group 8"/>
          <p:cNvGrpSpPr/>
          <p:nvPr/>
        </p:nvGrpSpPr>
        <p:grpSpPr>
          <a:xfrm>
            <a:off x="838200" y="2667000"/>
            <a:ext cx="1524000" cy="381000"/>
            <a:chOff x="1447800" y="2362200"/>
            <a:chExt cx="1524000" cy="381000"/>
          </a:xfrm>
        </p:grpSpPr>
        <p:sp>
          <p:nvSpPr>
            <p:cNvPr id="6" name="Isosceles Triangle 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6306" y="2745441"/>
            <a:ext cx="636494" cy="190500"/>
            <a:chOff x="1447800" y="2362200"/>
            <a:chExt cx="1524000" cy="381000"/>
          </a:xfrm>
        </p:grpSpPr>
        <p:sp>
          <p:nvSpPr>
            <p:cNvPr id="20" name="Isosceles Triangle 1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urved Down Arrow 31"/>
          <p:cNvSpPr/>
          <p:nvPr/>
        </p:nvSpPr>
        <p:spPr>
          <a:xfrm>
            <a:off x="2084294" y="2209800"/>
            <a:ext cx="838200" cy="381000"/>
          </a:xfrm>
          <a:prstGeom prst="curved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p:cNvGrpSpPr/>
          <p:nvPr/>
        </p:nvGrpSpPr>
        <p:grpSpPr>
          <a:xfrm>
            <a:off x="2335306" y="2745441"/>
            <a:ext cx="5387788" cy="1750359"/>
            <a:chOff x="2335306" y="2440641"/>
            <a:chExt cx="5387788" cy="1750359"/>
          </a:xfrm>
        </p:grpSpPr>
        <p:grpSp>
          <p:nvGrpSpPr>
            <p:cNvPr id="10" name="Group 9"/>
            <p:cNvGrpSpPr/>
            <p:nvPr/>
          </p:nvGrpSpPr>
          <p:grpSpPr>
            <a:xfrm>
              <a:off x="2335306" y="2895600"/>
              <a:ext cx="1524000" cy="381000"/>
              <a:chOff x="1447800" y="2362200"/>
              <a:chExt cx="1524000" cy="381000"/>
            </a:xfrm>
          </p:grpSpPr>
          <p:sp>
            <p:nvSpPr>
              <p:cNvPr id="11" name="Isosceles Triangle 1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733800" y="3366247"/>
              <a:ext cx="1524000" cy="381000"/>
              <a:chOff x="1447800" y="2362200"/>
              <a:chExt cx="1524000" cy="381000"/>
            </a:xfrm>
          </p:grpSpPr>
          <p:sp>
            <p:nvSpPr>
              <p:cNvPr id="14" name="Isosceles Triangle 1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190565" y="3810000"/>
              <a:ext cx="1524000" cy="381000"/>
              <a:chOff x="1447800" y="2362200"/>
              <a:chExt cx="1524000" cy="381000"/>
            </a:xfrm>
          </p:grpSpPr>
          <p:sp>
            <p:nvSpPr>
              <p:cNvPr id="17" name="Isosceles Triangle 1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341159" y="2895600"/>
              <a:ext cx="636494" cy="190500"/>
              <a:chOff x="1447800" y="2362200"/>
              <a:chExt cx="1524000" cy="381000"/>
            </a:xfrm>
          </p:grpSpPr>
          <p:sp>
            <p:nvSpPr>
              <p:cNvPr id="23" name="Isosceles Triangle 22"/>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741894" y="3461497"/>
              <a:ext cx="636494" cy="190500"/>
              <a:chOff x="1447800" y="2362200"/>
              <a:chExt cx="1524000" cy="381000"/>
            </a:xfrm>
          </p:grpSpPr>
          <p:sp>
            <p:nvSpPr>
              <p:cNvPr id="26" name="Isosceles Triangle 2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086600" y="3905250"/>
              <a:ext cx="636494" cy="190500"/>
              <a:chOff x="1447800" y="2362200"/>
              <a:chExt cx="1524000" cy="381000"/>
            </a:xfrm>
          </p:grpSpPr>
          <p:sp>
            <p:nvSpPr>
              <p:cNvPr id="29" name="Isosceles Triangle 28"/>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Curved Down Arrow 32"/>
            <p:cNvSpPr/>
            <p:nvPr/>
          </p:nvSpPr>
          <p:spPr>
            <a:xfrm>
              <a:off x="3662083" y="2440641"/>
              <a:ext cx="838200" cy="381000"/>
            </a:xfrm>
            <a:prstGeom prst="curved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Down Arrow 33"/>
            <p:cNvSpPr/>
            <p:nvPr/>
          </p:nvSpPr>
          <p:spPr>
            <a:xfrm>
              <a:off x="5190565" y="2974041"/>
              <a:ext cx="838200" cy="381000"/>
            </a:xfrm>
            <a:prstGeom prst="curved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urved Down Arrow 34"/>
            <p:cNvSpPr/>
            <p:nvPr/>
          </p:nvSpPr>
          <p:spPr>
            <a:xfrm>
              <a:off x="6626012" y="3355041"/>
              <a:ext cx="838200" cy="381000"/>
            </a:xfrm>
            <a:prstGeom prst="curved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TextBox 36"/>
          <p:cNvSpPr txBox="1"/>
          <p:nvPr/>
        </p:nvSpPr>
        <p:spPr>
          <a:xfrm>
            <a:off x="1828800" y="6019800"/>
            <a:ext cx="5735866" cy="400110"/>
          </a:xfrm>
          <a:prstGeom prst="rect">
            <a:avLst/>
          </a:prstGeom>
          <a:noFill/>
        </p:spPr>
        <p:txBody>
          <a:bodyPr wrap="none" rtlCol="0">
            <a:spAutoFit/>
          </a:bodyPr>
          <a:lstStyle/>
          <a:p>
            <a:r>
              <a:rPr lang="en-US" sz="2000" b="1" dirty="0" smtClean="0"/>
              <a:t>Offspring – juveniles captured in screw trap</a:t>
            </a:r>
            <a:endParaRPr lang="en-US" sz="2000" b="1" dirty="0"/>
          </a:p>
        </p:txBody>
      </p:sp>
      <p:sp>
        <p:nvSpPr>
          <p:cNvPr id="2" name="TextBox 1"/>
          <p:cNvSpPr txBox="1"/>
          <p:nvPr/>
        </p:nvSpPr>
        <p:spPr>
          <a:xfrm>
            <a:off x="6031832" y="6477000"/>
            <a:ext cx="3185552" cy="369332"/>
          </a:xfrm>
          <a:prstGeom prst="rect">
            <a:avLst/>
          </a:prstGeom>
          <a:noFill/>
        </p:spPr>
        <p:txBody>
          <a:bodyPr wrap="none" rtlCol="0">
            <a:spAutoFit/>
          </a:bodyPr>
          <a:lstStyle/>
          <a:p>
            <a:r>
              <a:rPr lang="en-US" dirty="0" smtClean="0"/>
              <a:t>Sard et al. </a:t>
            </a:r>
            <a:r>
              <a:rPr lang="en-US" i="1" dirty="0" smtClean="0"/>
              <a:t>Submitted. </a:t>
            </a:r>
            <a:r>
              <a:rPr lang="en-US" dirty="0" smtClean="0"/>
              <a:t>CJFAS</a:t>
            </a:r>
            <a:endParaRPr lang="en-US" dirty="0"/>
          </a:p>
        </p:txBody>
      </p:sp>
    </p:spTree>
    <p:extLst>
      <p:ext uri="{BB962C8B-B14F-4D97-AF65-F5344CB8AC3E}">
        <p14:creationId xmlns:p14="http://schemas.microsoft.com/office/powerpoint/2010/main" val="3786596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Nick.Sard\Desktop\2014 AJ paper\Will_River_basin_aj_paper.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486" y="1781628"/>
            <a:ext cx="3657600" cy="4927640"/>
          </a:xfrm>
          <a:prstGeom prst="rect">
            <a:avLst/>
          </a:prstGeom>
          <a:noFill/>
          <a:ln>
            <a:noFill/>
          </a:ln>
        </p:spPr>
      </p:pic>
      <p:sp>
        <p:nvSpPr>
          <p:cNvPr id="8" name="Title 1"/>
          <p:cNvSpPr>
            <a:spLocks noGrp="1"/>
          </p:cNvSpPr>
          <p:nvPr>
            <p:ph type="title"/>
          </p:nvPr>
        </p:nvSpPr>
        <p:spPr>
          <a:xfrm>
            <a:off x="457200" y="190500"/>
            <a:ext cx="8229600" cy="1371600"/>
          </a:xfrm>
        </p:spPr>
        <p:txBody>
          <a:bodyPr anchor="ctr">
            <a:noAutofit/>
          </a:bodyPr>
          <a:lstStyle/>
          <a:p>
            <a:r>
              <a:rPr lang="en-US" sz="4800" b="1" dirty="0" smtClean="0"/>
              <a:t>Juveniles are sampled above the dam</a:t>
            </a:r>
            <a:endParaRPr lang="en-US" sz="4800" b="1" dirty="0"/>
          </a:p>
        </p:txBody>
      </p:sp>
      <p:sp>
        <p:nvSpPr>
          <p:cNvPr id="4" name="Content Placeholder 2"/>
          <p:cNvSpPr>
            <a:spLocks noGrp="1"/>
          </p:cNvSpPr>
          <p:nvPr>
            <p:ph idx="1"/>
          </p:nvPr>
        </p:nvSpPr>
        <p:spPr>
          <a:xfrm>
            <a:off x="228600" y="2804886"/>
            <a:ext cx="4495800" cy="2681514"/>
          </a:xfrm>
        </p:spPr>
        <p:txBody>
          <a:bodyPr>
            <a:noAutofit/>
          </a:bodyPr>
          <a:lstStyle/>
          <a:p>
            <a:r>
              <a:rPr lang="en-US" sz="3600" b="1" dirty="0" smtClean="0"/>
              <a:t>Screw trap</a:t>
            </a:r>
            <a:endParaRPr lang="en-US" sz="3400" b="1" dirty="0" smtClean="0"/>
          </a:p>
          <a:p>
            <a:pPr lvl="1"/>
            <a:r>
              <a:rPr lang="en-US" sz="3400" b="1" dirty="0" smtClean="0"/>
              <a:t>Genotyped</a:t>
            </a:r>
          </a:p>
          <a:p>
            <a:pPr lvl="2"/>
            <a:r>
              <a:rPr lang="en-US" sz="3200" b="1" dirty="0" smtClean="0"/>
              <a:t>2,000 / year</a:t>
            </a:r>
          </a:p>
          <a:p>
            <a:pPr marL="320040" lvl="1" indent="0">
              <a:buNone/>
            </a:pPr>
            <a:endParaRPr lang="en-US" sz="3400" b="1" dirty="0" smtClean="0"/>
          </a:p>
          <a:p>
            <a:endParaRPr lang="en-US" sz="3600" b="1" dirty="0" smtClean="0"/>
          </a:p>
        </p:txBody>
      </p:sp>
      <p:cxnSp>
        <p:nvCxnSpPr>
          <p:cNvPr id="10" name="Straight Arrow Connector 9"/>
          <p:cNvCxnSpPr/>
          <p:nvPr/>
        </p:nvCxnSpPr>
        <p:spPr>
          <a:xfrm flipH="1">
            <a:off x="5562600" y="3268887"/>
            <a:ext cx="685800" cy="228600"/>
          </a:xfrm>
          <a:prstGeom prst="straightConnector1">
            <a:avLst/>
          </a:prstGeom>
          <a:ln w="57150">
            <a:solidFill>
              <a:schemeClr val="bg1"/>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1903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01000" cy="1143000"/>
          </a:xfrm>
        </p:spPr>
        <p:txBody>
          <a:bodyPr>
            <a:normAutofit fontScale="90000"/>
          </a:bodyPr>
          <a:lstStyle/>
          <a:p>
            <a:r>
              <a:rPr lang="en-US" b="1" dirty="0" smtClean="0"/>
              <a:t>Some offspring are missing at least one parent</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01737"/>
            <a:ext cx="7730719" cy="550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74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3703"/>
            <a:ext cx="7315200" cy="1154097"/>
          </a:xfrm>
        </p:spPr>
        <p:txBody>
          <a:bodyPr>
            <a:noAutofit/>
          </a:bodyPr>
          <a:lstStyle/>
          <a:p>
            <a:r>
              <a:rPr lang="en-US" sz="3600" b="1" dirty="0"/>
              <a:t>Three </a:t>
            </a:r>
            <a:r>
              <a:rPr lang="en-US" sz="3600" b="1" dirty="0" smtClean="0"/>
              <a:t>hypotheses to explain missing parents:</a:t>
            </a:r>
            <a:endParaRPr lang="en-US" sz="3600" b="1" dirty="0"/>
          </a:p>
        </p:txBody>
      </p:sp>
      <p:sp>
        <p:nvSpPr>
          <p:cNvPr id="3" name="Content Placeholder 2"/>
          <p:cNvSpPr>
            <a:spLocks noGrp="1"/>
          </p:cNvSpPr>
          <p:nvPr>
            <p:ph idx="1"/>
          </p:nvPr>
        </p:nvSpPr>
        <p:spPr>
          <a:xfrm>
            <a:off x="914400" y="1834718"/>
            <a:ext cx="8077200" cy="3270682"/>
          </a:xfrm>
        </p:spPr>
        <p:txBody>
          <a:bodyPr>
            <a:normAutofit/>
          </a:bodyPr>
          <a:lstStyle/>
          <a:p>
            <a:pPr marL="560070" indent="-514350">
              <a:buFont typeface="+mj-lt"/>
              <a:buAutoNum type="arabicPeriod"/>
            </a:pPr>
            <a:r>
              <a:rPr lang="en-US" sz="3000" dirty="0" smtClean="0"/>
              <a:t>Genotyping error and assignment criteria</a:t>
            </a:r>
            <a:endParaRPr lang="en-US" sz="3000" dirty="0"/>
          </a:p>
          <a:p>
            <a:pPr marL="560070" indent="-514350">
              <a:buFont typeface="+mj-lt"/>
              <a:buAutoNum type="arabicPeriod"/>
            </a:pPr>
            <a:r>
              <a:rPr lang="en-US" sz="3000" dirty="0" smtClean="0"/>
              <a:t>Incorrect sex identification of adults</a:t>
            </a:r>
            <a:endParaRPr lang="en-US" sz="3000" dirty="0"/>
          </a:p>
          <a:p>
            <a:pPr marL="560070" indent="-514350">
              <a:buFont typeface="+mj-lt"/>
              <a:buAutoNum type="arabicPeriod"/>
            </a:pPr>
            <a:r>
              <a:rPr lang="en-US" sz="3000" dirty="0"/>
              <a:t>U</a:t>
            </a:r>
            <a:r>
              <a:rPr lang="en-US" sz="3000" dirty="0" smtClean="0"/>
              <a:t>nsampled </a:t>
            </a:r>
            <a:r>
              <a:rPr lang="en-US" sz="3000" dirty="0"/>
              <a:t>adfluvial </a:t>
            </a:r>
            <a:r>
              <a:rPr lang="en-US" sz="3000" dirty="0" smtClean="0"/>
              <a:t>Chinook reside above the dam</a:t>
            </a:r>
          </a:p>
        </p:txBody>
      </p:sp>
    </p:spTree>
    <p:extLst>
      <p:ext uri="{BB962C8B-B14F-4D97-AF65-F5344CB8AC3E}">
        <p14:creationId xmlns:p14="http://schemas.microsoft.com/office/powerpoint/2010/main" val="3187510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ck.Sard\Documents\Research\R\Data analysis\2014\Grandparentage analysis\Summary graphics\missing.parent.explanatio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1295400"/>
            <a:ext cx="7809459"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0"/>
            <a:ext cx="8153400" cy="1154097"/>
          </a:xfrm>
        </p:spPr>
        <p:txBody>
          <a:bodyPr>
            <a:normAutofit fontScale="90000"/>
          </a:bodyPr>
          <a:lstStyle/>
          <a:p>
            <a:r>
              <a:rPr lang="en-US" b="1" dirty="0" smtClean="0"/>
              <a:t>Some offspring remain </a:t>
            </a:r>
            <a:r>
              <a:rPr lang="en-US" b="1" i="1" dirty="0" smtClean="0"/>
              <a:t>unexplained</a:t>
            </a:r>
            <a:r>
              <a:rPr lang="en-US" b="1" dirty="0" smtClean="0"/>
              <a:t> after testing hypotheses 1 &amp; 2</a:t>
            </a:r>
            <a:endParaRPr lang="en-US"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7809459"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562600" y="6477000"/>
            <a:ext cx="3557384" cy="369332"/>
          </a:xfrm>
          <a:prstGeom prst="rect">
            <a:avLst/>
          </a:prstGeom>
          <a:noFill/>
        </p:spPr>
        <p:txBody>
          <a:bodyPr wrap="none" rtlCol="0">
            <a:spAutoFit/>
          </a:bodyPr>
          <a:lstStyle/>
          <a:p>
            <a:r>
              <a:rPr lang="en-US" i="1" dirty="0" smtClean="0"/>
              <a:t>Mean values for each hypothesis</a:t>
            </a:r>
            <a:endParaRPr lang="en-US" i="1" dirty="0"/>
          </a:p>
        </p:txBody>
      </p:sp>
    </p:spTree>
    <p:extLst>
      <p:ext uri="{BB962C8B-B14F-4D97-AF65-F5344CB8AC3E}">
        <p14:creationId xmlns:p14="http://schemas.microsoft.com/office/powerpoint/2010/main" val="6517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934200" y="3545899"/>
            <a:ext cx="457200" cy="90895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405048" y="3527856"/>
            <a:ext cx="457200" cy="9408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13200" y="3501201"/>
            <a:ext cx="914400" cy="93889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76200"/>
            <a:ext cx="8229600" cy="1154097"/>
          </a:xfrm>
        </p:spPr>
        <p:txBody>
          <a:bodyPr>
            <a:normAutofit fontScale="90000"/>
          </a:bodyPr>
          <a:lstStyle/>
          <a:p>
            <a:r>
              <a:rPr lang="en-US" b="1" dirty="0" smtClean="0"/>
              <a:t>Known grandparent pairs can be used to identify missing parents</a:t>
            </a:r>
            <a:endParaRPr lang="en-US" b="1" dirty="0"/>
          </a:p>
        </p:txBody>
      </p:sp>
      <p:cxnSp>
        <p:nvCxnSpPr>
          <p:cNvPr id="5" name="Straight Connector 4"/>
          <p:cNvCxnSpPr/>
          <p:nvPr/>
        </p:nvCxnSpPr>
        <p:spPr>
          <a:xfrm>
            <a:off x="4927600" y="3970648"/>
            <a:ext cx="2011680" cy="1"/>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985000" y="3461656"/>
            <a:ext cx="787400" cy="1015663"/>
          </a:xfrm>
          <a:prstGeom prst="rect">
            <a:avLst/>
          </a:prstGeom>
        </p:spPr>
        <p:txBody>
          <a:bodyPr wrap="square">
            <a:spAutoFit/>
          </a:bodyPr>
          <a:lstStyle/>
          <a:p>
            <a:pPr lvl="0" algn="ctr"/>
            <a:r>
              <a:rPr lang="en-US" sz="6000" b="1" dirty="0">
                <a:solidFill>
                  <a:srgbClr val="000000"/>
                </a:solidFill>
              </a:rPr>
              <a:t>?</a:t>
            </a:r>
          </a:p>
        </p:txBody>
      </p:sp>
      <p:cxnSp>
        <p:nvCxnSpPr>
          <p:cNvPr id="13" name="Straight Connector 12"/>
          <p:cNvCxnSpPr/>
          <p:nvPr/>
        </p:nvCxnSpPr>
        <p:spPr>
          <a:xfrm flipV="1">
            <a:off x="5867400" y="3970648"/>
            <a:ext cx="0" cy="9122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396552" y="4852306"/>
            <a:ext cx="91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5962650" y="2128197"/>
            <a:ext cx="914400" cy="914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p:cNvSpPr/>
          <p:nvPr/>
        </p:nvSpPr>
        <p:spPr>
          <a:xfrm>
            <a:off x="7816850" y="2103704"/>
            <a:ext cx="914400" cy="938894"/>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9" name="Straight Connector 18"/>
          <p:cNvCxnSpPr>
            <a:stCxn id="17" idx="3"/>
            <a:endCxn id="18" idx="2"/>
          </p:cNvCxnSpPr>
          <p:nvPr/>
        </p:nvCxnSpPr>
        <p:spPr>
          <a:xfrm flipV="1">
            <a:off x="6877050" y="2573151"/>
            <a:ext cx="939800" cy="12246"/>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04100" y="2615564"/>
            <a:ext cx="0" cy="9122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419850" y="2128196"/>
            <a:ext cx="457200" cy="90895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nvSpPr>
        <p:spPr>
          <a:xfrm>
            <a:off x="7810500" y="2103704"/>
            <a:ext cx="952500" cy="938893"/>
          </a:xfrm>
          <a:prstGeom prst="chord">
            <a:avLst>
              <a:gd name="adj1" fmla="val 5525939"/>
              <a:gd name="adj2" fmla="val 162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Rectangle 22"/>
          <p:cNvSpPr/>
          <p:nvPr/>
        </p:nvSpPr>
        <p:spPr>
          <a:xfrm>
            <a:off x="6921500" y="3527855"/>
            <a:ext cx="952500" cy="959610"/>
          </a:xfrm>
          <a:prstGeom prst="rect">
            <a:avLst/>
          </a:prstGeom>
          <a:noFill/>
          <a:ln w="57150">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Oval 24"/>
          <p:cNvSpPr/>
          <p:nvPr/>
        </p:nvSpPr>
        <p:spPr>
          <a:xfrm>
            <a:off x="5396552" y="4852306"/>
            <a:ext cx="914400" cy="938894"/>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Chord 25"/>
          <p:cNvSpPr/>
          <p:nvPr/>
        </p:nvSpPr>
        <p:spPr>
          <a:xfrm>
            <a:off x="5390202" y="4852306"/>
            <a:ext cx="952500" cy="938893"/>
          </a:xfrm>
          <a:prstGeom prst="chord">
            <a:avLst>
              <a:gd name="adj1" fmla="val 5525939"/>
              <a:gd name="adj2" fmla="val 162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Chord 27"/>
          <p:cNvSpPr/>
          <p:nvPr/>
        </p:nvSpPr>
        <p:spPr>
          <a:xfrm>
            <a:off x="3994150" y="3507013"/>
            <a:ext cx="952500" cy="938893"/>
          </a:xfrm>
          <a:prstGeom prst="chord">
            <a:avLst>
              <a:gd name="adj1" fmla="val 5525939"/>
              <a:gd name="adj2" fmla="val 1620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xtBox 29"/>
          <p:cNvSpPr txBox="1"/>
          <p:nvPr/>
        </p:nvSpPr>
        <p:spPr>
          <a:xfrm>
            <a:off x="152400" y="2133600"/>
            <a:ext cx="3100529" cy="523220"/>
          </a:xfrm>
          <a:prstGeom prst="rect">
            <a:avLst/>
          </a:prstGeom>
          <a:noFill/>
        </p:spPr>
        <p:txBody>
          <a:bodyPr wrap="none" rtlCol="0">
            <a:spAutoFit/>
          </a:bodyPr>
          <a:lstStyle/>
          <a:p>
            <a:r>
              <a:rPr lang="en-US" sz="2800" b="1" dirty="0" smtClean="0"/>
              <a:t>Grandparent pair</a:t>
            </a:r>
          </a:p>
        </p:txBody>
      </p:sp>
      <p:sp>
        <p:nvSpPr>
          <p:cNvPr id="31" name="TextBox 30"/>
          <p:cNvSpPr txBox="1"/>
          <p:nvPr/>
        </p:nvSpPr>
        <p:spPr>
          <a:xfrm>
            <a:off x="152400" y="3505200"/>
            <a:ext cx="1303562" cy="523220"/>
          </a:xfrm>
          <a:prstGeom prst="rect">
            <a:avLst/>
          </a:prstGeom>
          <a:noFill/>
        </p:spPr>
        <p:txBody>
          <a:bodyPr wrap="none" rtlCol="0">
            <a:spAutoFit/>
          </a:bodyPr>
          <a:lstStyle/>
          <a:p>
            <a:r>
              <a:rPr lang="en-US" sz="2800" b="1" dirty="0" smtClean="0"/>
              <a:t>Parent</a:t>
            </a:r>
          </a:p>
        </p:txBody>
      </p:sp>
      <p:sp>
        <p:nvSpPr>
          <p:cNvPr id="32" name="TextBox 31"/>
          <p:cNvSpPr txBox="1"/>
          <p:nvPr/>
        </p:nvSpPr>
        <p:spPr>
          <a:xfrm>
            <a:off x="124661" y="4852306"/>
            <a:ext cx="2999539" cy="954107"/>
          </a:xfrm>
          <a:prstGeom prst="rect">
            <a:avLst/>
          </a:prstGeom>
          <a:noFill/>
        </p:spPr>
        <p:txBody>
          <a:bodyPr wrap="none" rtlCol="0">
            <a:spAutoFit/>
          </a:bodyPr>
          <a:lstStyle/>
          <a:p>
            <a:pPr algn="ctr"/>
            <a:r>
              <a:rPr lang="en-US" sz="2800" b="1" dirty="0" smtClean="0"/>
              <a:t>Grandoffspring  </a:t>
            </a:r>
          </a:p>
          <a:p>
            <a:pPr algn="ctr"/>
            <a:r>
              <a:rPr lang="en-US" sz="2800" b="1" dirty="0" smtClean="0"/>
              <a:t>(Juveniles)</a:t>
            </a:r>
          </a:p>
        </p:txBody>
      </p:sp>
      <p:sp>
        <p:nvSpPr>
          <p:cNvPr id="3" name="Oval 2"/>
          <p:cNvSpPr/>
          <p:nvPr/>
        </p:nvSpPr>
        <p:spPr>
          <a:xfrm rot="1305688">
            <a:off x="4999900" y="1389024"/>
            <a:ext cx="3975146" cy="52768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7000" y="6396335"/>
            <a:ext cx="5788764" cy="461665"/>
          </a:xfrm>
          <a:prstGeom prst="rect">
            <a:avLst/>
          </a:prstGeom>
          <a:noFill/>
        </p:spPr>
        <p:txBody>
          <a:bodyPr wrap="none" rtlCol="0">
            <a:spAutoFit/>
          </a:bodyPr>
          <a:lstStyle/>
          <a:p>
            <a:r>
              <a:rPr lang="en-US" sz="2400" b="1" dirty="0" smtClean="0">
                <a:solidFill>
                  <a:schemeClr val="tx2"/>
                </a:solidFill>
              </a:rPr>
              <a:t>Grandparent pair – grandoffspring </a:t>
            </a:r>
            <a:r>
              <a:rPr lang="en-US" sz="2400" b="1" i="1" dirty="0" smtClean="0">
                <a:solidFill>
                  <a:schemeClr val="tx2"/>
                </a:solidFill>
              </a:rPr>
              <a:t>trio</a:t>
            </a:r>
            <a:endParaRPr lang="en-US" sz="2400" b="1" i="1" dirty="0">
              <a:solidFill>
                <a:schemeClr val="tx2"/>
              </a:solidFill>
            </a:endParaRPr>
          </a:p>
        </p:txBody>
      </p:sp>
      <p:cxnSp>
        <p:nvCxnSpPr>
          <p:cNvPr id="33" name="Straight Arrow Connector 32"/>
          <p:cNvCxnSpPr/>
          <p:nvPr/>
        </p:nvCxnSpPr>
        <p:spPr>
          <a:xfrm flipV="1">
            <a:off x="3276600" y="5390346"/>
            <a:ext cx="1193800" cy="70565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1524000" y="3183237"/>
            <a:ext cx="2895600" cy="1312563"/>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800" b="1" i="1" dirty="0" smtClean="0"/>
              <a:t>Our study:</a:t>
            </a:r>
          </a:p>
          <a:p>
            <a:pPr lvl="1"/>
            <a:r>
              <a:rPr lang="en-US" b="1" dirty="0" smtClean="0"/>
              <a:t>11</a:t>
            </a:r>
            <a:r>
              <a:rPr lang="en-US" sz="1800" b="1" dirty="0" smtClean="0"/>
              <a:t> loci</a:t>
            </a:r>
          </a:p>
          <a:p>
            <a:pPr lvl="1"/>
            <a:r>
              <a:rPr lang="en-US" b="1" dirty="0" smtClean="0"/>
              <a:t>35 alleles/locus</a:t>
            </a:r>
            <a:endParaRPr lang="en-US" sz="1800" b="1" dirty="0" smtClean="0"/>
          </a:p>
          <a:p>
            <a:pPr marL="320040" lvl="1" indent="0">
              <a:buFont typeface="Wingdings" charset="2"/>
              <a:buNone/>
            </a:pPr>
            <a:endParaRPr lang="en-US" sz="2400" b="1" dirty="0"/>
          </a:p>
        </p:txBody>
      </p:sp>
    </p:spTree>
    <p:extLst>
      <p:ext uri="{BB962C8B-B14F-4D97-AF65-F5344CB8AC3E}">
        <p14:creationId xmlns:p14="http://schemas.microsoft.com/office/powerpoint/2010/main" val="48092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3" grpId="0" animBg="1"/>
      <p:bldP spid="4"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001000" cy="1154097"/>
          </a:xfrm>
        </p:spPr>
        <p:txBody>
          <a:bodyPr>
            <a:normAutofit fontScale="90000"/>
          </a:bodyPr>
          <a:lstStyle/>
          <a:p>
            <a:r>
              <a:rPr lang="en-US" b="1" dirty="0" smtClean="0"/>
              <a:t>We calculated the number of observed trios </a:t>
            </a:r>
            <a:r>
              <a:rPr lang="en-US" b="1" dirty="0"/>
              <a:t>expected </a:t>
            </a:r>
            <a:r>
              <a:rPr lang="en-US" b="1" dirty="0" smtClean="0"/>
              <a:t>by chance</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5105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0" y="5257800"/>
            <a:ext cx="878767" cy="461665"/>
          </a:xfrm>
          <a:prstGeom prst="rect">
            <a:avLst/>
          </a:prstGeom>
          <a:noFill/>
        </p:spPr>
        <p:txBody>
          <a:bodyPr wrap="none" rtlCol="0">
            <a:spAutoFit/>
          </a:bodyPr>
          <a:lstStyle/>
          <a:p>
            <a:r>
              <a:rPr lang="en-US" sz="2400" b="1" dirty="0" smtClean="0"/>
              <a:t>… </a:t>
            </a:r>
            <a:r>
              <a:rPr lang="en-US" sz="2400" b="1" dirty="0" smtClean="0">
                <a:sym typeface="Wingdings" panose="05000000000000000000" pitchFamily="2" charset="2"/>
              </a:rPr>
              <a:t></a:t>
            </a:r>
            <a:endParaRPr lang="en-US" sz="2400" b="1"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1490635"/>
            <a:ext cx="6149975" cy="252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2745"/>
          <a:stretch/>
        </p:blipFill>
        <p:spPr bwMode="auto">
          <a:xfrm>
            <a:off x="6261100" y="5253335"/>
            <a:ext cx="2834452" cy="49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05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534400" cy="1154097"/>
          </a:xfrm>
        </p:spPr>
        <p:txBody>
          <a:bodyPr>
            <a:normAutofit fontScale="90000"/>
          </a:bodyPr>
          <a:lstStyle/>
          <a:p>
            <a:r>
              <a:rPr lang="en-US" i="1" dirty="0" smtClean="0"/>
              <a:t>Preliminary</a:t>
            </a:r>
            <a:r>
              <a:rPr lang="en-US" dirty="0" smtClean="0"/>
              <a:t> evidence suggests adfluvial Chinook may reside above Cougar Dam</a:t>
            </a:r>
            <a:endParaRPr lang="en-US" dirty="0"/>
          </a:p>
        </p:txBody>
      </p:sp>
      <p:sp>
        <p:nvSpPr>
          <p:cNvPr id="3" name="Content Placeholder 2"/>
          <p:cNvSpPr>
            <a:spLocks noGrp="1"/>
          </p:cNvSpPr>
          <p:nvPr>
            <p:ph idx="1"/>
          </p:nvPr>
        </p:nvSpPr>
        <p:spPr>
          <a:xfrm>
            <a:off x="914400" y="1687497"/>
            <a:ext cx="8077200" cy="4648200"/>
          </a:xfrm>
        </p:spPr>
        <p:txBody>
          <a:bodyPr>
            <a:normAutofit/>
          </a:bodyPr>
          <a:lstStyle/>
          <a:p>
            <a:r>
              <a:rPr lang="en-US" sz="2800" dirty="0" smtClean="0"/>
              <a:t>Searched for age-1 to -4 missing adults</a:t>
            </a:r>
          </a:p>
          <a:p>
            <a:pPr lvl="1"/>
            <a:r>
              <a:rPr lang="en-US" sz="2600" dirty="0" smtClean="0"/>
              <a:t>15 comparisons </a:t>
            </a:r>
          </a:p>
          <a:p>
            <a:pPr lvl="2"/>
            <a:r>
              <a:rPr lang="en-US" sz="2000" dirty="0" smtClean="0"/>
              <a:t>13 of 15: </a:t>
            </a:r>
            <a:r>
              <a:rPr lang="en-US" sz="2000" b="1" i="1" dirty="0" smtClean="0">
                <a:solidFill>
                  <a:schemeClr val="tx2"/>
                </a:solidFill>
              </a:rPr>
              <a:t>Observed trios &gt; expected by chance</a:t>
            </a:r>
          </a:p>
          <a:p>
            <a:r>
              <a:rPr lang="en-US" sz="2800" dirty="0" smtClean="0"/>
              <a:t>Two </a:t>
            </a:r>
            <a:r>
              <a:rPr lang="en-US" sz="2800" i="1" dirty="0" smtClean="0"/>
              <a:t>more</a:t>
            </a:r>
            <a:r>
              <a:rPr lang="en-US" sz="2800" dirty="0" smtClean="0"/>
              <a:t> adult-juvenile pedigrees to assemble</a:t>
            </a:r>
          </a:p>
          <a:p>
            <a:pPr lvl="1"/>
            <a:r>
              <a:rPr lang="en-US" sz="2400" dirty="0" smtClean="0"/>
              <a:t>Increase age-1 to -4 comparisons</a:t>
            </a:r>
          </a:p>
          <a:p>
            <a:pPr lvl="1"/>
            <a:r>
              <a:rPr lang="en-US" sz="2400" dirty="0" smtClean="0"/>
              <a:t>Add new </a:t>
            </a:r>
            <a:r>
              <a:rPr lang="en-US" sz="2400" b="1" i="1" dirty="0" smtClean="0"/>
              <a:t>age-5 and -6 </a:t>
            </a:r>
            <a:r>
              <a:rPr lang="en-US" sz="2400" dirty="0" smtClean="0"/>
              <a:t>comparisons</a:t>
            </a:r>
            <a:endParaRPr lang="en-US" sz="2400" dirty="0"/>
          </a:p>
          <a:p>
            <a:endParaRPr lang="en-US" b="1" i="1" dirty="0"/>
          </a:p>
          <a:p>
            <a:pPr marL="320040" lvl="1" indent="0">
              <a:buNone/>
            </a:pPr>
            <a:endParaRPr lang="en-US" dirty="0"/>
          </a:p>
        </p:txBody>
      </p:sp>
    </p:spTree>
    <p:extLst>
      <p:ext uri="{BB962C8B-B14F-4D97-AF65-F5344CB8AC3E}">
        <p14:creationId xmlns:p14="http://schemas.microsoft.com/office/powerpoint/2010/main" val="3056683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54097"/>
          </a:xfrm>
        </p:spPr>
        <p:txBody>
          <a:bodyPr>
            <a:normAutofit fontScale="90000"/>
          </a:bodyPr>
          <a:lstStyle/>
          <a:p>
            <a:r>
              <a:rPr lang="en-US" b="1" dirty="0" smtClean="0"/>
              <a:t>Adfluvial parents may account ~7% of </a:t>
            </a:r>
            <a:r>
              <a:rPr lang="en-US" b="1" dirty="0"/>
              <a:t>offspring missing </a:t>
            </a:r>
            <a:r>
              <a:rPr lang="en-US" b="1" dirty="0" smtClean="0"/>
              <a:t>a parent</a:t>
            </a:r>
            <a:endParaRPr lang="en-US" b="1" dirty="0"/>
          </a:p>
        </p:txBody>
      </p:sp>
      <p:sp>
        <p:nvSpPr>
          <p:cNvPr id="3" name="Content Placeholder 2"/>
          <p:cNvSpPr>
            <a:spLocks noGrp="1"/>
          </p:cNvSpPr>
          <p:nvPr>
            <p:ph idx="1"/>
          </p:nvPr>
        </p:nvSpPr>
        <p:spPr>
          <a:xfrm>
            <a:off x="12700" y="2286000"/>
            <a:ext cx="7315200" cy="3539527"/>
          </a:xfrm>
        </p:spPr>
        <p:txBody>
          <a:bodyPr>
            <a:normAutofit/>
          </a:bodyPr>
          <a:lstStyle/>
          <a:p>
            <a:r>
              <a:rPr lang="en-US" sz="2400" dirty="0" smtClean="0"/>
              <a:t>Generalized</a:t>
            </a:r>
          </a:p>
          <a:p>
            <a:pPr lvl="1"/>
            <a:r>
              <a:rPr lang="en-US" sz="2000" dirty="0" smtClean="0"/>
              <a:t>One year - 2011</a:t>
            </a:r>
          </a:p>
          <a:p>
            <a:r>
              <a:rPr lang="en-US" sz="2400" dirty="0" smtClean="0"/>
              <a:t>Anadromous parents</a:t>
            </a:r>
          </a:p>
          <a:p>
            <a:pPr lvl="1"/>
            <a:r>
              <a:rPr lang="en-US" sz="2000" dirty="0" smtClean="0"/>
              <a:t>Anadromous x Adfluvial?</a:t>
            </a:r>
          </a:p>
          <a:p>
            <a:pPr lvl="1"/>
            <a:r>
              <a:rPr lang="en-US" sz="2000" dirty="0" smtClean="0"/>
              <a:t>Adfluvial x Adfluvial?</a:t>
            </a:r>
          </a:p>
          <a:p>
            <a:r>
              <a:rPr lang="en-US" sz="2400" dirty="0" smtClean="0"/>
              <a:t>No &gt; Age-4 comparisons</a:t>
            </a:r>
          </a:p>
        </p:txBody>
      </p:sp>
      <p:pic>
        <p:nvPicPr>
          <p:cNvPr id="2050" name="Picture 2" descr="C:\Users\Nick.Sard\Documents\Research\R\Data analysis\2014\Grandparentage analysis\Summary graphics\missing.parent.explanation.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712843"/>
            <a:ext cx="5323115" cy="324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05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r>
              <a:rPr lang="en-US" b="1" dirty="0" smtClean="0"/>
              <a:t>Key points</a:t>
            </a:r>
            <a:endParaRPr lang="en-US" b="1" dirty="0"/>
          </a:p>
        </p:txBody>
      </p:sp>
      <p:sp>
        <p:nvSpPr>
          <p:cNvPr id="3" name="Content Placeholder 2"/>
          <p:cNvSpPr>
            <a:spLocks noGrp="1"/>
          </p:cNvSpPr>
          <p:nvPr>
            <p:ph idx="1"/>
          </p:nvPr>
        </p:nvSpPr>
        <p:spPr>
          <a:xfrm>
            <a:off x="533400" y="1219200"/>
            <a:ext cx="8458200" cy="4876800"/>
          </a:xfrm>
        </p:spPr>
        <p:txBody>
          <a:bodyPr>
            <a:normAutofit/>
          </a:bodyPr>
          <a:lstStyle/>
          <a:p>
            <a:pPr marL="45720" indent="0">
              <a:buNone/>
            </a:pPr>
            <a:endParaRPr lang="en-US" sz="2800" b="1" i="1" dirty="0" smtClean="0">
              <a:solidFill>
                <a:schemeClr val="tx2"/>
              </a:solidFill>
            </a:endParaRPr>
          </a:p>
          <a:p>
            <a:pPr marL="45720" indent="0">
              <a:buNone/>
            </a:pPr>
            <a:r>
              <a:rPr lang="en-US" sz="2800" b="1" i="1" dirty="0" smtClean="0">
                <a:solidFill>
                  <a:schemeClr val="tx2"/>
                </a:solidFill>
              </a:rPr>
              <a:t>Part 1: Assessment of genetic variation</a:t>
            </a:r>
          </a:p>
          <a:p>
            <a:r>
              <a:rPr lang="en-US" sz="2800" dirty="0" smtClean="0"/>
              <a:t>Genetic variation is being lost</a:t>
            </a:r>
          </a:p>
          <a:p>
            <a:pPr lvl="1"/>
            <a:r>
              <a:rPr lang="en-US" sz="2400" dirty="0" smtClean="0"/>
              <a:t>Migrants boost and restore diversity</a:t>
            </a:r>
          </a:p>
          <a:p>
            <a:pPr marL="45720" indent="0">
              <a:buNone/>
            </a:pPr>
            <a:endParaRPr lang="en-US" sz="2800" b="1" i="1" dirty="0" smtClean="0">
              <a:solidFill>
                <a:schemeClr val="tx2"/>
              </a:solidFill>
            </a:endParaRPr>
          </a:p>
          <a:p>
            <a:pPr marL="45720" indent="0">
              <a:buNone/>
            </a:pPr>
            <a:r>
              <a:rPr lang="en-US" sz="2800" b="1" i="1" dirty="0" smtClean="0">
                <a:solidFill>
                  <a:schemeClr val="tx2"/>
                </a:solidFill>
              </a:rPr>
              <a:t>Part 2: Searching for adfluvial Chinook</a:t>
            </a:r>
            <a:endParaRPr lang="en-US" sz="2800" i="1" dirty="0" smtClean="0"/>
          </a:p>
          <a:p>
            <a:r>
              <a:rPr lang="en-US" sz="2800" dirty="0" smtClean="0"/>
              <a:t>Two more adult-juvenile pedigrees to assemble</a:t>
            </a:r>
            <a:endParaRPr lang="en-US" sz="2600" dirty="0" smtClean="0"/>
          </a:p>
          <a:p>
            <a:pPr lvl="1"/>
            <a:r>
              <a:rPr lang="en-US" sz="2400" dirty="0" smtClean="0"/>
              <a:t>Test all putative grandparent-grandoffspring trios</a:t>
            </a:r>
          </a:p>
          <a:p>
            <a:pPr lvl="2"/>
            <a:r>
              <a:rPr lang="en-US" sz="2200" dirty="0" smtClean="0"/>
              <a:t>Genotype at  5 more loci</a:t>
            </a:r>
          </a:p>
        </p:txBody>
      </p:sp>
    </p:spTree>
    <p:extLst>
      <p:ext uri="{BB962C8B-B14F-4D97-AF65-F5344CB8AC3E}">
        <p14:creationId xmlns:p14="http://schemas.microsoft.com/office/powerpoint/2010/main" val="208176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7772400" cy="1154097"/>
          </a:xfrm>
        </p:spPr>
        <p:txBody>
          <a:bodyPr anchor="ctr">
            <a:normAutofit fontScale="90000"/>
          </a:bodyPr>
          <a:lstStyle/>
          <a:p>
            <a:r>
              <a:rPr lang="en-US" b="1" dirty="0" smtClean="0"/>
              <a:t>Adult cohorts were assigned to age-3 to -6 NOR adult returns</a:t>
            </a:r>
            <a:endParaRPr lang="en-US" b="1" dirty="0"/>
          </a:p>
        </p:txBody>
      </p:sp>
      <p:graphicFrame>
        <p:nvGraphicFramePr>
          <p:cNvPr id="52" name="Content Placeholder 4"/>
          <p:cNvGraphicFramePr>
            <a:graphicFrameLocks/>
          </p:cNvGraphicFramePr>
          <p:nvPr>
            <p:extLst>
              <p:ext uri="{D42A27DB-BD31-4B8C-83A1-F6EECF244321}">
                <p14:modId xmlns:p14="http://schemas.microsoft.com/office/powerpoint/2010/main" val="2021657370"/>
              </p:ext>
            </p:extLst>
          </p:nvPr>
        </p:nvGraphicFramePr>
        <p:xfrm>
          <a:off x="1302898" y="5638800"/>
          <a:ext cx="7155302" cy="533400"/>
        </p:xfrm>
        <a:graphic>
          <a:graphicData uri="http://schemas.openxmlformats.org/drawingml/2006/table">
            <a:tbl>
              <a:tblPr firstRow="1" bandRow="1">
                <a:tableStyleId>{2D5ABB26-0587-4C30-8999-92F81FD0307C}</a:tableStyleId>
              </a:tblPr>
              <a:tblGrid>
                <a:gridCol w="1022186"/>
                <a:gridCol w="1022186"/>
                <a:gridCol w="1022186"/>
                <a:gridCol w="1022186"/>
                <a:gridCol w="1022186"/>
                <a:gridCol w="1022186"/>
                <a:gridCol w="1022186"/>
              </a:tblGrid>
              <a:tr h="533400">
                <a:tc>
                  <a:txBody>
                    <a:bodyPr/>
                    <a:lstStyle/>
                    <a:p>
                      <a:pPr algn="ctr"/>
                      <a:r>
                        <a:rPr lang="en-US" sz="2400" b="1" dirty="0" smtClean="0"/>
                        <a:t>2007</a:t>
                      </a:r>
                      <a:endParaRPr lang="en-US" sz="2400" b="1" dirty="0"/>
                    </a:p>
                  </a:txBody>
                  <a:tcPr anchor="ctr"/>
                </a:tc>
                <a:tc>
                  <a:txBody>
                    <a:bodyPr/>
                    <a:lstStyle/>
                    <a:p>
                      <a:pPr algn="ctr"/>
                      <a:r>
                        <a:rPr lang="en-US" sz="2400" b="1" dirty="0" smtClean="0"/>
                        <a:t>2008</a:t>
                      </a:r>
                      <a:endParaRPr lang="en-US" sz="2400" b="1" dirty="0"/>
                    </a:p>
                  </a:txBody>
                  <a:tcPr anchor="ctr"/>
                </a:tc>
                <a:tc>
                  <a:txBody>
                    <a:bodyPr/>
                    <a:lstStyle/>
                    <a:p>
                      <a:pPr algn="ctr"/>
                      <a:r>
                        <a:rPr lang="en-US" sz="2400" b="1" dirty="0" smtClean="0"/>
                        <a:t>2009</a:t>
                      </a:r>
                      <a:endParaRPr lang="en-US" sz="2400" b="1" dirty="0"/>
                    </a:p>
                  </a:txBody>
                  <a:tcPr anchor="ctr"/>
                </a:tc>
                <a:tc>
                  <a:txBody>
                    <a:bodyPr/>
                    <a:lstStyle/>
                    <a:p>
                      <a:pPr algn="ctr"/>
                      <a:r>
                        <a:rPr lang="en-US" sz="2400" b="1" dirty="0" smtClean="0"/>
                        <a:t>2010</a:t>
                      </a:r>
                      <a:endParaRPr lang="en-US" sz="2400" b="1" dirty="0"/>
                    </a:p>
                  </a:txBody>
                  <a:tcPr anchor="ctr"/>
                </a:tc>
                <a:tc>
                  <a:txBody>
                    <a:bodyPr/>
                    <a:lstStyle/>
                    <a:p>
                      <a:pPr algn="ctr"/>
                      <a:r>
                        <a:rPr lang="en-US" sz="2400" b="1" dirty="0" smtClean="0"/>
                        <a:t>2011</a:t>
                      </a:r>
                      <a:endParaRPr lang="en-US" sz="2400" b="1" dirty="0"/>
                    </a:p>
                  </a:txBody>
                  <a:tcPr anchor="ctr"/>
                </a:tc>
                <a:tc>
                  <a:txBody>
                    <a:bodyPr/>
                    <a:lstStyle/>
                    <a:p>
                      <a:pPr algn="ctr"/>
                      <a:r>
                        <a:rPr lang="en-US" sz="2400" b="1" dirty="0" smtClean="0"/>
                        <a:t>2012</a:t>
                      </a:r>
                      <a:endParaRPr lang="en-US" sz="2400" b="1" dirty="0"/>
                    </a:p>
                  </a:txBody>
                  <a:tcPr anchor="ctr"/>
                </a:tc>
                <a:tc>
                  <a:txBody>
                    <a:bodyPr/>
                    <a:lstStyle/>
                    <a:p>
                      <a:pPr algn="ctr"/>
                      <a:r>
                        <a:rPr lang="en-US" sz="2400" b="1" dirty="0" smtClean="0"/>
                        <a:t>2013</a:t>
                      </a:r>
                      <a:endParaRPr lang="en-US" sz="2400" b="1" dirty="0"/>
                    </a:p>
                  </a:txBody>
                  <a:tcPr anchor="ctr"/>
                </a:tc>
              </a:tr>
            </a:tbl>
          </a:graphicData>
        </a:graphic>
      </p:graphicFrame>
      <p:sp>
        <p:nvSpPr>
          <p:cNvPr id="66" name="TextBox 65"/>
          <p:cNvSpPr txBox="1"/>
          <p:nvPr/>
        </p:nvSpPr>
        <p:spPr>
          <a:xfrm>
            <a:off x="1450382" y="6172200"/>
            <a:ext cx="7388818" cy="400110"/>
          </a:xfrm>
          <a:prstGeom prst="rect">
            <a:avLst/>
          </a:prstGeom>
          <a:noFill/>
        </p:spPr>
        <p:txBody>
          <a:bodyPr wrap="none" rtlCol="0">
            <a:spAutoFit/>
          </a:bodyPr>
          <a:lstStyle/>
          <a:p>
            <a:r>
              <a:rPr lang="en-US" sz="2000" b="1" dirty="0" smtClean="0"/>
              <a:t>Offspring – NOR Chinook captured at trap and haul facility</a:t>
            </a:r>
          </a:p>
        </p:txBody>
      </p:sp>
      <p:grpSp>
        <p:nvGrpSpPr>
          <p:cNvPr id="67" name="Group 66"/>
          <p:cNvGrpSpPr/>
          <p:nvPr/>
        </p:nvGrpSpPr>
        <p:grpSpPr>
          <a:xfrm>
            <a:off x="1216360" y="2773475"/>
            <a:ext cx="951843" cy="309908"/>
            <a:chOff x="1447800" y="2362200"/>
            <a:chExt cx="1524000" cy="381000"/>
          </a:xfrm>
        </p:grpSpPr>
        <p:sp>
          <p:nvSpPr>
            <p:cNvPr id="68" name="Isosceles Triangle 67"/>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70" name="Group 69"/>
          <p:cNvGrpSpPr/>
          <p:nvPr/>
        </p:nvGrpSpPr>
        <p:grpSpPr>
          <a:xfrm>
            <a:off x="4101592" y="2773475"/>
            <a:ext cx="951843" cy="309908"/>
            <a:chOff x="1447800" y="2362200"/>
            <a:chExt cx="1524000" cy="381000"/>
          </a:xfrm>
        </p:grpSpPr>
        <p:sp>
          <p:nvSpPr>
            <p:cNvPr id="71" name="Isosceles Triangle 7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3</a:t>
              </a:r>
              <a:endParaRPr lang="en-US" sz="2000" b="1" dirty="0">
                <a:solidFill>
                  <a:schemeClr val="bg1"/>
                </a:solidFill>
              </a:endParaRPr>
            </a:p>
          </p:txBody>
        </p:sp>
      </p:grpSp>
      <p:grpSp>
        <p:nvGrpSpPr>
          <p:cNvPr id="73" name="Group 72"/>
          <p:cNvGrpSpPr/>
          <p:nvPr/>
        </p:nvGrpSpPr>
        <p:grpSpPr>
          <a:xfrm>
            <a:off x="5145862" y="2773475"/>
            <a:ext cx="951843" cy="309908"/>
            <a:chOff x="1447800" y="2362200"/>
            <a:chExt cx="1524000" cy="381000"/>
          </a:xfrm>
        </p:grpSpPr>
        <p:sp>
          <p:nvSpPr>
            <p:cNvPr id="74" name="Isosceles Triangle 7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4</a:t>
              </a:r>
              <a:endParaRPr lang="en-US" sz="2000" b="1" dirty="0">
                <a:solidFill>
                  <a:schemeClr val="bg1"/>
                </a:solidFill>
              </a:endParaRPr>
            </a:p>
          </p:txBody>
        </p:sp>
      </p:grpSp>
      <p:grpSp>
        <p:nvGrpSpPr>
          <p:cNvPr id="76" name="Group 75"/>
          <p:cNvGrpSpPr/>
          <p:nvPr/>
        </p:nvGrpSpPr>
        <p:grpSpPr>
          <a:xfrm>
            <a:off x="6160521" y="2773475"/>
            <a:ext cx="951843" cy="309908"/>
            <a:chOff x="1447800" y="2362200"/>
            <a:chExt cx="1524000" cy="381000"/>
          </a:xfrm>
        </p:grpSpPr>
        <p:sp>
          <p:nvSpPr>
            <p:cNvPr id="77" name="Isosceles Triangle 7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5</a:t>
              </a:r>
              <a:endParaRPr lang="en-US" sz="2000" b="1" dirty="0">
                <a:solidFill>
                  <a:schemeClr val="bg1"/>
                </a:solidFill>
              </a:endParaRPr>
            </a:p>
          </p:txBody>
        </p:sp>
      </p:grpSp>
      <p:grpSp>
        <p:nvGrpSpPr>
          <p:cNvPr id="79" name="Group 78"/>
          <p:cNvGrpSpPr/>
          <p:nvPr/>
        </p:nvGrpSpPr>
        <p:grpSpPr>
          <a:xfrm>
            <a:off x="7186250" y="2773475"/>
            <a:ext cx="951843" cy="309908"/>
            <a:chOff x="1447800" y="2362200"/>
            <a:chExt cx="1524000" cy="381000"/>
          </a:xfrm>
        </p:grpSpPr>
        <p:sp>
          <p:nvSpPr>
            <p:cNvPr id="80" name="Isosceles Triangle 7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6</a:t>
              </a:r>
              <a:endParaRPr lang="en-US" sz="2000" b="1" dirty="0">
                <a:solidFill>
                  <a:schemeClr val="bg1"/>
                </a:solidFill>
              </a:endParaRPr>
            </a:p>
          </p:txBody>
        </p:sp>
      </p:grpSp>
      <p:cxnSp>
        <p:nvCxnSpPr>
          <p:cNvPr id="82" name="Curved Connector 81"/>
          <p:cNvCxnSpPr>
            <a:stCxn id="69" idx="0"/>
            <a:endCxn id="72" idx="0"/>
          </p:cNvCxnSpPr>
          <p:nvPr/>
        </p:nvCxnSpPr>
        <p:spPr>
          <a:xfrm rot="5400000" flipH="1" flipV="1">
            <a:off x="3236253" y="1330859"/>
            <a:ext cx="12111" cy="2885232"/>
          </a:xfrm>
          <a:prstGeom prst="curvedConnector3">
            <a:avLst>
              <a:gd name="adj1" fmla="val 7411764"/>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69" idx="0"/>
            <a:endCxn id="75" idx="0"/>
          </p:cNvCxnSpPr>
          <p:nvPr/>
        </p:nvCxnSpPr>
        <p:spPr>
          <a:xfrm rot="5400000" flipH="1" flipV="1">
            <a:off x="3758387" y="808724"/>
            <a:ext cx="12111" cy="3929502"/>
          </a:xfrm>
          <a:prstGeom prst="curvedConnector3">
            <a:avLst>
              <a:gd name="adj1" fmla="val 836470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69" idx="0"/>
            <a:endCxn id="78" idx="0"/>
          </p:cNvCxnSpPr>
          <p:nvPr/>
        </p:nvCxnSpPr>
        <p:spPr>
          <a:xfrm rot="5400000" flipH="1" flipV="1">
            <a:off x="4265717" y="301394"/>
            <a:ext cx="12111" cy="4944161"/>
          </a:xfrm>
          <a:prstGeom prst="curvedConnector3">
            <a:avLst>
              <a:gd name="adj1" fmla="val 9423528"/>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69" idx="0"/>
            <a:endCxn id="81" idx="0"/>
          </p:cNvCxnSpPr>
          <p:nvPr/>
        </p:nvCxnSpPr>
        <p:spPr>
          <a:xfrm rot="5400000" flipH="1" flipV="1">
            <a:off x="4778581" y="-211470"/>
            <a:ext cx="12111" cy="5969890"/>
          </a:xfrm>
          <a:prstGeom prst="curvedConnector3">
            <a:avLst>
              <a:gd name="adj1" fmla="val 1037647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396963" y="4719292"/>
            <a:ext cx="951843" cy="309908"/>
            <a:chOff x="1447800" y="2362200"/>
            <a:chExt cx="1524000" cy="381000"/>
          </a:xfrm>
        </p:grpSpPr>
        <p:sp>
          <p:nvSpPr>
            <p:cNvPr id="87" name="Isosceles Triangle 8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89" name="Group 88"/>
          <p:cNvGrpSpPr/>
          <p:nvPr/>
        </p:nvGrpSpPr>
        <p:grpSpPr>
          <a:xfrm>
            <a:off x="5282195" y="4719292"/>
            <a:ext cx="951843" cy="309908"/>
            <a:chOff x="1447800" y="2362200"/>
            <a:chExt cx="1524000" cy="381000"/>
          </a:xfrm>
        </p:grpSpPr>
        <p:sp>
          <p:nvSpPr>
            <p:cNvPr id="90" name="Isosceles Triangle 8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3</a:t>
              </a:r>
              <a:endParaRPr lang="en-US" sz="2000" b="1" dirty="0">
                <a:solidFill>
                  <a:schemeClr val="bg1"/>
                </a:solidFill>
              </a:endParaRPr>
            </a:p>
          </p:txBody>
        </p:sp>
      </p:grpSp>
      <p:grpSp>
        <p:nvGrpSpPr>
          <p:cNvPr id="92" name="Group 91"/>
          <p:cNvGrpSpPr/>
          <p:nvPr/>
        </p:nvGrpSpPr>
        <p:grpSpPr>
          <a:xfrm>
            <a:off x="6326465" y="4719292"/>
            <a:ext cx="951843" cy="309908"/>
            <a:chOff x="1447800" y="2362200"/>
            <a:chExt cx="1524000" cy="381000"/>
          </a:xfrm>
        </p:grpSpPr>
        <p:sp>
          <p:nvSpPr>
            <p:cNvPr id="93" name="Isosceles Triangle 92"/>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4</a:t>
              </a:r>
              <a:endParaRPr lang="en-US" sz="2000" b="1" dirty="0">
                <a:solidFill>
                  <a:schemeClr val="bg1"/>
                </a:solidFill>
              </a:endParaRPr>
            </a:p>
          </p:txBody>
        </p:sp>
      </p:grpSp>
      <p:grpSp>
        <p:nvGrpSpPr>
          <p:cNvPr id="95" name="Group 94"/>
          <p:cNvGrpSpPr/>
          <p:nvPr/>
        </p:nvGrpSpPr>
        <p:grpSpPr>
          <a:xfrm>
            <a:off x="7341125" y="4719292"/>
            <a:ext cx="951843" cy="309908"/>
            <a:chOff x="1447800" y="2362200"/>
            <a:chExt cx="1524000" cy="381000"/>
          </a:xfrm>
        </p:grpSpPr>
        <p:sp>
          <p:nvSpPr>
            <p:cNvPr id="96" name="Isosceles Triangle 9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5</a:t>
              </a:r>
              <a:endParaRPr lang="en-US" sz="2000" b="1" dirty="0">
                <a:solidFill>
                  <a:schemeClr val="bg1"/>
                </a:solidFill>
              </a:endParaRPr>
            </a:p>
          </p:txBody>
        </p:sp>
      </p:grpSp>
      <p:cxnSp>
        <p:nvCxnSpPr>
          <p:cNvPr id="98" name="Curved Connector 97"/>
          <p:cNvCxnSpPr>
            <a:stCxn id="88" idx="0"/>
            <a:endCxn id="91" idx="0"/>
          </p:cNvCxnSpPr>
          <p:nvPr/>
        </p:nvCxnSpPr>
        <p:spPr>
          <a:xfrm rot="5400000" flipH="1" flipV="1">
            <a:off x="4416856" y="3276676"/>
            <a:ext cx="12111" cy="2885232"/>
          </a:xfrm>
          <a:prstGeom prst="curvedConnector3">
            <a:avLst>
              <a:gd name="adj1" fmla="val 7411764"/>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9" name="Curved Connector 98"/>
          <p:cNvCxnSpPr>
            <a:stCxn id="88" idx="0"/>
            <a:endCxn id="94" idx="0"/>
          </p:cNvCxnSpPr>
          <p:nvPr/>
        </p:nvCxnSpPr>
        <p:spPr>
          <a:xfrm rot="5400000" flipH="1" flipV="1">
            <a:off x="4938991" y="2754542"/>
            <a:ext cx="12111" cy="3929502"/>
          </a:xfrm>
          <a:prstGeom prst="curvedConnector3">
            <a:avLst>
              <a:gd name="adj1" fmla="val 836470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0" name="Curved Connector 99"/>
          <p:cNvCxnSpPr>
            <a:stCxn id="88" idx="0"/>
            <a:endCxn id="97" idx="0"/>
          </p:cNvCxnSpPr>
          <p:nvPr/>
        </p:nvCxnSpPr>
        <p:spPr>
          <a:xfrm rot="5400000" flipH="1" flipV="1">
            <a:off x="5446320" y="2247212"/>
            <a:ext cx="12111" cy="4944161"/>
          </a:xfrm>
          <a:prstGeom prst="curvedConnector3">
            <a:avLst>
              <a:gd name="adj1" fmla="val 9423528"/>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487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nchor="ctr">
            <a:normAutofit/>
          </a:bodyPr>
          <a:lstStyle/>
          <a:p>
            <a:pPr algn="ctr"/>
            <a:r>
              <a:rPr lang="en-US" b="1" dirty="0" smtClean="0"/>
              <a:t>Acknowledgements</a:t>
            </a:r>
            <a:endParaRPr lang="en-US" b="1" dirty="0"/>
          </a:p>
        </p:txBody>
      </p:sp>
      <p:sp>
        <p:nvSpPr>
          <p:cNvPr id="5" name="Content Placeholder 2"/>
          <p:cNvSpPr>
            <a:spLocks noGrp="1"/>
          </p:cNvSpPr>
          <p:nvPr>
            <p:ph idx="1"/>
          </p:nvPr>
        </p:nvSpPr>
        <p:spPr>
          <a:xfrm>
            <a:off x="3200400" y="1757494"/>
            <a:ext cx="2667000" cy="4033706"/>
          </a:xfrm>
          <a:solidFill>
            <a:srgbClr val="FFFFFF">
              <a:alpha val="32941"/>
            </a:srgbClr>
          </a:solidFill>
        </p:spPr>
        <p:txBody>
          <a:bodyPr>
            <a:normAutofit fontScale="85000" lnSpcReduction="20000"/>
          </a:bodyPr>
          <a:lstStyle/>
          <a:p>
            <a:pPr marL="0" indent="0" algn="ctr">
              <a:buNone/>
            </a:pPr>
            <a:r>
              <a:rPr lang="en-US" sz="1600" b="1" u="sng" dirty="0" smtClean="0">
                <a:solidFill>
                  <a:schemeClr val="bg1"/>
                </a:solidFill>
              </a:rPr>
              <a:t>ODFW</a:t>
            </a:r>
          </a:p>
          <a:p>
            <a:pPr marL="0" indent="0" algn="ctr">
              <a:buNone/>
            </a:pPr>
            <a:r>
              <a:rPr lang="en-US" sz="1600" b="1" dirty="0" smtClean="0">
                <a:solidFill>
                  <a:schemeClr val="bg1"/>
                </a:solidFill>
              </a:rPr>
              <a:t>Mark Wade</a:t>
            </a:r>
          </a:p>
          <a:p>
            <a:pPr marL="0" indent="0" algn="ctr">
              <a:buNone/>
            </a:pPr>
            <a:r>
              <a:rPr lang="en-US" sz="1600" b="1" dirty="0" smtClean="0">
                <a:solidFill>
                  <a:schemeClr val="bg1"/>
                </a:solidFill>
              </a:rPr>
              <a:t>Nik </a:t>
            </a:r>
            <a:r>
              <a:rPr lang="en-US" sz="1600" b="1" dirty="0">
                <a:solidFill>
                  <a:schemeClr val="bg1"/>
                </a:solidFill>
              </a:rPr>
              <a:t>Zymonas </a:t>
            </a:r>
            <a:endParaRPr lang="en-US" sz="1600" b="1" dirty="0" smtClean="0">
              <a:solidFill>
                <a:schemeClr val="bg1"/>
              </a:solidFill>
            </a:endParaRPr>
          </a:p>
          <a:p>
            <a:pPr marL="0" indent="0" algn="ctr">
              <a:buNone/>
            </a:pPr>
            <a:r>
              <a:rPr lang="en-US" sz="1600" b="1" dirty="0" smtClean="0">
                <a:solidFill>
                  <a:schemeClr val="bg1"/>
                </a:solidFill>
              </a:rPr>
              <a:t>Lisa </a:t>
            </a:r>
            <a:r>
              <a:rPr lang="en-US" sz="1600" b="1" dirty="0" err="1" smtClean="0">
                <a:solidFill>
                  <a:schemeClr val="bg1"/>
                </a:solidFill>
              </a:rPr>
              <a:t>B</a:t>
            </a:r>
            <a:r>
              <a:rPr lang="en-US" sz="1600" b="1" dirty="0" err="1">
                <a:solidFill>
                  <a:schemeClr val="bg1"/>
                </a:solidFill>
              </a:rPr>
              <a:t>o</a:t>
            </a:r>
            <a:r>
              <a:rPr lang="en-US" sz="1600" b="1" dirty="0" err="1" smtClean="0">
                <a:solidFill>
                  <a:schemeClr val="bg1"/>
                </a:solidFill>
              </a:rPr>
              <a:t>rgerson</a:t>
            </a:r>
            <a:endParaRPr lang="en-US" sz="1600" b="1" dirty="0" smtClean="0">
              <a:solidFill>
                <a:schemeClr val="bg1"/>
              </a:solidFill>
            </a:endParaRPr>
          </a:p>
          <a:p>
            <a:pPr marL="0" indent="0" algn="ctr">
              <a:buNone/>
            </a:pPr>
            <a:r>
              <a:rPr lang="en-US" sz="1600" b="1" dirty="0" err="1" smtClean="0">
                <a:solidFill>
                  <a:schemeClr val="bg1"/>
                </a:solidFill>
              </a:rPr>
              <a:t>Kanani</a:t>
            </a:r>
            <a:r>
              <a:rPr lang="en-US" sz="1600" b="1" dirty="0" smtClean="0">
                <a:solidFill>
                  <a:schemeClr val="bg1"/>
                </a:solidFill>
              </a:rPr>
              <a:t> Bowden</a:t>
            </a:r>
          </a:p>
          <a:p>
            <a:pPr marL="0" indent="0" algn="ctr">
              <a:buNone/>
            </a:pPr>
            <a:r>
              <a:rPr lang="en-US" sz="1600" b="1" dirty="0" smtClean="0">
                <a:solidFill>
                  <a:schemeClr val="bg1"/>
                </a:solidFill>
              </a:rPr>
              <a:t>Ben Clemens</a:t>
            </a:r>
          </a:p>
          <a:p>
            <a:pPr marL="0" indent="0" algn="ctr">
              <a:buNone/>
            </a:pPr>
            <a:endParaRPr lang="en-US" sz="1600" b="1" dirty="0" smtClean="0">
              <a:solidFill>
                <a:schemeClr val="bg1"/>
              </a:solidFill>
            </a:endParaRPr>
          </a:p>
          <a:p>
            <a:pPr marL="0" indent="0" algn="ctr">
              <a:buNone/>
            </a:pPr>
            <a:r>
              <a:rPr lang="en-US" sz="1600" b="1" u="sng" dirty="0" smtClean="0">
                <a:solidFill>
                  <a:schemeClr val="bg1"/>
                </a:solidFill>
              </a:rPr>
              <a:t>Oregon State University</a:t>
            </a:r>
          </a:p>
          <a:p>
            <a:pPr marL="0" indent="0" algn="ctr">
              <a:buNone/>
            </a:pPr>
            <a:r>
              <a:rPr lang="en-US" sz="1600" b="1" dirty="0" smtClean="0">
                <a:solidFill>
                  <a:schemeClr val="bg1"/>
                </a:solidFill>
              </a:rPr>
              <a:t>Carl </a:t>
            </a:r>
            <a:r>
              <a:rPr lang="en-US" sz="1600" b="1" dirty="0" err="1" smtClean="0">
                <a:solidFill>
                  <a:schemeClr val="bg1"/>
                </a:solidFill>
              </a:rPr>
              <a:t>Schreck</a:t>
            </a:r>
            <a:endParaRPr lang="en-US" sz="1600" b="1" dirty="0" smtClean="0">
              <a:solidFill>
                <a:schemeClr val="bg1"/>
              </a:solidFill>
            </a:endParaRPr>
          </a:p>
          <a:p>
            <a:pPr marL="0" indent="0" algn="ctr">
              <a:buNone/>
            </a:pPr>
            <a:r>
              <a:rPr lang="en-US" sz="1600" b="1" dirty="0" smtClean="0">
                <a:solidFill>
                  <a:schemeClr val="bg1"/>
                </a:solidFill>
              </a:rPr>
              <a:t>Jen Britt</a:t>
            </a:r>
          </a:p>
          <a:p>
            <a:pPr marL="0" indent="0" algn="ctr">
              <a:buNone/>
            </a:pPr>
            <a:r>
              <a:rPr lang="en-US" sz="1600" b="1" dirty="0" smtClean="0">
                <a:solidFill>
                  <a:schemeClr val="bg1"/>
                </a:solidFill>
              </a:rPr>
              <a:t>Sana Banks</a:t>
            </a:r>
          </a:p>
          <a:p>
            <a:pPr marL="0" indent="0" algn="ctr">
              <a:buNone/>
            </a:pPr>
            <a:r>
              <a:rPr lang="en-US" sz="1600" b="1" dirty="0" smtClean="0">
                <a:solidFill>
                  <a:schemeClr val="bg1"/>
                </a:solidFill>
              </a:rPr>
              <a:t>Miles </a:t>
            </a:r>
            <a:r>
              <a:rPr lang="en-US" sz="1600" b="1" dirty="0" err="1" smtClean="0">
                <a:solidFill>
                  <a:schemeClr val="bg1"/>
                </a:solidFill>
              </a:rPr>
              <a:t>Naughton</a:t>
            </a:r>
            <a:endParaRPr lang="en-US" sz="1600" b="1" dirty="0" smtClean="0">
              <a:solidFill>
                <a:schemeClr val="bg1"/>
              </a:solidFill>
            </a:endParaRPr>
          </a:p>
          <a:p>
            <a:pPr marL="0" indent="0" algn="ctr">
              <a:buNone/>
            </a:pPr>
            <a:endParaRPr lang="en-US" sz="1600" b="1" dirty="0">
              <a:solidFill>
                <a:schemeClr val="bg1"/>
              </a:solidFill>
            </a:endParaRPr>
          </a:p>
          <a:p>
            <a:pPr marL="0" indent="0" algn="ctr">
              <a:buNone/>
            </a:pPr>
            <a:r>
              <a:rPr lang="en-US" sz="1600" b="1" u="sng" dirty="0" smtClean="0">
                <a:solidFill>
                  <a:schemeClr val="bg1"/>
                </a:solidFill>
              </a:rPr>
              <a:t>USACE</a:t>
            </a:r>
          </a:p>
          <a:p>
            <a:pPr marL="0" indent="0" algn="ctr">
              <a:buNone/>
            </a:pPr>
            <a:r>
              <a:rPr lang="en-US" sz="1600" b="1" dirty="0" smtClean="0">
                <a:solidFill>
                  <a:schemeClr val="bg1"/>
                </a:solidFill>
              </a:rPr>
              <a:t>Greg Taylor</a:t>
            </a:r>
          </a:p>
          <a:p>
            <a:pPr marL="0" indent="0" algn="ctr">
              <a:buNone/>
            </a:pPr>
            <a:r>
              <a:rPr lang="en-US" sz="1600" b="1" dirty="0" smtClean="0">
                <a:solidFill>
                  <a:schemeClr val="bg1"/>
                </a:solidFill>
              </a:rPr>
              <a:t>Doug </a:t>
            </a:r>
            <a:r>
              <a:rPr lang="en-US" sz="1600" b="1" dirty="0">
                <a:solidFill>
                  <a:schemeClr val="bg1"/>
                </a:solidFill>
              </a:rPr>
              <a:t>Garletts</a:t>
            </a:r>
            <a:endParaRPr lang="en-US" sz="1600" b="1" dirty="0" smtClean="0">
              <a:solidFill>
                <a:schemeClr val="bg1"/>
              </a:solidFill>
            </a:endParaRPr>
          </a:p>
          <a:p>
            <a:pPr marL="0" indent="0" algn="ctr">
              <a:buNone/>
            </a:pPr>
            <a:r>
              <a:rPr lang="en-US" sz="1600" b="1" dirty="0" smtClean="0">
                <a:solidFill>
                  <a:schemeClr val="bg1"/>
                </a:solidFill>
              </a:rPr>
              <a:t>Chad Helms</a:t>
            </a:r>
          </a:p>
          <a:p>
            <a:pPr marL="0" indent="0" algn="ctr">
              <a:buNone/>
            </a:pPr>
            <a:r>
              <a:rPr lang="en-US" sz="1600" b="1" dirty="0" smtClean="0">
                <a:solidFill>
                  <a:schemeClr val="bg1"/>
                </a:solidFill>
              </a:rPr>
              <a:t>David </a:t>
            </a:r>
            <a:r>
              <a:rPr lang="en-US" sz="1600" b="1" dirty="0">
                <a:solidFill>
                  <a:schemeClr val="bg1"/>
                </a:solidFill>
              </a:rPr>
              <a:t>G</a:t>
            </a:r>
            <a:r>
              <a:rPr lang="en-US" sz="1600" b="1" dirty="0" smtClean="0">
                <a:solidFill>
                  <a:schemeClr val="bg1"/>
                </a:solidFill>
              </a:rPr>
              <a:t>riffith</a:t>
            </a:r>
          </a:p>
        </p:txBody>
      </p:sp>
      <p:pic>
        <p:nvPicPr>
          <p:cNvPr id="9218" name="Picture 2" descr="http://www.nau.usace.army.mil/rv4_images/usace%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18" y="1543299"/>
            <a:ext cx="2194560" cy="175740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nmarion.k12.or.us/15881051216037797/lib/15881051216037797/Oregon-State-University-704BE15E%5b1%5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52600"/>
            <a:ext cx="218711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oregonstate.edu/Dept/ODFW/images/!odfw.j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483" y="3657600"/>
            <a:ext cx="1472117"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4404" t="63619" r="24163" b="18190"/>
          <a:stretch/>
        </p:blipFill>
        <p:spPr bwMode="auto">
          <a:xfrm>
            <a:off x="6595280" y="3886200"/>
            <a:ext cx="1828800" cy="163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1643896"/>
            <a:ext cx="4572000" cy="461665"/>
          </a:xfrm>
          <a:prstGeom prst="rect">
            <a:avLst/>
          </a:prstGeom>
        </p:spPr>
        <p:txBody>
          <a:bodyPr>
            <a:spAutoFit/>
          </a:bodyPr>
          <a:lstStyle/>
          <a:p>
            <a:endParaRPr lang="en-US" sz="2400" b="1" dirty="0"/>
          </a:p>
        </p:txBody>
      </p:sp>
      <p:pic>
        <p:nvPicPr>
          <p:cNvPr id="9" name="Picture 2" descr="http://www.nau.usace.army.mil/rv4_images/usace%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118" y="1484925"/>
            <a:ext cx="2194560" cy="17574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oregonstate.edu/Dept/ODFW/images/!odfw.j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483" y="3599226"/>
            <a:ext cx="1472117"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3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3703"/>
            <a:ext cx="7315200" cy="1154097"/>
          </a:xfrm>
        </p:spPr>
        <p:txBody>
          <a:bodyPr>
            <a:normAutofit fontScale="90000"/>
          </a:bodyPr>
          <a:lstStyle/>
          <a:p>
            <a:r>
              <a:rPr lang="en-US" dirty="0" smtClean="0"/>
              <a:t>Some alleles lost are likely due to genetic drift</a:t>
            </a:r>
            <a:endParaRPr lang="en-US" dirty="0"/>
          </a:p>
        </p:txBody>
      </p:sp>
      <p:sp>
        <p:nvSpPr>
          <p:cNvPr id="5" name="Rectangle 4"/>
          <p:cNvSpPr/>
          <p:nvPr/>
        </p:nvSpPr>
        <p:spPr>
          <a:xfrm>
            <a:off x="1699097" y="6324600"/>
            <a:ext cx="755335" cy="400110"/>
          </a:xfrm>
          <a:prstGeom prst="rect">
            <a:avLst/>
          </a:prstGeom>
        </p:spPr>
        <p:txBody>
          <a:bodyPr wrap="none">
            <a:spAutoFit/>
          </a:bodyPr>
          <a:lstStyle/>
          <a:p>
            <a:pPr lvl="0"/>
            <a:r>
              <a:rPr lang="en-US" sz="2000" b="1" dirty="0">
                <a:solidFill>
                  <a:srgbClr val="FF8600"/>
                </a:solidFill>
              </a:rPr>
              <a:t>High</a:t>
            </a:r>
          </a:p>
        </p:txBody>
      </p:sp>
      <p:sp>
        <p:nvSpPr>
          <p:cNvPr id="9" name="Rectangle 8"/>
          <p:cNvSpPr/>
          <p:nvPr/>
        </p:nvSpPr>
        <p:spPr>
          <a:xfrm>
            <a:off x="6940865" y="6324600"/>
            <a:ext cx="697627" cy="400110"/>
          </a:xfrm>
          <a:prstGeom prst="rect">
            <a:avLst/>
          </a:prstGeom>
        </p:spPr>
        <p:txBody>
          <a:bodyPr wrap="none">
            <a:spAutoFit/>
          </a:bodyPr>
          <a:lstStyle/>
          <a:p>
            <a:pPr lvl="0"/>
            <a:r>
              <a:rPr lang="en-US" sz="2000" b="1" dirty="0" smtClean="0">
                <a:solidFill>
                  <a:srgbClr val="FF8600"/>
                </a:solidFill>
              </a:rPr>
              <a:t>Low</a:t>
            </a:r>
            <a:endParaRPr lang="en-US" sz="2000" b="1" dirty="0">
              <a:solidFill>
                <a:srgbClr val="FF8600"/>
              </a:solidFill>
            </a:endParaRPr>
          </a:p>
        </p:txBody>
      </p:sp>
      <p:cxnSp>
        <p:nvCxnSpPr>
          <p:cNvPr id="7" name="Straight Arrow Connector 6"/>
          <p:cNvCxnSpPr>
            <a:stCxn id="5" idx="3"/>
            <a:endCxn id="9" idx="1"/>
          </p:cNvCxnSpPr>
          <p:nvPr/>
        </p:nvCxnSpPr>
        <p:spPr>
          <a:xfrm>
            <a:off x="2454432" y="6524655"/>
            <a:ext cx="4486433"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84358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669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503"/>
            <a:ext cx="7315200" cy="1154097"/>
          </a:xfrm>
        </p:spPr>
        <p:txBody>
          <a:bodyPr>
            <a:normAutofit fontScale="90000"/>
          </a:bodyPr>
          <a:lstStyle/>
          <a:p>
            <a:r>
              <a:rPr lang="en-US" dirty="0" smtClean="0"/>
              <a:t>Exp. 1 : Genotyping error does not explain all missing parents</a:t>
            </a:r>
            <a:endParaRPr lang="en-US" dirty="0"/>
          </a:p>
        </p:txBody>
      </p:sp>
      <p:sp>
        <p:nvSpPr>
          <p:cNvPr id="14" name="Content Placeholder 2"/>
          <p:cNvSpPr>
            <a:spLocks noGrp="1"/>
          </p:cNvSpPr>
          <p:nvPr>
            <p:ph idx="1"/>
          </p:nvPr>
        </p:nvSpPr>
        <p:spPr>
          <a:xfrm>
            <a:off x="152400" y="6019800"/>
            <a:ext cx="8763000" cy="838200"/>
          </a:xfrm>
        </p:spPr>
        <p:txBody>
          <a:bodyPr>
            <a:noAutofit/>
          </a:bodyPr>
          <a:lstStyle/>
          <a:p>
            <a:r>
              <a:rPr lang="en-US" sz="2400" b="1" dirty="0" smtClean="0"/>
              <a:t>Simulated data</a:t>
            </a:r>
            <a:endParaRPr lang="en-US" sz="2200" b="1" dirty="0" smtClean="0"/>
          </a:p>
          <a:p>
            <a:pPr lvl="1"/>
            <a:r>
              <a:rPr lang="en-US" b="1" dirty="0" smtClean="0"/>
              <a:t>800 parents, 2000 offspring, 2% genotyping error rate </a:t>
            </a:r>
          </a:p>
          <a:p>
            <a:endParaRPr lang="en-US" sz="24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46199"/>
            <a:ext cx="8153400" cy="471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118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p:spPr>
        <p:txBody>
          <a:bodyPr>
            <a:normAutofit fontScale="90000"/>
          </a:bodyPr>
          <a:lstStyle/>
          <a:p>
            <a:r>
              <a:rPr lang="en-US" dirty="0" smtClean="0"/>
              <a:t>Exp. 2: Background on assignments</a:t>
            </a:r>
            <a:endParaRPr lang="en-US" dirty="0"/>
          </a:p>
        </p:txBody>
      </p:sp>
      <p:grpSp>
        <p:nvGrpSpPr>
          <p:cNvPr id="4" name="Group 3"/>
          <p:cNvGrpSpPr/>
          <p:nvPr/>
        </p:nvGrpSpPr>
        <p:grpSpPr>
          <a:xfrm>
            <a:off x="2210653" y="2552700"/>
            <a:ext cx="1524000" cy="381000"/>
            <a:chOff x="1447800" y="2362200"/>
            <a:chExt cx="1524000" cy="381000"/>
          </a:xfrm>
          <a:solidFill>
            <a:srgbClr val="00B0F0"/>
          </a:solidFill>
        </p:grpSpPr>
        <p:sp>
          <p:nvSpPr>
            <p:cNvPr id="5" name="Isosceles Triangle 4"/>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093544" y="2133600"/>
            <a:ext cx="636494" cy="190500"/>
            <a:chOff x="1447800" y="2362200"/>
            <a:chExt cx="1524000" cy="381000"/>
          </a:xfrm>
        </p:grpSpPr>
        <p:sp>
          <p:nvSpPr>
            <p:cNvPr id="8" name="Isosceles Triangle 7"/>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579729" y="2351315"/>
            <a:ext cx="636494" cy="190500"/>
            <a:chOff x="1447800" y="2362200"/>
            <a:chExt cx="1524000" cy="381000"/>
          </a:xfrm>
        </p:grpSpPr>
        <p:sp>
          <p:nvSpPr>
            <p:cNvPr id="11" name="Isosceles Triangle 1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245944" y="2286000"/>
            <a:ext cx="636494" cy="190500"/>
            <a:chOff x="1447800" y="2362200"/>
            <a:chExt cx="1524000" cy="381000"/>
          </a:xfrm>
        </p:grpSpPr>
        <p:sp>
          <p:nvSpPr>
            <p:cNvPr id="14" name="Isosceles Triangle 1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897976" y="2627086"/>
            <a:ext cx="636494" cy="190500"/>
            <a:chOff x="1447800" y="2362200"/>
            <a:chExt cx="1524000" cy="381000"/>
          </a:xfrm>
        </p:grpSpPr>
        <p:sp>
          <p:nvSpPr>
            <p:cNvPr id="17" name="Isosceles Triangle 1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372946" y="2485572"/>
            <a:ext cx="636494" cy="190500"/>
            <a:chOff x="1447800" y="2362200"/>
            <a:chExt cx="1524000" cy="381000"/>
          </a:xfrm>
        </p:grpSpPr>
        <p:sp>
          <p:nvSpPr>
            <p:cNvPr id="20" name="Isosceles Triangle 1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184258" y="2795814"/>
            <a:ext cx="636494" cy="190500"/>
            <a:chOff x="1447800" y="2362200"/>
            <a:chExt cx="1524000" cy="381000"/>
          </a:xfrm>
        </p:grpSpPr>
        <p:sp>
          <p:nvSpPr>
            <p:cNvPr id="23" name="Isosceles Triangle 22"/>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812001" y="2706915"/>
            <a:ext cx="636494" cy="190500"/>
            <a:chOff x="1447800" y="2362200"/>
            <a:chExt cx="1524000" cy="381000"/>
          </a:xfrm>
        </p:grpSpPr>
        <p:sp>
          <p:nvSpPr>
            <p:cNvPr id="26" name="Isosceles Triangle 2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012800" y="2397579"/>
            <a:ext cx="636494" cy="190500"/>
            <a:chOff x="1447800" y="2362200"/>
            <a:chExt cx="1524000" cy="381000"/>
          </a:xfrm>
        </p:grpSpPr>
        <p:sp>
          <p:nvSpPr>
            <p:cNvPr id="29" name="Isosceles Triangle 28"/>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779344" y="2133600"/>
            <a:ext cx="636494" cy="190500"/>
            <a:chOff x="1447800" y="2362200"/>
            <a:chExt cx="1524000" cy="381000"/>
          </a:xfrm>
        </p:grpSpPr>
        <p:sp>
          <p:nvSpPr>
            <p:cNvPr id="32" name="Isosceles Triangle 31"/>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573316" y="2986314"/>
            <a:ext cx="636494" cy="190500"/>
            <a:chOff x="1447800" y="2362200"/>
            <a:chExt cx="1524000" cy="381000"/>
          </a:xfrm>
        </p:grpSpPr>
        <p:sp>
          <p:nvSpPr>
            <p:cNvPr id="35" name="Isosceles Triangle 34"/>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4945582" y="4591050"/>
            <a:ext cx="636494" cy="190500"/>
            <a:chOff x="1447800" y="2362200"/>
            <a:chExt cx="1524000" cy="381000"/>
          </a:xfrm>
        </p:grpSpPr>
        <p:sp>
          <p:nvSpPr>
            <p:cNvPr id="38" name="Isosceles Triangle 37"/>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331047" y="2601686"/>
            <a:ext cx="636494" cy="190500"/>
            <a:chOff x="1447800" y="2362200"/>
            <a:chExt cx="1524000" cy="381000"/>
          </a:xfrm>
        </p:grpSpPr>
        <p:sp>
          <p:nvSpPr>
            <p:cNvPr id="41" name="Isosceles Triangle 4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399376" y="2190750"/>
            <a:ext cx="636494" cy="190500"/>
            <a:chOff x="1447800" y="2362200"/>
            <a:chExt cx="1524000" cy="381000"/>
          </a:xfrm>
        </p:grpSpPr>
        <p:sp>
          <p:nvSpPr>
            <p:cNvPr id="44" name="Isosceles Triangle 4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502505" y="3192235"/>
            <a:ext cx="636494" cy="190500"/>
            <a:chOff x="1447800" y="2362200"/>
            <a:chExt cx="1524000" cy="381000"/>
          </a:xfrm>
        </p:grpSpPr>
        <p:sp>
          <p:nvSpPr>
            <p:cNvPr id="47" name="Isosceles Triangle 4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966305" y="3057978"/>
            <a:ext cx="636494" cy="190500"/>
            <a:chOff x="1447800" y="2362200"/>
            <a:chExt cx="1524000" cy="381000"/>
          </a:xfrm>
        </p:grpSpPr>
        <p:sp>
          <p:nvSpPr>
            <p:cNvPr id="50" name="Isosceles Triangle 4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289690" y="2914650"/>
            <a:ext cx="636494" cy="190500"/>
            <a:chOff x="1447800" y="2362200"/>
            <a:chExt cx="1524000" cy="381000"/>
          </a:xfrm>
        </p:grpSpPr>
        <p:sp>
          <p:nvSpPr>
            <p:cNvPr id="53" name="Isosceles Triangle 52"/>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7152980" y="3105150"/>
            <a:ext cx="636494" cy="190500"/>
            <a:chOff x="1447800" y="2362200"/>
            <a:chExt cx="1524000" cy="381000"/>
          </a:xfrm>
        </p:grpSpPr>
        <p:sp>
          <p:nvSpPr>
            <p:cNvPr id="56" name="Isosceles Triangle 5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7026349" y="3356427"/>
            <a:ext cx="636494" cy="190500"/>
            <a:chOff x="1447800" y="2362200"/>
            <a:chExt cx="1524000" cy="381000"/>
          </a:xfrm>
        </p:grpSpPr>
        <p:sp>
          <p:nvSpPr>
            <p:cNvPr id="59" name="Isosceles Triangle 58"/>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7821706" y="2446565"/>
            <a:ext cx="636494" cy="190500"/>
            <a:chOff x="1447800" y="2362200"/>
            <a:chExt cx="1524000" cy="381000"/>
          </a:xfrm>
        </p:grpSpPr>
        <p:sp>
          <p:nvSpPr>
            <p:cNvPr id="62" name="Isosceles Triangle 61"/>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780349" y="2759529"/>
            <a:ext cx="636494" cy="190500"/>
            <a:chOff x="1447800" y="2362200"/>
            <a:chExt cx="1524000" cy="381000"/>
          </a:xfrm>
        </p:grpSpPr>
        <p:sp>
          <p:nvSpPr>
            <p:cNvPr id="65" name="Isosceles Triangle 64"/>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537865" y="3066143"/>
            <a:ext cx="1524000" cy="381000"/>
            <a:chOff x="1447800" y="2362200"/>
            <a:chExt cx="1524000" cy="381000"/>
          </a:xfrm>
          <a:solidFill>
            <a:srgbClr val="00B0F0"/>
          </a:solidFill>
        </p:grpSpPr>
        <p:sp>
          <p:nvSpPr>
            <p:cNvPr id="68" name="Isosceles Triangle 67"/>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2728365" y="2057400"/>
            <a:ext cx="1524000" cy="381000"/>
            <a:chOff x="1447800" y="2362200"/>
            <a:chExt cx="1524000" cy="381000"/>
          </a:xfrm>
          <a:solidFill>
            <a:srgbClr val="00B0F0"/>
          </a:solidFill>
        </p:grpSpPr>
        <p:sp>
          <p:nvSpPr>
            <p:cNvPr id="71" name="Isosceles Triangle 70"/>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1013865" y="2178050"/>
            <a:ext cx="1524000" cy="381000"/>
            <a:chOff x="1447800" y="2362200"/>
            <a:chExt cx="1524000" cy="381000"/>
          </a:xfrm>
          <a:solidFill>
            <a:srgbClr val="00B0F0"/>
          </a:solidFill>
        </p:grpSpPr>
        <p:sp>
          <p:nvSpPr>
            <p:cNvPr id="74" name="Isosceles Triangle 73"/>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914400" y="2981778"/>
            <a:ext cx="1524000" cy="381000"/>
            <a:chOff x="1447800" y="2362200"/>
            <a:chExt cx="1524000" cy="381000"/>
          </a:xfrm>
          <a:solidFill>
            <a:srgbClr val="00B0F0"/>
          </a:solidFill>
        </p:grpSpPr>
        <p:sp>
          <p:nvSpPr>
            <p:cNvPr id="77" name="Isosceles Triangle 76"/>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Straight Arrow Connector 79"/>
          <p:cNvCxnSpPr/>
          <p:nvPr/>
        </p:nvCxnSpPr>
        <p:spPr>
          <a:xfrm>
            <a:off x="4557165" y="2743200"/>
            <a:ext cx="77683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2210653" y="4495800"/>
            <a:ext cx="1524000" cy="381000"/>
            <a:chOff x="1447800" y="2362200"/>
            <a:chExt cx="1524000" cy="381000"/>
          </a:xfrm>
          <a:solidFill>
            <a:srgbClr val="00B0F0"/>
          </a:solidFill>
        </p:grpSpPr>
        <p:sp>
          <p:nvSpPr>
            <p:cNvPr id="158" name="Isosceles Triangle 157"/>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160" name="Straight Arrow Connector 159"/>
          <p:cNvCxnSpPr/>
          <p:nvPr/>
        </p:nvCxnSpPr>
        <p:spPr>
          <a:xfrm>
            <a:off x="3932730" y="4686300"/>
            <a:ext cx="77683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2209800" y="5029200"/>
            <a:ext cx="1524000" cy="381000"/>
            <a:chOff x="1447800" y="2362200"/>
            <a:chExt cx="1524000" cy="381000"/>
          </a:xfrm>
          <a:solidFill>
            <a:srgbClr val="00B0F0"/>
          </a:solidFill>
        </p:grpSpPr>
        <p:sp>
          <p:nvSpPr>
            <p:cNvPr id="162" name="Isosceles Triangle 161"/>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3" name="TextBox 2"/>
          <p:cNvSpPr txBox="1"/>
          <p:nvPr/>
        </p:nvSpPr>
        <p:spPr>
          <a:xfrm>
            <a:off x="1438206" y="4611469"/>
            <a:ext cx="466794" cy="646331"/>
          </a:xfrm>
          <a:prstGeom prst="rect">
            <a:avLst/>
          </a:prstGeom>
          <a:noFill/>
        </p:spPr>
        <p:txBody>
          <a:bodyPr wrap="none" rtlCol="0">
            <a:spAutoFit/>
          </a:bodyPr>
          <a:lstStyle/>
          <a:p>
            <a:r>
              <a:rPr lang="en-US" sz="3600" b="1" dirty="0" smtClean="0"/>
              <a:t>?</a:t>
            </a:r>
            <a:endParaRPr lang="en-US" sz="3600" b="1" dirty="0"/>
          </a:p>
        </p:txBody>
      </p:sp>
      <p:sp>
        <p:nvSpPr>
          <p:cNvPr id="164" name="TextBox 163"/>
          <p:cNvSpPr txBox="1"/>
          <p:nvPr/>
        </p:nvSpPr>
        <p:spPr>
          <a:xfrm>
            <a:off x="5791200" y="4000222"/>
            <a:ext cx="2880180" cy="2308324"/>
          </a:xfrm>
          <a:prstGeom prst="rect">
            <a:avLst/>
          </a:prstGeom>
          <a:noFill/>
        </p:spPr>
        <p:txBody>
          <a:bodyPr wrap="square" rtlCol="0">
            <a:spAutoFit/>
          </a:bodyPr>
          <a:lstStyle/>
          <a:p>
            <a:pPr algn="ctr"/>
            <a:r>
              <a:rPr lang="en-US" sz="3600" b="1" dirty="0" smtClean="0"/>
              <a:t>Lowest probability of being false?</a:t>
            </a:r>
            <a:endParaRPr lang="en-US" sz="3600" b="1" dirty="0"/>
          </a:p>
        </p:txBody>
      </p:sp>
      <p:sp>
        <p:nvSpPr>
          <p:cNvPr id="165" name="Rectangle 164"/>
          <p:cNvSpPr/>
          <p:nvPr/>
        </p:nvSpPr>
        <p:spPr>
          <a:xfrm>
            <a:off x="2133600" y="4390794"/>
            <a:ext cx="1677253" cy="59123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2755280" y="4495800"/>
            <a:ext cx="761747" cy="369332"/>
          </a:xfrm>
          <a:prstGeom prst="rect">
            <a:avLst/>
          </a:prstGeom>
        </p:spPr>
        <p:txBody>
          <a:bodyPr wrap="none">
            <a:spAutoFit/>
          </a:bodyPr>
          <a:lstStyle/>
          <a:p>
            <a:pPr algn="ctr"/>
            <a:r>
              <a:rPr lang="en-US" b="1" dirty="0" smtClean="0"/>
              <a:t>0.001</a:t>
            </a:r>
            <a:endParaRPr lang="en-US" b="1" dirty="0"/>
          </a:p>
        </p:txBody>
      </p:sp>
      <p:sp>
        <p:nvSpPr>
          <p:cNvPr id="169" name="Rectangle 168"/>
          <p:cNvSpPr/>
          <p:nvPr/>
        </p:nvSpPr>
        <p:spPr>
          <a:xfrm>
            <a:off x="2819400" y="5040868"/>
            <a:ext cx="633507" cy="369332"/>
          </a:xfrm>
          <a:prstGeom prst="rect">
            <a:avLst/>
          </a:prstGeom>
        </p:spPr>
        <p:txBody>
          <a:bodyPr wrap="none">
            <a:spAutoFit/>
          </a:bodyPr>
          <a:lstStyle/>
          <a:p>
            <a:pPr algn="ctr"/>
            <a:r>
              <a:rPr lang="en-US" b="1" dirty="0"/>
              <a:t>0.01</a:t>
            </a:r>
          </a:p>
        </p:txBody>
      </p:sp>
    </p:spTree>
    <p:extLst>
      <p:ext uri="{BB962C8B-B14F-4D97-AF65-F5344CB8AC3E}">
        <p14:creationId xmlns:p14="http://schemas.microsoft.com/office/powerpoint/2010/main" val="127239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4" grpId="0"/>
      <p:bldP spid="165" grpId="0" animBg="1"/>
      <p:bldP spid="168" grpId="0"/>
      <p:bldP spid="1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0653" y="2552700"/>
            <a:ext cx="1524000" cy="381000"/>
            <a:chOff x="1447800" y="2362200"/>
            <a:chExt cx="1524000" cy="381000"/>
          </a:xfrm>
          <a:solidFill>
            <a:schemeClr val="accent4">
              <a:lumMod val="60000"/>
              <a:lumOff val="40000"/>
            </a:schemeClr>
          </a:solidFill>
        </p:grpSpPr>
        <p:sp>
          <p:nvSpPr>
            <p:cNvPr id="5" name="Isosceles Triangle 4"/>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093544" y="2133600"/>
            <a:ext cx="636494" cy="190500"/>
            <a:chOff x="1447800" y="2362200"/>
            <a:chExt cx="1524000" cy="381000"/>
          </a:xfrm>
        </p:grpSpPr>
        <p:sp>
          <p:nvSpPr>
            <p:cNvPr id="8" name="Isosceles Triangle 7"/>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579729" y="2351315"/>
            <a:ext cx="636494" cy="190500"/>
            <a:chOff x="1447800" y="2362200"/>
            <a:chExt cx="1524000" cy="381000"/>
          </a:xfrm>
        </p:grpSpPr>
        <p:sp>
          <p:nvSpPr>
            <p:cNvPr id="11" name="Isosceles Triangle 1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245944" y="2286000"/>
            <a:ext cx="636494" cy="190500"/>
            <a:chOff x="1447800" y="2362200"/>
            <a:chExt cx="1524000" cy="381000"/>
          </a:xfrm>
        </p:grpSpPr>
        <p:sp>
          <p:nvSpPr>
            <p:cNvPr id="14" name="Isosceles Triangle 1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897976" y="2627086"/>
            <a:ext cx="636494" cy="190500"/>
            <a:chOff x="1447800" y="2362200"/>
            <a:chExt cx="1524000" cy="381000"/>
          </a:xfrm>
        </p:grpSpPr>
        <p:sp>
          <p:nvSpPr>
            <p:cNvPr id="17" name="Isosceles Triangle 1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372946" y="2485572"/>
            <a:ext cx="636494" cy="190500"/>
            <a:chOff x="1447800" y="2362200"/>
            <a:chExt cx="1524000" cy="381000"/>
          </a:xfrm>
        </p:grpSpPr>
        <p:sp>
          <p:nvSpPr>
            <p:cNvPr id="20" name="Isosceles Triangle 1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184258" y="2795814"/>
            <a:ext cx="636494" cy="190500"/>
            <a:chOff x="1447800" y="2362200"/>
            <a:chExt cx="1524000" cy="381000"/>
          </a:xfrm>
        </p:grpSpPr>
        <p:sp>
          <p:nvSpPr>
            <p:cNvPr id="23" name="Isosceles Triangle 22"/>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812001" y="2706915"/>
            <a:ext cx="636494" cy="190500"/>
            <a:chOff x="1447800" y="2362200"/>
            <a:chExt cx="1524000" cy="381000"/>
          </a:xfrm>
        </p:grpSpPr>
        <p:sp>
          <p:nvSpPr>
            <p:cNvPr id="26" name="Isosceles Triangle 2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012800" y="2397579"/>
            <a:ext cx="636494" cy="190500"/>
            <a:chOff x="1447800" y="2362200"/>
            <a:chExt cx="1524000" cy="381000"/>
          </a:xfrm>
        </p:grpSpPr>
        <p:sp>
          <p:nvSpPr>
            <p:cNvPr id="29" name="Isosceles Triangle 28"/>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779344" y="2133600"/>
            <a:ext cx="636494" cy="190500"/>
            <a:chOff x="1447800" y="2362200"/>
            <a:chExt cx="1524000" cy="381000"/>
          </a:xfrm>
        </p:grpSpPr>
        <p:sp>
          <p:nvSpPr>
            <p:cNvPr id="32" name="Isosceles Triangle 31"/>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573316" y="2986314"/>
            <a:ext cx="636494" cy="190500"/>
            <a:chOff x="1447800" y="2362200"/>
            <a:chExt cx="1524000" cy="381000"/>
          </a:xfrm>
        </p:grpSpPr>
        <p:sp>
          <p:nvSpPr>
            <p:cNvPr id="35" name="Isosceles Triangle 34"/>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4945582" y="4591050"/>
            <a:ext cx="636494" cy="190500"/>
            <a:chOff x="1447800" y="2362200"/>
            <a:chExt cx="1524000" cy="381000"/>
          </a:xfrm>
        </p:grpSpPr>
        <p:sp>
          <p:nvSpPr>
            <p:cNvPr id="38" name="Isosceles Triangle 37"/>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331047" y="2601686"/>
            <a:ext cx="636494" cy="190500"/>
            <a:chOff x="1447800" y="2362200"/>
            <a:chExt cx="1524000" cy="381000"/>
          </a:xfrm>
        </p:grpSpPr>
        <p:sp>
          <p:nvSpPr>
            <p:cNvPr id="41" name="Isosceles Triangle 4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399376" y="2190750"/>
            <a:ext cx="636494" cy="190500"/>
            <a:chOff x="1447800" y="2362200"/>
            <a:chExt cx="1524000" cy="381000"/>
          </a:xfrm>
        </p:grpSpPr>
        <p:sp>
          <p:nvSpPr>
            <p:cNvPr id="44" name="Isosceles Triangle 4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502505" y="3192235"/>
            <a:ext cx="636494" cy="190500"/>
            <a:chOff x="1447800" y="2362200"/>
            <a:chExt cx="1524000" cy="381000"/>
          </a:xfrm>
        </p:grpSpPr>
        <p:sp>
          <p:nvSpPr>
            <p:cNvPr id="47" name="Isosceles Triangle 4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966305" y="3057978"/>
            <a:ext cx="636494" cy="190500"/>
            <a:chOff x="1447800" y="2362200"/>
            <a:chExt cx="1524000" cy="381000"/>
          </a:xfrm>
        </p:grpSpPr>
        <p:sp>
          <p:nvSpPr>
            <p:cNvPr id="50" name="Isosceles Triangle 4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289690" y="2914650"/>
            <a:ext cx="636494" cy="190500"/>
            <a:chOff x="1447800" y="2362200"/>
            <a:chExt cx="1524000" cy="381000"/>
          </a:xfrm>
        </p:grpSpPr>
        <p:sp>
          <p:nvSpPr>
            <p:cNvPr id="53" name="Isosceles Triangle 52"/>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7152980" y="3105150"/>
            <a:ext cx="636494" cy="190500"/>
            <a:chOff x="1447800" y="2362200"/>
            <a:chExt cx="1524000" cy="381000"/>
          </a:xfrm>
        </p:grpSpPr>
        <p:sp>
          <p:nvSpPr>
            <p:cNvPr id="56" name="Isosceles Triangle 5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7026349" y="3356427"/>
            <a:ext cx="636494" cy="190500"/>
            <a:chOff x="1447800" y="2362200"/>
            <a:chExt cx="1524000" cy="381000"/>
          </a:xfrm>
        </p:grpSpPr>
        <p:sp>
          <p:nvSpPr>
            <p:cNvPr id="59" name="Isosceles Triangle 58"/>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7821706" y="2446565"/>
            <a:ext cx="636494" cy="190500"/>
            <a:chOff x="1447800" y="2362200"/>
            <a:chExt cx="1524000" cy="381000"/>
          </a:xfrm>
        </p:grpSpPr>
        <p:sp>
          <p:nvSpPr>
            <p:cNvPr id="62" name="Isosceles Triangle 61"/>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780349" y="2759529"/>
            <a:ext cx="636494" cy="190500"/>
            <a:chOff x="1447800" y="2362200"/>
            <a:chExt cx="1524000" cy="381000"/>
          </a:xfrm>
        </p:grpSpPr>
        <p:sp>
          <p:nvSpPr>
            <p:cNvPr id="65" name="Isosceles Triangle 64"/>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537865" y="3066143"/>
            <a:ext cx="1524000" cy="381000"/>
            <a:chOff x="1447800" y="2362200"/>
            <a:chExt cx="1524000" cy="381000"/>
          </a:xfrm>
          <a:solidFill>
            <a:schemeClr val="accent4">
              <a:lumMod val="60000"/>
              <a:lumOff val="40000"/>
            </a:schemeClr>
          </a:solidFill>
        </p:grpSpPr>
        <p:sp>
          <p:nvSpPr>
            <p:cNvPr id="68" name="Isosceles Triangle 67"/>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2728365" y="2057400"/>
            <a:ext cx="1524000" cy="381000"/>
            <a:chOff x="1447800" y="2362200"/>
            <a:chExt cx="1524000" cy="381000"/>
          </a:xfrm>
          <a:solidFill>
            <a:schemeClr val="accent4">
              <a:lumMod val="60000"/>
              <a:lumOff val="40000"/>
            </a:schemeClr>
          </a:solidFill>
        </p:grpSpPr>
        <p:sp>
          <p:nvSpPr>
            <p:cNvPr id="71" name="Isosceles Triangle 70"/>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1013865" y="2178050"/>
            <a:ext cx="1524000" cy="381000"/>
            <a:chOff x="1447800" y="2362200"/>
            <a:chExt cx="1524000" cy="381000"/>
          </a:xfrm>
          <a:solidFill>
            <a:schemeClr val="accent4">
              <a:lumMod val="60000"/>
              <a:lumOff val="40000"/>
            </a:schemeClr>
          </a:solidFill>
        </p:grpSpPr>
        <p:sp>
          <p:nvSpPr>
            <p:cNvPr id="74" name="Isosceles Triangle 73"/>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914400" y="2981778"/>
            <a:ext cx="1524000" cy="381000"/>
            <a:chOff x="1447800" y="2362200"/>
            <a:chExt cx="1524000" cy="381000"/>
          </a:xfrm>
          <a:solidFill>
            <a:schemeClr val="accent4">
              <a:lumMod val="60000"/>
              <a:lumOff val="40000"/>
            </a:schemeClr>
          </a:solidFill>
        </p:grpSpPr>
        <p:sp>
          <p:nvSpPr>
            <p:cNvPr id="77" name="Isosceles Triangle 76"/>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0" name="Straight Arrow Connector 79"/>
          <p:cNvCxnSpPr/>
          <p:nvPr/>
        </p:nvCxnSpPr>
        <p:spPr>
          <a:xfrm>
            <a:off x="4557165" y="2743200"/>
            <a:ext cx="77683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2210653" y="4495800"/>
            <a:ext cx="1524000" cy="381000"/>
            <a:chOff x="1447800" y="2362200"/>
            <a:chExt cx="1524000" cy="381000"/>
          </a:xfrm>
          <a:solidFill>
            <a:schemeClr val="accent4">
              <a:lumMod val="60000"/>
              <a:lumOff val="40000"/>
            </a:schemeClr>
          </a:solidFill>
        </p:grpSpPr>
        <p:sp>
          <p:nvSpPr>
            <p:cNvPr id="158" name="Isosceles Triangle 157"/>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160" name="Straight Arrow Connector 159"/>
          <p:cNvCxnSpPr/>
          <p:nvPr/>
        </p:nvCxnSpPr>
        <p:spPr>
          <a:xfrm>
            <a:off x="3932730" y="4686300"/>
            <a:ext cx="77683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2209800" y="5029200"/>
            <a:ext cx="1524000" cy="381000"/>
            <a:chOff x="1447800" y="2362200"/>
            <a:chExt cx="1524000" cy="381000"/>
          </a:xfrm>
          <a:solidFill>
            <a:schemeClr val="accent4">
              <a:lumMod val="60000"/>
              <a:lumOff val="40000"/>
            </a:schemeClr>
          </a:solidFill>
        </p:grpSpPr>
        <p:sp>
          <p:nvSpPr>
            <p:cNvPr id="162" name="Isosceles Triangle 161"/>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3" name="TextBox 2"/>
          <p:cNvSpPr txBox="1"/>
          <p:nvPr/>
        </p:nvSpPr>
        <p:spPr>
          <a:xfrm>
            <a:off x="1438206" y="4611469"/>
            <a:ext cx="466794" cy="646331"/>
          </a:xfrm>
          <a:prstGeom prst="rect">
            <a:avLst/>
          </a:prstGeom>
          <a:noFill/>
        </p:spPr>
        <p:txBody>
          <a:bodyPr wrap="none" rtlCol="0">
            <a:spAutoFit/>
          </a:bodyPr>
          <a:lstStyle/>
          <a:p>
            <a:r>
              <a:rPr lang="en-US" sz="3600" b="1" dirty="0" smtClean="0"/>
              <a:t>?</a:t>
            </a:r>
            <a:endParaRPr lang="en-US" sz="3600" b="1" dirty="0"/>
          </a:p>
        </p:txBody>
      </p:sp>
      <p:sp>
        <p:nvSpPr>
          <p:cNvPr id="164" name="TextBox 163"/>
          <p:cNvSpPr txBox="1"/>
          <p:nvPr/>
        </p:nvSpPr>
        <p:spPr>
          <a:xfrm>
            <a:off x="5791200" y="4000222"/>
            <a:ext cx="2880180" cy="2308324"/>
          </a:xfrm>
          <a:prstGeom prst="rect">
            <a:avLst/>
          </a:prstGeom>
          <a:noFill/>
        </p:spPr>
        <p:txBody>
          <a:bodyPr wrap="square" rtlCol="0">
            <a:spAutoFit/>
          </a:bodyPr>
          <a:lstStyle/>
          <a:p>
            <a:pPr algn="ctr"/>
            <a:r>
              <a:rPr lang="en-US" sz="3600" b="1" dirty="0" smtClean="0"/>
              <a:t>Lowest probability of being false?</a:t>
            </a:r>
            <a:endParaRPr lang="en-US" sz="3600" b="1" dirty="0"/>
          </a:p>
        </p:txBody>
      </p:sp>
      <p:sp>
        <p:nvSpPr>
          <p:cNvPr id="165" name="Rectangle 164"/>
          <p:cNvSpPr/>
          <p:nvPr/>
        </p:nvSpPr>
        <p:spPr>
          <a:xfrm>
            <a:off x="2133600" y="4390794"/>
            <a:ext cx="1677253" cy="59123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2755280" y="4495800"/>
            <a:ext cx="761747" cy="369332"/>
          </a:xfrm>
          <a:prstGeom prst="rect">
            <a:avLst/>
          </a:prstGeom>
        </p:spPr>
        <p:txBody>
          <a:bodyPr wrap="none">
            <a:spAutoFit/>
          </a:bodyPr>
          <a:lstStyle/>
          <a:p>
            <a:pPr algn="ctr"/>
            <a:r>
              <a:rPr lang="en-US" b="1" dirty="0" smtClean="0"/>
              <a:t>0.001</a:t>
            </a:r>
            <a:endParaRPr lang="en-US" b="1" dirty="0"/>
          </a:p>
        </p:txBody>
      </p:sp>
      <p:sp>
        <p:nvSpPr>
          <p:cNvPr id="169" name="Rectangle 168"/>
          <p:cNvSpPr/>
          <p:nvPr/>
        </p:nvSpPr>
        <p:spPr>
          <a:xfrm>
            <a:off x="2819400" y="5040868"/>
            <a:ext cx="633507" cy="369332"/>
          </a:xfrm>
          <a:prstGeom prst="rect">
            <a:avLst/>
          </a:prstGeom>
        </p:spPr>
        <p:txBody>
          <a:bodyPr wrap="none">
            <a:spAutoFit/>
          </a:bodyPr>
          <a:lstStyle/>
          <a:p>
            <a:pPr algn="ctr"/>
            <a:r>
              <a:rPr lang="en-US" b="1" dirty="0"/>
              <a:t>0.01</a:t>
            </a:r>
          </a:p>
        </p:txBody>
      </p:sp>
      <p:sp>
        <p:nvSpPr>
          <p:cNvPr id="91" name="Title 1"/>
          <p:cNvSpPr>
            <a:spLocks noGrp="1"/>
          </p:cNvSpPr>
          <p:nvPr>
            <p:ph type="title"/>
          </p:nvPr>
        </p:nvSpPr>
        <p:spPr>
          <a:xfrm>
            <a:off x="685800" y="304800"/>
            <a:ext cx="7620000" cy="990600"/>
          </a:xfrm>
        </p:spPr>
        <p:txBody>
          <a:bodyPr>
            <a:normAutofit fontScale="90000"/>
          </a:bodyPr>
          <a:lstStyle/>
          <a:p>
            <a:r>
              <a:rPr lang="en-US" dirty="0" smtClean="0"/>
              <a:t>Exp. 2: Background on assignments</a:t>
            </a:r>
            <a:endParaRPr lang="en-US" dirty="0"/>
          </a:p>
        </p:txBody>
      </p:sp>
    </p:spTree>
    <p:extLst>
      <p:ext uri="{BB962C8B-B14F-4D97-AF65-F5344CB8AC3E}">
        <p14:creationId xmlns:p14="http://schemas.microsoft.com/office/powerpoint/2010/main" val="216558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4" grpId="0"/>
      <p:bldP spid="165" grpId="0" animBg="1"/>
      <p:bldP spid="168" grpId="0"/>
      <p:bldP spid="1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4625788"/>
              </p:ext>
            </p:extLst>
          </p:nvPr>
        </p:nvGraphicFramePr>
        <p:xfrm>
          <a:off x="381000" y="2209800"/>
          <a:ext cx="4800600" cy="2286000"/>
        </p:xfrm>
        <a:graphic>
          <a:graphicData uri="http://schemas.openxmlformats.org/drawingml/2006/table">
            <a:tbl>
              <a:tblPr firstRow="1" bandRow="1">
                <a:tableStyleId>{21E4AEA4-8DFA-4A89-87EB-49C32662AFE0}</a:tableStyleId>
              </a:tblPr>
              <a:tblGrid>
                <a:gridCol w="1600200"/>
                <a:gridCol w="1600200"/>
                <a:gridCol w="1600200"/>
              </a:tblGrid>
              <a:tr h="345440">
                <a:tc>
                  <a:txBody>
                    <a:bodyPr/>
                    <a:lstStyle/>
                    <a:p>
                      <a:pPr algn="ctr"/>
                      <a:r>
                        <a:rPr lang="en-US" sz="2400" dirty="0" smtClean="0"/>
                        <a:t>Offspring</a:t>
                      </a:r>
                      <a:endParaRPr lang="en-US" sz="2400" dirty="0"/>
                    </a:p>
                  </a:txBody>
                  <a:tcPr anchor="ctr"/>
                </a:tc>
                <a:tc>
                  <a:txBody>
                    <a:bodyPr/>
                    <a:lstStyle/>
                    <a:p>
                      <a:pPr algn="ctr"/>
                      <a:r>
                        <a:rPr lang="en-US" sz="2400" dirty="0" smtClean="0"/>
                        <a:t>Mother</a:t>
                      </a:r>
                      <a:endParaRPr lang="en-US" sz="2400" dirty="0"/>
                    </a:p>
                  </a:txBody>
                  <a:tcPr anchor="ctr"/>
                </a:tc>
                <a:tc>
                  <a:txBody>
                    <a:bodyPr/>
                    <a:lstStyle/>
                    <a:p>
                      <a:pPr algn="ctr"/>
                      <a:r>
                        <a:rPr lang="en-US" sz="2400" dirty="0" smtClean="0"/>
                        <a:t>Father</a:t>
                      </a:r>
                      <a:endParaRPr lang="en-US" sz="2400" dirty="0"/>
                    </a:p>
                  </a:txBody>
                  <a:tcPr anchor="ctr"/>
                </a:tc>
              </a:tr>
              <a:tr h="345440">
                <a:tc>
                  <a:txBody>
                    <a:bodyPr/>
                    <a:lstStyle/>
                    <a:p>
                      <a:pPr algn="ctr"/>
                      <a:r>
                        <a:rPr lang="en-US" sz="2400" dirty="0" smtClean="0"/>
                        <a:t>Kid_001</a:t>
                      </a:r>
                      <a:endParaRPr lang="en-US" sz="2400" dirty="0"/>
                    </a:p>
                  </a:txBody>
                  <a:tcPr anchor="ctr"/>
                </a:tc>
                <a:tc>
                  <a:txBody>
                    <a:bodyPr/>
                    <a:lstStyle/>
                    <a:p>
                      <a:pPr algn="ctr"/>
                      <a:r>
                        <a:rPr lang="en-US" sz="2400" dirty="0" smtClean="0"/>
                        <a:t>Mom_001</a:t>
                      </a:r>
                      <a:endParaRPr lang="en-US" sz="2400" dirty="0"/>
                    </a:p>
                  </a:txBody>
                  <a:tcPr anchor="ctr">
                    <a:lnB w="12700" cap="flat" cmpd="sng" algn="ctr">
                      <a:solidFill>
                        <a:srgbClr val="FFFFFF"/>
                      </a:solidFill>
                      <a:prstDash val="solid"/>
                      <a:round/>
                      <a:headEnd type="none" w="med" len="med"/>
                      <a:tailEnd type="none" w="med" len="med"/>
                    </a:lnB>
                  </a:tcPr>
                </a:tc>
                <a:tc>
                  <a:txBody>
                    <a:bodyPr/>
                    <a:lstStyle/>
                    <a:p>
                      <a:pPr algn="ctr"/>
                      <a:r>
                        <a:rPr lang="en-US" sz="2400" dirty="0" smtClean="0"/>
                        <a:t>Dad_001</a:t>
                      </a:r>
                      <a:endParaRPr lang="en-US" sz="2400" dirty="0"/>
                    </a:p>
                  </a:txBody>
                  <a:tcPr anchor="ctr"/>
                </a:tc>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Kid_002</a:t>
                      </a:r>
                    </a:p>
                  </a:txBody>
                  <a:tcPr anchor="ctr">
                    <a:lnR w="12700" cap="flat" cmpd="sng" algn="ctr">
                      <a:solidFill>
                        <a:srgbClr val="FFFFFF"/>
                      </a:solidFill>
                      <a:prstDash val="solid"/>
                      <a:round/>
                      <a:headEnd type="none" w="med" len="med"/>
                      <a:tailEnd type="none" w="med" len="med"/>
                    </a:lnR>
                  </a:tcPr>
                </a:tc>
                <a:tc>
                  <a:txBody>
                    <a:bodyPr/>
                    <a:lstStyle/>
                    <a:p>
                      <a:pPr algn="ctr"/>
                      <a:r>
                        <a:rPr lang="en-US" sz="2400" b="1" dirty="0" smtClean="0"/>
                        <a:t>Unknown</a:t>
                      </a:r>
                      <a:endParaRPr lang="en-US" sz="2400" b="1"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Dad_001</a:t>
                      </a:r>
                    </a:p>
                  </a:txBody>
                  <a:tcPr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tcPr>
                </a:tc>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Kid_003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Mom_002</a:t>
                      </a: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a:txBody>
                    <a:bodyPr/>
                    <a:lstStyle/>
                    <a:p>
                      <a:pPr algn="ctr"/>
                      <a:r>
                        <a:rPr lang="en-US" sz="2400" b="1" dirty="0" smtClean="0"/>
                        <a:t>Unknown</a:t>
                      </a:r>
                      <a:endParaRPr lang="en-US" sz="2400" b="1"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45440">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lnT w="12700" cap="flat" cmpd="sng" algn="ctr">
                      <a:solidFill>
                        <a:srgbClr val="FFFFFF"/>
                      </a:solidFill>
                      <a:prstDash val="solid"/>
                      <a:round/>
                      <a:headEnd type="none" w="med" len="med"/>
                      <a:tailEnd type="none" w="med" len="med"/>
                    </a:lnT>
                  </a:tcPr>
                </a:tc>
              </a:tr>
            </a:tbl>
          </a:graphicData>
        </a:graphic>
      </p:graphicFrame>
      <p:grpSp>
        <p:nvGrpSpPr>
          <p:cNvPr id="33" name="Group 32"/>
          <p:cNvGrpSpPr/>
          <p:nvPr/>
        </p:nvGrpSpPr>
        <p:grpSpPr>
          <a:xfrm>
            <a:off x="8394058" y="2410056"/>
            <a:ext cx="636494" cy="190500"/>
            <a:chOff x="1447800" y="2362200"/>
            <a:chExt cx="1524000" cy="381000"/>
          </a:xfrm>
        </p:grpSpPr>
        <p:sp>
          <p:nvSpPr>
            <p:cNvPr id="34" name="Isosceles Triangle 3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grpSp>
        <p:nvGrpSpPr>
          <p:cNvPr id="36" name="Group 35"/>
          <p:cNvGrpSpPr/>
          <p:nvPr/>
        </p:nvGrpSpPr>
        <p:grpSpPr>
          <a:xfrm>
            <a:off x="5659129" y="2314806"/>
            <a:ext cx="1524000" cy="381000"/>
            <a:chOff x="1447800" y="2362200"/>
            <a:chExt cx="1524000" cy="381000"/>
          </a:xfrm>
          <a:solidFill>
            <a:srgbClr val="00B0F0"/>
          </a:solidFill>
        </p:grpSpPr>
        <p:sp>
          <p:nvSpPr>
            <p:cNvPr id="37" name="Isosceles Triangle 36"/>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39" name="Straight Arrow Connector 38"/>
          <p:cNvCxnSpPr/>
          <p:nvPr/>
        </p:nvCxnSpPr>
        <p:spPr>
          <a:xfrm>
            <a:off x="7381206" y="2505306"/>
            <a:ext cx="77683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658276" y="2848206"/>
            <a:ext cx="1524000" cy="381000"/>
            <a:chOff x="1447800" y="2362200"/>
            <a:chExt cx="1524000" cy="381000"/>
          </a:xfrm>
          <a:solidFill>
            <a:schemeClr val="accent5"/>
          </a:solidFill>
        </p:grpSpPr>
        <p:sp>
          <p:nvSpPr>
            <p:cNvPr id="41" name="Isosceles Triangle 40"/>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45" name="Rectangle 44"/>
          <p:cNvSpPr/>
          <p:nvPr/>
        </p:nvSpPr>
        <p:spPr>
          <a:xfrm>
            <a:off x="6235817" y="2314806"/>
            <a:ext cx="697627" cy="369332"/>
          </a:xfrm>
          <a:prstGeom prst="rect">
            <a:avLst/>
          </a:prstGeom>
        </p:spPr>
        <p:txBody>
          <a:bodyPr wrap="none">
            <a:spAutoFit/>
          </a:bodyPr>
          <a:lstStyle/>
          <a:p>
            <a:pPr algn="ctr"/>
            <a:r>
              <a:rPr lang="en-US" b="1" dirty="0" smtClean="0"/>
              <a:t>Male</a:t>
            </a:r>
            <a:endParaRPr lang="en-US" b="1" dirty="0"/>
          </a:p>
        </p:txBody>
      </p:sp>
      <p:sp>
        <p:nvSpPr>
          <p:cNvPr id="46" name="Rectangle 45"/>
          <p:cNvSpPr/>
          <p:nvPr/>
        </p:nvSpPr>
        <p:spPr>
          <a:xfrm>
            <a:off x="6024221" y="2848206"/>
            <a:ext cx="1120821" cy="369332"/>
          </a:xfrm>
          <a:prstGeom prst="rect">
            <a:avLst/>
          </a:prstGeom>
        </p:spPr>
        <p:txBody>
          <a:bodyPr wrap="none">
            <a:spAutoFit/>
          </a:bodyPr>
          <a:lstStyle/>
          <a:p>
            <a:pPr algn="ctr"/>
            <a:r>
              <a:rPr lang="en-US" b="1" dirty="0" smtClean="0"/>
              <a:t>Female?</a:t>
            </a:r>
            <a:endParaRPr lang="en-US" b="1" dirty="0"/>
          </a:p>
        </p:txBody>
      </p:sp>
      <p:grpSp>
        <p:nvGrpSpPr>
          <p:cNvPr id="47" name="Group 46"/>
          <p:cNvGrpSpPr/>
          <p:nvPr/>
        </p:nvGrpSpPr>
        <p:grpSpPr>
          <a:xfrm>
            <a:off x="8403157" y="3467100"/>
            <a:ext cx="636494" cy="190500"/>
            <a:chOff x="1447800" y="2362200"/>
            <a:chExt cx="1524000" cy="381000"/>
          </a:xfrm>
        </p:grpSpPr>
        <p:sp>
          <p:nvSpPr>
            <p:cNvPr id="48" name="Isosceles Triangle 47"/>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668228" y="3371850"/>
            <a:ext cx="1524000" cy="381000"/>
            <a:chOff x="1447800" y="2362200"/>
            <a:chExt cx="1524000" cy="381000"/>
          </a:xfrm>
          <a:solidFill>
            <a:schemeClr val="accent4">
              <a:lumMod val="60000"/>
              <a:lumOff val="40000"/>
            </a:schemeClr>
          </a:solidFill>
        </p:grpSpPr>
        <p:sp>
          <p:nvSpPr>
            <p:cNvPr id="51" name="Isosceles Triangle 50"/>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53" name="Straight Arrow Connector 52"/>
          <p:cNvCxnSpPr/>
          <p:nvPr/>
        </p:nvCxnSpPr>
        <p:spPr>
          <a:xfrm>
            <a:off x="7390305" y="3562350"/>
            <a:ext cx="77683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667375" y="3905250"/>
            <a:ext cx="1524000" cy="381000"/>
            <a:chOff x="1447800" y="2362200"/>
            <a:chExt cx="1524000" cy="381000"/>
          </a:xfrm>
          <a:solidFill>
            <a:schemeClr val="accent5"/>
          </a:solidFill>
        </p:grpSpPr>
        <p:sp>
          <p:nvSpPr>
            <p:cNvPr id="55" name="Isosceles Triangle 54"/>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60" name="Rectangle 59"/>
          <p:cNvSpPr/>
          <p:nvPr/>
        </p:nvSpPr>
        <p:spPr>
          <a:xfrm>
            <a:off x="6103852" y="3371850"/>
            <a:ext cx="979756" cy="369332"/>
          </a:xfrm>
          <a:prstGeom prst="rect">
            <a:avLst/>
          </a:prstGeom>
        </p:spPr>
        <p:txBody>
          <a:bodyPr wrap="none">
            <a:spAutoFit/>
          </a:bodyPr>
          <a:lstStyle/>
          <a:p>
            <a:pPr algn="ctr"/>
            <a:r>
              <a:rPr lang="en-US" b="1" dirty="0" smtClean="0"/>
              <a:t>Female</a:t>
            </a:r>
            <a:endParaRPr lang="en-US" b="1" dirty="0"/>
          </a:p>
        </p:txBody>
      </p:sp>
      <p:sp>
        <p:nvSpPr>
          <p:cNvPr id="61" name="Rectangle 60"/>
          <p:cNvSpPr/>
          <p:nvPr/>
        </p:nvSpPr>
        <p:spPr>
          <a:xfrm>
            <a:off x="6174383" y="3916918"/>
            <a:ext cx="838691" cy="369332"/>
          </a:xfrm>
          <a:prstGeom prst="rect">
            <a:avLst/>
          </a:prstGeom>
        </p:spPr>
        <p:txBody>
          <a:bodyPr wrap="none">
            <a:spAutoFit/>
          </a:bodyPr>
          <a:lstStyle/>
          <a:p>
            <a:pPr algn="ctr"/>
            <a:r>
              <a:rPr lang="en-US" b="1" dirty="0" smtClean="0"/>
              <a:t>Male?</a:t>
            </a:r>
            <a:endParaRPr lang="en-US" b="1" dirty="0"/>
          </a:p>
        </p:txBody>
      </p:sp>
      <p:graphicFrame>
        <p:nvGraphicFramePr>
          <p:cNvPr id="14" name="Table 13"/>
          <p:cNvGraphicFramePr>
            <a:graphicFrameLocks noGrp="1"/>
          </p:cNvGraphicFramePr>
          <p:nvPr>
            <p:extLst>
              <p:ext uri="{D42A27DB-BD31-4B8C-83A1-F6EECF244321}">
                <p14:modId xmlns:p14="http://schemas.microsoft.com/office/powerpoint/2010/main" val="497014365"/>
              </p:ext>
            </p:extLst>
          </p:nvPr>
        </p:nvGraphicFramePr>
        <p:xfrm>
          <a:off x="2743200" y="4724400"/>
          <a:ext cx="4190244" cy="1108587"/>
        </p:xfrm>
        <a:graphic>
          <a:graphicData uri="http://schemas.openxmlformats.org/drawingml/2006/table">
            <a:tbl>
              <a:tblPr/>
              <a:tblGrid>
                <a:gridCol w="1047561"/>
                <a:gridCol w="1047561"/>
                <a:gridCol w="1047561"/>
                <a:gridCol w="1047561"/>
              </a:tblGrid>
              <a:tr h="567813">
                <a:tc>
                  <a:txBody>
                    <a:bodyPr/>
                    <a:lstStyle/>
                    <a:p>
                      <a:pPr algn="ctr" fontAlgn="ctr"/>
                      <a:r>
                        <a:rPr lang="en-US" sz="2400" b="1" i="0" u="none" strike="noStrike" dirty="0">
                          <a:solidFill>
                            <a:srgbClr val="000000"/>
                          </a:solidFill>
                          <a:effectLst/>
                          <a:latin typeface="Calibri"/>
                        </a:rPr>
                        <a:t>Locus </a:t>
                      </a:r>
                      <a:r>
                        <a:rPr lang="en-US" sz="2400" b="1" i="0" u="none" strike="noStrike" dirty="0" smtClean="0">
                          <a:solidFill>
                            <a:srgbClr val="000000"/>
                          </a:solidFill>
                          <a:effectLst/>
                          <a:latin typeface="Calibri"/>
                        </a:rPr>
                        <a:t>1</a:t>
                      </a:r>
                      <a:endParaRPr lang="en-US" sz="2400" b="1" i="0" u="none" strike="noStrike" dirty="0">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a:rPr>
                        <a:t>Locus 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a:rPr>
                        <a:t>Locus 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a:rPr>
                        <a:t>Locus 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540774">
                <a:tc>
                  <a:txBody>
                    <a:bodyPr/>
                    <a:lstStyle/>
                    <a:p>
                      <a:pPr algn="ctr" fontAlgn="ctr"/>
                      <a:r>
                        <a:rPr lang="en-US" sz="2400" b="0" i="0" u="none" strike="noStrike" dirty="0" smtClean="0">
                          <a:solidFill>
                            <a:srgbClr val="000000"/>
                          </a:solidFill>
                          <a:effectLst/>
                          <a:latin typeface="Calibri"/>
                        </a:rPr>
                        <a:t>101</a:t>
                      </a:r>
                      <a:endParaRPr lang="en-US" sz="2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a:rPr>
                        <a:t>102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2400" b="0" i="0" u="none" strike="noStrike" dirty="0">
                          <a:solidFill>
                            <a:srgbClr val="000000"/>
                          </a:solidFill>
                          <a:effectLst/>
                          <a:latin typeface="Calibri"/>
                        </a:rPr>
                        <a:t>201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2400" b="0" i="0" u="none" strike="noStrike" dirty="0">
                          <a:solidFill>
                            <a:srgbClr val="000000"/>
                          </a:solidFill>
                          <a:effectLst/>
                          <a:latin typeface="Calibri"/>
                        </a:rPr>
                        <a:t>202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grpSp>
        <p:nvGrpSpPr>
          <p:cNvPr id="66" name="Group 65"/>
          <p:cNvGrpSpPr/>
          <p:nvPr/>
        </p:nvGrpSpPr>
        <p:grpSpPr>
          <a:xfrm>
            <a:off x="1905000" y="5486400"/>
            <a:ext cx="636494" cy="190500"/>
            <a:chOff x="1447800" y="2362200"/>
            <a:chExt cx="1524000" cy="381000"/>
          </a:xfrm>
        </p:grpSpPr>
        <p:sp>
          <p:nvSpPr>
            <p:cNvPr id="67" name="Isosceles Triangle 6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p:nvSpPr>
        <p:spPr>
          <a:xfrm>
            <a:off x="1984562" y="3124200"/>
            <a:ext cx="1597691" cy="4469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580547" y="3571191"/>
            <a:ext cx="1601053" cy="4674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itle 1"/>
          <p:cNvSpPr txBox="1">
            <a:spLocks/>
          </p:cNvSpPr>
          <p:nvPr/>
        </p:nvSpPr>
        <p:spPr>
          <a:xfrm>
            <a:off x="692793" y="141303"/>
            <a:ext cx="7860657" cy="1154097"/>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Exp. 2: Background on assignments</a:t>
            </a:r>
            <a:endParaRPr lang="en-US" dirty="0"/>
          </a:p>
        </p:txBody>
      </p:sp>
    </p:spTree>
    <p:extLst>
      <p:ext uri="{BB962C8B-B14F-4D97-AF65-F5344CB8AC3E}">
        <p14:creationId xmlns:p14="http://schemas.microsoft.com/office/powerpoint/2010/main" val="26823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60" grpId="0"/>
      <p:bldP spid="61" grpId="0"/>
      <p:bldP spid="76" grpId="0" animBg="1"/>
      <p:bldP spid="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1931304"/>
              </p:ext>
            </p:extLst>
          </p:nvPr>
        </p:nvGraphicFramePr>
        <p:xfrm>
          <a:off x="381000" y="2209800"/>
          <a:ext cx="4800600" cy="2286000"/>
        </p:xfrm>
        <a:graphic>
          <a:graphicData uri="http://schemas.openxmlformats.org/drawingml/2006/table">
            <a:tbl>
              <a:tblPr firstRow="1" bandRow="1">
                <a:tableStyleId>{21E4AEA4-8DFA-4A89-87EB-49C32662AFE0}</a:tableStyleId>
              </a:tblPr>
              <a:tblGrid>
                <a:gridCol w="1600200"/>
                <a:gridCol w="1600200"/>
                <a:gridCol w="1600200"/>
              </a:tblGrid>
              <a:tr h="345440">
                <a:tc>
                  <a:txBody>
                    <a:bodyPr/>
                    <a:lstStyle/>
                    <a:p>
                      <a:pPr algn="ctr"/>
                      <a:r>
                        <a:rPr lang="en-US" sz="2400" dirty="0" smtClean="0"/>
                        <a:t>Offspring</a:t>
                      </a:r>
                      <a:endParaRPr lang="en-US" sz="2400" dirty="0"/>
                    </a:p>
                  </a:txBody>
                  <a:tcPr anchor="ctr"/>
                </a:tc>
                <a:tc>
                  <a:txBody>
                    <a:bodyPr/>
                    <a:lstStyle/>
                    <a:p>
                      <a:pPr algn="ctr"/>
                      <a:r>
                        <a:rPr lang="en-US" sz="2400" dirty="0" smtClean="0"/>
                        <a:t>Mother</a:t>
                      </a:r>
                      <a:endParaRPr lang="en-US" sz="2400" dirty="0"/>
                    </a:p>
                  </a:txBody>
                  <a:tcPr anchor="ctr"/>
                </a:tc>
                <a:tc>
                  <a:txBody>
                    <a:bodyPr/>
                    <a:lstStyle/>
                    <a:p>
                      <a:pPr algn="ctr"/>
                      <a:r>
                        <a:rPr lang="en-US" sz="2400" dirty="0" smtClean="0"/>
                        <a:t>Father</a:t>
                      </a:r>
                      <a:endParaRPr lang="en-US" sz="2400" dirty="0"/>
                    </a:p>
                  </a:txBody>
                  <a:tcPr anchor="ctr"/>
                </a:tc>
              </a:tr>
              <a:tr h="345440">
                <a:tc>
                  <a:txBody>
                    <a:bodyPr/>
                    <a:lstStyle/>
                    <a:p>
                      <a:pPr algn="ctr"/>
                      <a:r>
                        <a:rPr lang="en-US" sz="2400" dirty="0" smtClean="0"/>
                        <a:t>Kid_001</a:t>
                      </a:r>
                      <a:endParaRPr lang="en-US" sz="2400" dirty="0"/>
                    </a:p>
                  </a:txBody>
                  <a:tcPr anchor="ctr"/>
                </a:tc>
                <a:tc>
                  <a:txBody>
                    <a:bodyPr/>
                    <a:lstStyle/>
                    <a:p>
                      <a:pPr algn="ctr"/>
                      <a:r>
                        <a:rPr lang="en-US" sz="2400" dirty="0" smtClean="0"/>
                        <a:t>Mom_001</a:t>
                      </a:r>
                      <a:endParaRPr lang="en-US" sz="2400" dirty="0"/>
                    </a:p>
                  </a:txBody>
                  <a:tcPr anchor="ctr">
                    <a:lnB w="12700" cap="flat" cmpd="sng" algn="ctr">
                      <a:solidFill>
                        <a:srgbClr val="FFFFFF"/>
                      </a:solidFill>
                      <a:prstDash val="solid"/>
                      <a:round/>
                      <a:headEnd type="none" w="med" len="med"/>
                      <a:tailEnd type="none" w="med" len="med"/>
                    </a:lnB>
                  </a:tcPr>
                </a:tc>
                <a:tc>
                  <a:txBody>
                    <a:bodyPr/>
                    <a:lstStyle/>
                    <a:p>
                      <a:pPr algn="ctr"/>
                      <a:r>
                        <a:rPr lang="en-US" sz="2400" dirty="0" smtClean="0"/>
                        <a:t>Dad_001</a:t>
                      </a:r>
                      <a:endParaRPr lang="en-US" sz="2400" dirty="0"/>
                    </a:p>
                  </a:txBody>
                  <a:tcPr anchor="ctr"/>
                </a:tc>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Kid_002</a:t>
                      </a:r>
                    </a:p>
                  </a:txBody>
                  <a:tcPr anchor="ctr">
                    <a:lnR w="12700" cap="flat" cmpd="sng" algn="ctr">
                      <a:solidFill>
                        <a:srgbClr val="FFFFFF"/>
                      </a:solidFill>
                      <a:prstDash val="solid"/>
                      <a:round/>
                      <a:headEnd type="none" w="med" len="med"/>
                      <a:tailEnd type="none" w="med" len="med"/>
                    </a:lnR>
                  </a:tcPr>
                </a:tc>
                <a:tc>
                  <a:txBody>
                    <a:bodyPr/>
                    <a:lstStyle/>
                    <a:p>
                      <a:pPr algn="ctr"/>
                      <a:r>
                        <a:rPr lang="en-US" sz="2400" b="1" dirty="0" smtClean="0"/>
                        <a:t>Unknown</a:t>
                      </a:r>
                      <a:endParaRPr lang="en-US" sz="2400" b="1"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Dad_001</a:t>
                      </a:r>
                    </a:p>
                  </a:txBody>
                  <a:tcPr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tcPr>
                </a:tc>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Kid_003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Mom_002</a:t>
                      </a: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a:txBody>
                    <a:bodyPr/>
                    <a:lstStyle/>
                    <a:p>
                      <a:pPr algn="ctr"/>
                      <a:r>
                        <a:rPr lang="en-US" sz="2400" b="1" dirty="0" smtClean="0"/>
                        <a:t>Unknown</a:t>
                      </a:r>
                      <a:endParaRPr lang="en-US" sz="2400" b="1"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45440">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a:t>
                      </a:r>
                      <a:endParaRPr lang="en-US" sz="2400" dirty="0"/>
                    </a:p>
                  </a:txBody>
                  <a:tcPr anchor="ctr">
                    <a:lnT w="12700" cap="flat" cmpd="sng" algn="ctr">
                      <a:solidFill>
                        <a:srgbClr val="FFFFFF"/>
                      </a:solidFill>
                      <a:prstDash val="solid"/>
                      <a:round/>
                      <a:headEnd type="none" w="med" len="med"/>
                      <a:tailEnd type="none" w="med" len="med"/>
                    </a:lnT>
                  </a:tcPr>
                </a:tc>
              </a:tr>
            </a:tbl>
          </a:graphicData>
        </a:graphic>
      </p:graphicFrame>
      <p:grpSp>
        <p:nvGrpSpPr>
          <p:cNvPr id="33" name="Group 32"/>
          <p:cNvGrpSpPr/>
          <p:nvPr/>
        </p:nvGrpSpPr>
        <p:grpSpPr>
          <a:xfrm>
            <a:off x="8394058" y="2410056"/>
            <a:ext cx="636494" cy="190500"/>
            <a:chOff x="1447800" y="2362200"/>
            <a:chExt cx="1524000" cy="381000"/>
          </a:xfrm>
        </p:grpSpPr>
        <p:sp>
          <p:nvSpPr>
            <p:cNvPr id="34" name="Isosceles Triangle 3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grpSp>
      <p:grpSp>
        <p:nvGrpSpPr>
          <p:cNvPr id="36" name="Group 35"/>
          <p:cNvGrpSpPr/>
          <p:nvPr/>
        </p:nvGrpSpPr>
        <p:grpSpPr>
          <a:xfrm>
            <a:off x="5659129" y="2314806"/>
            <a:ext cx="1524000" cy="381000"/>
            <a:chOff x="1447800" y="2362200"/>
            <a:chExt cx="1524000" cy="381000"/>
          </a:xfrm>
          <a:solidFill>
            <a:srgbClr val="00B0F0"/>
          </a:solidFill>
        </p:grpSpPr>
        <p:sp>
          <p:nvSpPr>
            <p:cNvPr id="37" name="Isosceles Triangle 36"/>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39" name="Straight Arrow Connector 38"/>
          <p:cNvCxnSpPr/>
          <p:nvPr/>
        </p:nvCxnSpPr>
        <p:spPr>
          <a:xfrm>
            <a:off x="7381206" y="2505306"/>
            <a:ext cx="77683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658276" y="2848206"/>
            <a:ext cx="1524000" cy="381000"/>
            <a:chOff x="1447800" y="2362200"/>
            <a:chExt cx="1524000" cy="381000"/>
          </a:xfrm>
          <a:solidFill>
            <a:schemeClr val="accent5"/>
          </a:solidFill>
        </p:grpSpPr>
        <p:sp>
          <p:nvSpPr>
            <p:cNvPr id="41" name="Isosceles Triangle 40"/>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45" name="Rectangle 44"/>
          <p:cNvSpPr/>
          <p:nvPr/>
        </p:nvSpPr>
        <p:spPr>
          <a:xfrm>
            <a:off x="6235817" y="2314806"/>
            <a:ext cx="697627" cy="369332"/>
          </a:xfrm>
          <a:prstGeom prst="rect">
            <a:avLst/>
          </a:prstGeom>
        </p:spPr>
        <p:txBody>
          <a:bodyPr wrap="none">
            <a:spAutoFit/>
          </a:bodyPr>
          <a:lstStyle/>
          <a:p>
            <a:pPr algn="ctr"/>
            <a:r>
              <a:rPr lang="en-US" b="1" dirty="0" smtClean="0"/>
              <a:t>Male</a:t>
            </a:r>
            <a:endParaRPr lang="en-US" b="1" dirty="0"/>
          </a:p>
        </p:txBody>
      </p:sp>
      <p:sp>
        <p:nvSpPr>
          <p:cNvPr id="46" name="Rectangle 45"/>
          <p:cNvSpPr/>
          <p:nvPr/>
        </p:nvSpPr>
        <p:spPr>
          <a:xfrm>
            <a:off x="6024221" y="2848206"/>
            <a:ext cx="1120821" cy="369332"/>
          </a:xfrm>
          <a:prstGeom prst="rect">
            <a:avLst/>
          </a:prstGeom>
        </p:spPr>
        <p:txBody>
          <a:bodyPr wrap="none">
            <a:spAutoFit/>
          </a:bodyPr>
          <a:lstStyle/>
          <a:p>
            <a:pPr algn="ctr"/>
            <a:r>
              <a:rPr lang="en-US" b="1" dirty="0" smtClean="0"/>
              <a:t>Female?</a:t>
            </a:r>
            <a:endParaRPr lang="en-US" b="1" dirty="0"/>
          </a:p>
        </p:txBody>
      </p:sp>
      <p:grpSp>
        <p:nvGrpSpPr>
          <p:cNvPr id="47" name="Group 46"/>
          <p:cNvGrpSpPr/>
          <p:nvPr/>
        </p:nvGrpSpPr>
        <p:grpSpPr>
          <a:xfrm>
            <a:off x="8403157" y="3467100"/>
            <a:ext cx="636494" cy="190500"/>
            <a:chOff x="1447800" y="2362200"/>
            <a:chExt cx="1524000" cy="381000"/>
          </a:xfrm>
        </p:grpSpPr>
        <p:sp>
          <p:nvSpPr>
            <p:cNvPr id="48" name="Isosceles Triangle 47"/>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668228" y="3371850"/>
            <a:ext cx="1524000" cy="381000"/>
            <a:chOff x="1447800" y="2362200"/>
            <a:chExt cx="1524000" cy="381000"/>
          </a:xfrm>
          <a:solidFill>
            <a:schemeClr val="accent4">
              <a:lumMod val="60000"/>
              <a:lumOff val="40000"/>
            </a:schemeClr>
          </a:solidFill>
        </p:grpSpPr>
        <p:sp>
          <p:nvSpPr>
            <p:cNvPr id="51" name="Isosceles Triangle 50"/>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53" name="Straight Arrow Connector 52"/>
          <p:cNvCxnSpPr/>
          <p:nvPr/>
        </p:nvCxnSpPr>
        <p:spPr>
          <a:xfrm>
            <a:off x="7390305" y="3562350"/>
            <a:ext cx="77683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667375" y="3905250"/>
            <a:ext cx="1524000" cy="381000"/>
            <a:chOff x="1447800" y="2362200"/>
            <a:chExt cx="1524000" cy="381000"/>
          </a:xfrm>
          <a:solidFill>
            <a:schemeClr val="accent5"/>
          </a:solidFill>
        </p:grpSpPr>
        <p:sp>
          <p:nvSpPr>
            <p:cNvPr id="55" name="Isosceles Triangle 54"/>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60" name="Rectangle 59"/>
          <p:cNvSpPr/>
          <p:nvPr/>
        </p:nvSpPr>
        <p:spPr>
          <a:xfrm>
            <a:off x="6103852" y="3371850"/>
            <a:ext cx="979756" cy="369332"/>
          </a:xfrm>
          <a:prstGeom prst="rect">
            <a:avLst/>
          </a:prstGeom>
        </p:spPr>
        <p:txBody>
          <a:bodyPr wrap="none">
            <a:spAutoFit/>
          </a:bodyPr>
          <a:lstStyle/>
          <a:p>
            <a:pPr algn="ctr"/>
            <a:r>
              <a:rPr lang="en-US" b="1" dirty="0" smtClean="0"/>
              <a:t>Female</a:t>
            </a:r>
            <a:endParaRPr lang="en-US" b="1" dirty="0"/>
          </a:p>
        </p:txBody>
      </p:sp>
      <p:sp>
        <p:nvSpPr>
          <p:cNvPr id="61" name="Rectangle 60"/>
          <p:cNvSpPr/>
          <p:nvPr/>
        </p:nvSpPr>
        <p:spPr>
          <a:xfrm>
            <a:off x="6174383" y="3916918"/>
            <a:ext cx="838691" cy="369332"/>
          </a:xfrm>
          <a:prstGeom prst="rect">
            <a:avLst/>
          </a:prstGeom>
        </p:spPr>
        <p:txBody>
          <a:bodyPr wrap="none">
            <a:spAutoFit/>
          </a:bodyPr>
          <a:lstStyle/>
          <a:p>
            <a:pPr algn="ctr"/>
            <a:r>
              <a:rPr lang="en-US" b="1" dirty="0" smtClean="0"/>
              <a:t>Male?</a:t>
            </a:r>
            <a:endParaRPr lang="en-US" b="1" dirty="0"/>
          </a:p>
        </p:txBody>
      </p:sp>
      <p:graphicFrame>
        <p:nvGraphicFramePr>
          <p:cNvPr id="14" name="Table 13"/>
          <p:cNvGraphicFramePr>
            <a:graphicFrameLocks noGrp="1"/>
          </p:cNvGraphicFramePr>
          <p:nvPr>
            <p:extLst>
              <p:ext uri="{D42A27DB-BD31-4B8C-83A1-F6EECF244321}">
                <p14:modId xmlns:p14="http://schemas.microsoft.com/office/powerpoint/2010/main" val="501902546"/>
              </p:ext>
            </p:extLst>
          </p:nvPr>
        </p:nvGraphicFramePr>
        <p:xfrm>
          <a:off x="2743200" y="4724400"/>
          <a:ext cx="4190244" cy="1676400"/>
        </p:xfrm>
        <a:graphic>
          <a:graphicData uri="http://schemas.openxmlformats.org/drawingml/2006/table">
            <a:tbl>
              <a:tblPr/>
              <a:tblGrid>
                <a:gridCol w="1047561"/>
                <a:gridCol w="1047561"/>
                <a:gridCol w="1047561"/>
                <a:gridCol w="1047561"/>
              </a:tblGrid>
              <a:tr h="567813">
                <a:tc>
                  <a:txBody>
                    <a:bodyPr/>
                    <a:lstStyle/>
                    <a:p>
                      <a:pPr algn="ctr" fontAlgn="ctr"/>
                      <a:r>
                        <a:rPr lang="en-US" sz="2400" b="1" i="0" u="none" strike="noStrike" dirty="0">
                          <a:solidFill>
                            <a:srgbClr val="000000"/>
                          </a:solidFill>
                          <a:effectLst/>
                          <a:latin typeface="Calibri"/>
                        </a:rPr>
                        <a:t>Locus </a:t>
                      </a:r>
                      <a:r>
                        <a:rPr lang="en-US" sz="2400" b="1" i="0" u="none" strike="noStrike" dirty="0" smtClean="0">
                          <a:solidFill>
                            <a:srgbClr val="000000"/>
                          </a:solidFill>
                          <a:effectLst/>
                          <a:latin typeface="Calibri"/>
                        </a:rPr>
                        <a:t>1</a:t>
                      </a:r>
                      <a:endParaRPr lang="en-US" sz="2400" b="1" i="0" u="none" strike="noStrike" dirty="0">
                        <a:solidFill>
                          <a:srgbClr val="00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a:rPr>
                        <a:t>Locus 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a:rPr>
                        <a:t>Locus 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a:rPr>
                        <a:t>Locus 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540774">
                <a:tc>
                  <a:txBody>
                    <a:bodyPr/>
                    <a:lstStyle/>
                    <a:p>
                      <a:pPr algn="ctr" fontAlgn="ctr"/>
                      <a:r>
                        <a:rPr lang="en-US" sz="2400" b="0" i="0" u="none" strike="noStrike" dirty="0">
                          <a:solidFill>
                            <a:srgbClr val="000000"/>
                          </a:solidFill>
                          <a:effectLst/>
                          <a:latin typeface="Calibri"/>
                        </a:rPr>
                        <a:t>101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2400" b="0" i="0" u="none" strike="noStrike" dirty="0">
                          <a:solidFill>
                            <a:srgbClr val="000000"/>
                          </a:solidFill>
                          <a:effectLst/>
                          <a:latin typeface="Calibri"/>
                        </a:rPr>
                        <a:t>102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2400" b="0" i="0" u="none" strike="noStrike" dirty="0">
                          <a:solidFill>
                            <a:srgbClr val="000000"/>
                          </a:solidFill>
                          <a:effectLst/>
                          <a:latin typeface="Calibri"/>
                        </a:rPr>
                        <a:t>201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2400" b="0" i="0" u="none" strike="noStrike" dirty="0">
                          <a:solidFill>
                            <a:srgbClr val="000000"/>
                          </a:solidFill>
                          <a:effectLst/>
                          <a:latin typeface="Calibri"/>
                        </a:rPr>
                        <a:t>202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567813">
                <a:tc>
                  <a:txBody>
                    <a:bodyPr/>
                    <a:lstStyle/>
                    <a:p>
                      <a:pPr algn="ctr" fontAlgn="ctr"/>
                      <a:r>
                        <a:rPr lang="en-US" sz="2400" b="0" i="0" u="none" strike="noStrike" dirty="0">
                          <a:solidFill>
                            <a:srgbClr val="000000"/>
                          </a:solidFill>
                          <a:effectLst/>
                          <a:latin typeface="Calibri"/>
                        </a:rPr>
                        <a:t>101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2400" b="0" i="0" u="none" strike="noStrike" dirty="0">
                          <a:solidFill>
                            <a:srgbClr val="000000"/>
                          </a:solidFill>
                          <a:effectLst/>
                          <a:latin typeface="Calibri"/>
                        </a:rPr>
                        <a:t>103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Calibri"/>
                        </a:rPr>
                        <a:t>202</a:t>
                      </a:r>
                      <a:endParaRPr lang="en-US" sz="2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2400" b="0" i="0" u="none" strike="noStrike" dirty="0" smtClean="0">
                          <a:solidFill>
                            <a:srgbClr val="000000"/>
                          </a:solidFill>
                          <a:effectLst/>
                          <a:latin typeface="Calibri"/>
                        </a:rPr>
                        <a:t>204</a:t>
                      </a:r>
                      <a:endParaRPr lang="en-US" sz="2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66" name="Group 65"/>
          <p:cNvGrpSpPr/>
          <p:nvPr/>
        </p:nvGrpSpPr>
        <p:grpSpPr>
          <a:xfrm>
            <a:off x="1905000" y="5486400"/>
            <a:ext cx="636494" cy="190500"/>
            <a:chOff x="1447800" y="2362200"/>
            <a:chExt cx="1524000" cy="381000"/>
          </a:xfrm>
        </p:grpSpPr>
        <p:sp>
          <p:nvSpPr>
            <p:cNvPr id="67" name="Isosceles Triangle 6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143000" y="5943600"/>
            <a:ext cx="1524000" cy="381000"/>
            <a:chOff x="1447800" y="2362200"/>
            <a:chExt cx="1524000" cy="381000"/>
          </a:xfrm>
          <a:solidFill>
            <a:schemeClr val="accent5"/>
          </a:solidFill>
        </p:grpSpPr>
        <p:sp>
          <p:nvSpPr>
            <p:cNvPr id="73" name="Isosceles Triangle 72"/>
            <p:cNvSpPr/>
            <p:nvPr/>
          </p:nvSpPr>
          <p:spPr>
            <a:xfrm rot="5400000" flipH="1">
              <a:off x="1447800" y="2362200"/>
              <a:ext cx="381000" cy="3810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775012" y="2362200"/>
              <a:ext cx="1196788" cy="381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75" name="Rectangle 74"/>
          <p:cNvSpPr/>
          <p:nvPr/>
        </p:nvSpPr>
        <p:spPr>
          <a:xfrm>
            <a:off x="1650008" y="5955268"/>
            <a:ext cx="838691" cy="369332"/>
          </a:xfrm>
          <a:prstGeom prst="rect">
            <a:avLst/>
          </a:prstGeom>
        </p:spPr>
        <p:txBody>
          <a:bodyPr wrap="none">
            <a:spAutoFit/>
          </a:bodyPr>
          <a:lstStyle/>
          <a:p>
            <a:pPr algn="ctr"/>
            <a:r>
              <a:rPr lang="en-US" b="1" dirty="0" smtClean="0"/>
              <a:t>Male?</a:t>
            </a:r>
            <a:endParaRPr lang="en-US" b="1" dirty="0"/>
          </a:p>
        </p:txBody>
      </p:sp>
      <p:sp>
        <p:nvSpPr>
          <p:cNvPr id="76" name="Rectangle 75"/>
          <p:cNvSpPr/>
          <p:nvPr/>
        </p:nvSpPr>
        <p:spPr>
          <a:xfrm>
            <a:off x="1984562" y="3124200"/>
            <a:ext cx="1597691" cy="4469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580547" y="3571191"/>
            <a:ext cx="1601053" cy="4674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itle 1"/>
          <p:cNvSpPr txBox="1">
            <a:spLocks/>
          </p:cNvSpPr>
          <p:nvPr/>
        </p:nvSpPr>
        <p:spPr>
          <a:xfrm>
            <a:off x="692793" y="141303"/>
            <a:ext cx="7860657" cy="1154097"/>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Exp. 2: Background on assignments</a:t>
            </a:r>
            <a:endParaRPr lang="en-US" dirty="0"/>
          </a:p>
        </p:txBody>
      </p:sp>
    </p:spTree>
    <p:extLst>
      <p:ext uri="{BB962C8B-B14F-4D97-AF65-F5344CB8AC3E}">
        <p14:creationId xmlns:p14="http://schemas.microsoft.com/office/powerpoint/2010/main" val="1115342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0"/>
            <a:ext cx="7315200" cy="1154097"/>
          </a:xfrm>
        </p:spPr>
        <p:txBody>
          <a:bodyPr>
            <a:normAutofit fontScale="90000"/>
          </a:bodyPr>
          <a:lstStyle/>
          <a:p>
            <a:r>
              <a:rPr lang="en-US" dirty="0" smtClean="0"/>
              <a:t>Incorrect sex identification does not explain all missing parents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01788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870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77200" cy="1154097"/>
          </a:xfrm>
        </p:spPr>
        <p:txBody>
          <a:bodyPr>
            <a:normAutofit fontScale="90000"/>
          </a:bodyPr>
          <a:lstStyle/>
          <a:p>
            <a:r>
              <a:rPr lang="en-US" b="1" dirty="0" smtClean="0"/>
              <a:t>Grandparentage analysis approach</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811554988"/>
              </p:ext>
            </p:extLst>
          </p:nvPr>
        </p:nvGraphicFramePr>
        <p:xfrm>
          <a:off x="0" y="1066800"/>
          <a:ext cx="9144000" cy="5753102"/>
        </p:xfrm>
        <a:graphic>
          <a:graphicData uri="http://schemas.openxmlformats.org/drawingml/2006/table">
            <a:tbl>
              <a:tblPr/>
              <a:tblGrid>
                <a:gridCol w="983769"/>
                <a:gridCol w="1049353"/>
                <a:gridCol w="921316"/>
                <a:gridCol w="995695"/>
                <a:gridCol w="995695"/>
                <a:gridCol w="995695"/>
                <a:gridCol w="995695"/>
                <a:gridCol w="995695"/>
                <a:gridCol w="560293"/>
                <a:gridCol w="650794"/>
              </a:tblGrid>
              <a:tr h="442201">
                <a:tc rowSpan="2">
                  <a:txBody>
                    <a:bodyPr/>
                    <a:lstStyle/>
                    <a:p>
                      <a:pPr algn="ctr" fontAlgn="ctr"/>
                      <a:r>
                        <a:rPr lang="en-US" sz="2000" b="1" i="0" u="none" strike="noStrike" dirty="0">
                          <a:solidFill>
                            <a:schemeClr val="tx1"/>
                          </a:solidFill>
                          <a:effectLst/>
                          <a:latin typeface="Calibri"/>
                        </a:rPr>
                        <a:t>Type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n-US" sz="2000" b="1" i="0" u="none" strike="noStrike" dirty="0" smtClean="0">
                          <a:solidFill>
                            <a:schemeClr val="tx1"/>
                          </a:solidFill>
                          <a:effectLst/>
                          <a:latin typeface="Calibri"/>
                        </a:rPr>
                        <a:t>GP </a:t>
                      </a:r>
                      <a:r>
                        <a:rPr lang="en-US" sz="2000" b="1" i="0" u="none" strike="noStrike" dirty="0">
                          <a:solidFill>
                            <a:schemeClr val="tx1"/>
                          </a:solidFill>
                          <a:effectLst/>
                          <a:latin typeface="Calibri"/>
                        </a:rPr>
                        <a:t>Year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en-US" sz="2000" b="1" i="0" u="none" strike="noStrike" dirty="0">
                          <a:solidFill>
                            <a:schemeClr val="tx1"/>
                          </a:solidFill>
                          <a:effectLst/>
                          <a:latin typeface="Calibri"/>
                        </a:rPr>
                        <a:t>Missing Parent Year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2000" b="1" i="0" u="none" strike="noStrike" dirty="0">
                        <a:solidFill>
                          <a:schemeClr val="tx1"/>
                        </a:solidFill>
                        <a:effectLst/>
                        <a:latin typeface="Calibri"/>
                      </a:endParaRPr>
                    </a:p>
                  </a:txBody>
                  <a:tcPr marL="9525" marR="9525" marT="9525" marB="0" anchor="ctr">
                    <a:lnL>
                      <a:noFill/>
                    </a:lnL>
                    <a:lnR>
                      <a:noFill/>
                    </a:lnR>
                    <a:lnT>
                      <a:noFill/>
                    </a:lnT>
                    <a:lnB>
                      <a:noFill/>
                    </a:lnB>
                  </a:tcPr>
                </a:tc>
                <a:tc>
                  <a:txBody>
                    <a:bodyPr/>
                    <a:lstStyle/>
                    <a:p>
                      <a:pPr algn="l" fontAlgn="b"/>
                      <a:endParaRPr lang="en-US" sz="2000" b="1" i="0" u="none" strike="noStrike">
                        <a:solidFill>
                          <a:schemeClr val="tx1"/>
                        </a:solidFill>
                        <a:effectLst/>
                        <a:latin typeface="Calibri"/>
                      </a:endParaRPr>
                    </a:p>
                  </a:txBody>
                  <a:tcPr marL="9525" marR="9525" marT="9525" marB="0" anchor="b">
                    <a:lnL>
                      <a:noFill/>
                    </a:lnL>
                    <a:lnR>
                      <a:noFill/>
                    </a:lnR>
                    <a:lnT>
                      <a:noFill/>
                    </a:lnT>
                    <a:lnB>
                      <a:noFill/>
                    </a:lnB>
                  </a:tcPr>
                </a:tc>
              </a:tr>
              <a:tr h="442201">
                <a:tc vMerge="1">
                  <a:txBody>
                    <a:bodyPr/>
                    <a:lstStyle/>
                    <a:p>
                      <a:endParaRPr lang="en-US"/>
                    </a:p>
                  </a:txBody>
                  <a:tcPr/>
                </a:tc>
                <a:tc vMerge="1">
                  <a:txBody>
                    <a:bodyPr/>
                    <a:lstStyle/>
                    <a:p>
                      <a:endParaRPr lang="en-US"/>
                    </a:p>
                  </a:txBody>
                  <a:tcPr/>
                </a:tc>
                <a:tc>
                  <a:txBody>
                    <a:bodyPr/>
                    <a:lstStyle/>
                    <a:p>
                      <a:pPr algn="ctr" fontAlgn="ctr"/>
                      <a:r>
                        <a:rPr lang="en-US" sz="2000" b="1" i="0" u="none" strike="noStrike">
                          <a:solidFill>
                            <a:schemeClr val="tx1"/>
                          </a:solidFill>
                          <a:effectLst/>
                          <a:latin typeface="Calibri"/>
                        </a:rPr>
                        <a:t>2008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2009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2010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2011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000" b="1" i="0" u="none" strike="noStrike" dirty="0">
                        <a:solidFill>
                          <a:schemeClr val="tx1"/>
                        </a:solidFill>
                        <a:effectLst/>
                        <a:latin typeface="Calibri"/>
                      </a:endParaRPr>
                    </a:p>
                  </a:txBody>
                  <a:tcPr marL="9525" marR="9525" marT="9525" marB="0" anchor="ctr">
                    <a:lnL>
                      <a:noFill/>
                    </a:lnL>
                    <a:lnR>
                      <a:noFill/>
                    </a:lnR>
                    <a:lnT>
                      <a:noFill/>
                    </a:lnT>
                    <a:lnB>
                      <a:noFill/>
                    </a:lnB>
                  </a:tcPr>
                </a:tc>
                <a:tc>
                  <a:txBody>
                    <a:bodyPr/>
                    <a:lstStyle/>
                    <a:p>
                      <a:pPr algn="l" fontAlgn="b"/>
                      <a:endParaRPr lang="en-US" sz="2000" b="1" i="0" u="none" strike="noStrike" dirty="0">
                        <a:solidFill>
                          <a:schemeClr val="tx1"/>
                        </a:solidFill>
                        <a:effectLst/>
                        <a:latin typeface="Calibri"/>
                      </a:endParaRPr>
                    </a:p>
                  </a:txBody>
                  <a:tcPr marL="9525" marR="9525" marT="9525" marB="0" anchor="b">
                    <a:lnL>
                      <a:noFill/>
                    </a:lnL>
                    <a:lnR>
                      <a:noFill/>
                    </a:lnR>
                    <a:lnT>
                      <a:noFill/>
                    </a:lnT>
                    <a:lnB>
                      <a:noFill/>
                    </a:lnB>
                  </a:tcPr>
                </a:tc>
              </a:tr>
              <a:tr h="446690">
                <a:tc rowSpan="6">
                  <a:txBody>
                    <a:bodyPr/>
                    <a:lstStyle/>
                    <a:p>
                      <a:pPr algn="ctr" fontAlgn="ctr"/>
                      <a:r>
                        <a:rPr lang="en-US" sz="2000" b="1" i="0" u="none" strike="noStrike" dirty="0">
                          <a:solidFill>
                            <a:schemeClr val="tx1"/>
                          </a:solidFill>
                          <a:effectLst/>
                          <a:latin typeface="Calibri"/>
                        </a:rPr>
                        <a:t>Missing Father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8E4BC"/>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76933C"/>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fontAlgn="ctr"/>
                      <a:r>
                        <a:rPr lang="en-US" sz="2000" b="1" i="0" u="none" strike="noStrike" dirty="0" smtClean="0">
                          <a:solidFill>
                            <a:srgbClr val="000000"/>
                          </a:solidFill>
                          <a:effectLst/>
                          <a:latin typeface="Calibri"/>
                        </a:rPr>
                        <a:t>6</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333300"/>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US" sz="2000" b="1" i="0" u="none" strike="noStrike" dirty="0" smtClean="0">
                          <a:solidFill>
                            <a:schemeClr val="tx1"/>
                          </a:solidFill>
                          <a:effectLst/>
                          <a:latin typeface="Calibri"/>
                        </a:rPr>
                        <a:t>Age</a:t>
                      </a:r>
                      <a:endParaRPr lang="en-US" sz="2000" b="1" i="0" u="none" strike="noStrike" dirty="0">
                        <a:solidFill>
                          <a:schemeClr val="tx1"/>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2008</a:t>
                      </a:r>
                    </a:p>
                  </a:txBody>
                  <a:tcPr marL="9525" marR="9525" marT="9525" marB="0" anchor="ctr">
                    <a:lnL>
                      <a:noFill/>
                    </a:lnL>
                    <a:lnR>
                      <a:noFill/>
                    </a:lnR>
                    <a:lnT>
                      <a:noFill/>
                    </a:lnT>
                    <a:lnB>
                      <a:noFill/>
                    </a:lnB>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EBF1DE"/>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8E4BC"/>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76933C"/>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4F6228"/>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2009</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EBF1DE"/>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8E4BC"/>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76933C"/>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2010</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EBF1DE"/>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8E4BC"/>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2011</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EBF1DE"/>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8E4BC"/>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r>
              <a:tr h="442201">
                <a:tc vMerge="1">
                  <a:txBody>
                    <a:bodyPr/>
                    <a:lstStyle/>
                    <a:p>
                      <a:endParaRPr lang="en-US"/>
                    </a:p>
                  </a:txBody>
                  <a:tcPr/>
                </a:tc>
                <a:tc>
                  <a:txBody>
                    <a:bodyPr/>
                    <a:lstStyle/>
                    <a:p>
                      <a:pPr algn="ctr" fontAlgn="ctr"/>
                      <a:r>
                        <a:rPr lang="en-US" sz="2000" b="0" i="0" u="none" strike="noStrike" dirty="0">
                          <a:solidFill>
                            <a:schemeClr val="tx1"/>
                          </a:solidFill>
                          <a:effectLst/>
                          <a:latin typeface="Calibri"/>
                        </a:rPr>
                        <a:t>2012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endParaRPr lang="en-US" sz="20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r>
              <a:tr h="442201">
                <a:tc rowSpan="5">
                  <a:txBody>
                    <a:bodyPr/>
                    <a:lstStyle/>
                    <a:p>
                      <a:pPr algn="ctr" fontAlgn="ctr"/>
                      <a:r>
                        <a:rPr lang="en-US" sz="2000" b="1" i="0" u="none" strike="noStrike">
                          <a:solidFill>
                            <a:schemeClr val="tx1"/>
                          </a:solidFill>
                          <a:effectLst/>
                          <a:latin typeface="Calibri"/>
                        </a:rPr>
                        <a:t>Missing Mother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76933C"/>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fontAlgn="ctr"/>
                      <a:r>
                        <a:rPr lang="en-US" sz="2000" b="1" i="0" u="none" strike="noStrike" dirty="0" smtClean="0">
                          <a:solidFill>
                            <a:srgbClr val="000000"/>
                          </a:solidFill>
                          <a:effectLst/>
                          <a:latin typeface="Calibri"/>
                        </a:rPr>
                        <a:t>6</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333300"/>
                    </a:solidFill>
                  </a:tcPr>
                </a:tc>
                <a:tc>
                  <a:txBody>
                    <a:bodyPr/>
                    <a:lstStyle/>
                    <a:p>
                      <a:pPr algn="ctr" fontAlgn="b"/>
                      <a:endParaRPr lang="en-US" sz="20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00"/>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2008</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76933C"/>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4F6228"/>
                    </a:solidFill>
                  </a:tcPr>
                </a:tc>
                <a:tc>
                  <a:txBody>
                    <a:bodyPr/>
                    <a:lstStyle/>
                    <a:p>
                      <a:pPr algn="ctr" fontAlgn="b"/>
                      <a:endParaRPr lang="en-US" sz="20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2009</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76933C"/>
                    </a:solidFill>
                  </a:tcPr>
                </a:tc>
                <a:tc>
                  <a:txBody>
                    <a:bodyPr/>
                    <a:lstStyle/>
                    <a:p>
                      <a:pPr algn="ctr" fontAlgn="ctr"/>
                      <a:endParaRPr lang="en-US" sz="2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2010</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endParaRPr lang="en-US" sz="20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a:noFill/>
                    </a:lnT>
                    <a:lnB>
                      <a:noFill/>
                    </a:lnB>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20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5" name="Rectangle 4"/>
          <p:cNvSpPr/>
          <p:nvPr/>
        </p:nvSpPr>
        <p:spPr>
          <a:xfrm>
            <a:off x="5929952" y="1968500"/>
            <a:ext cx="1981200" cy="482600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372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77200" cy="1154097"/>
          </a:xfrm>
        </p:spPr>
        <p:txBody>
          <a:bodyPr>
            <a:normAutofit/>
          </a:bodyPr>
          <a:lstStyle/>
          <a:p>
            <a:r>
              <a:rPr lang="en-US" sz="3200" b="1" i="1" dirty="0"/>
              <a:t>Preliminary</a:t>
            </a:r>
            <a:r>
              <a:rPr lang="en-US" sz="3200" b="1" dirty="0"/>
              <a:t> evidence suggests adfluvial Chinook reside above Cougar Dam</a:t>
            </a:r>
          </a:p>
        </p:txBody>
      </p:sp>
      <p:graphicFrame>
        <p:nvGraphicFramePr>
          <p:cNvPr id="4" name="Table 3"/>
          <p:cNvGraphicFramePr>
            <a:graphicFrameLocks noGrp="1"/>
          </p:cNvGraphicFramePr>
          <p:nvPr>
            <p:extLst>
              <p:ext uri="{D42A27DB-BD31-4B8C-83A1-F6EECF244321}">
                <p14:modId xmlns:p14="http://schemas.microsoft.com/office/powerpoint/2010/main" val="145220368"/>
              </p:ext>
            </p:extLst>
          </p:nvPr>
        </p:nvGraphicFramePr>
        <p:xfrm>
          <a:off x="0" y="1066800"/>
          <a:ext cx="9144000" cy="5753102"/>
        </p:xfrm>
        <a:graphic>
          <a:graphicData uri="http://schemas.openxmlformats.org/drawingml/2006/table">
            <a:tbl>
              <a:tblPr/>
              <a:tblGrid>
                <a:gridCol w="983769"/>
                <a:gridCol w="1049353"/>
                <a:gridCol w="921316"/>
                <a:gridCol w="995695"/>
                <a:gridCol w="995695"/>
                <a:gridCol w="995695"/>
                <a:gridCol w="995695"/>
                <a:gridCol w="995695"/>
                <a:gridCol w="560293"/>
                <a:gridCol w="650794"/>
              </a:tblGrid>
              <a:tr h="442201">
                <a:tc rowSpan="2">
                  <a:txBody>
                    <a:bodyPr/>
                    <a:lstStyle/>
                    <a:p>
                      <a:pPr algn="ctr" fontAlgn="ctr"/>
                      <a:r>
                        <a:rPr lang="en-US" sz="2000" b="1" i="0" u="none" strike="noStrike" dirty="0">
                          <a:solidFill>
                            <a:schemeClr val="tx1"/>
                          </a:solidFill>
                          <a:effectLst/>
                          <a:latin typeface="Calibri"/>
                        </a:rPr>
                        <a:t>Type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n-US" sz="2000" b="1" i="0" u="none" strike="noStrike" dirty="0" smtClean="0">
                          <a:solidFill>
                            <a:schemeClr val="tx1"/>
                          </a:solidFill>
                          <a:effectLst/>
                          <a:latin typeface="Calibri"/>
                        </a:rPr>
                        <a:t>GP </a:t>
                      </a:r>
                      <a:r>
                        <a:rPr lang="en-US" sz="2000" b="1" i="0" u="none" strike="noStrike" dirty="0">
                          <a:solidFill>
                            <a:schemeClr val="tx1"/>
                          </a:solidFill>
                          <a:effectLst/>
                          <a:latin typeface="Calibri"/>
                        </a:rPr>
                        <a:t>Year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en-US" sz="2000" b="1" i="0" u="none" strike="noStrike" dirty="0">
                          <a:solidFill>
                            <a:schemeClr val="tx1"/>
                          </a:solidFill>
                          <a:effectLst/>
                          <a:latin typeface="Calibri"/>
                        </a:rPr>
                        <a:t>Missing Parent Year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2000" b="1" i="0" u="none" strike="noStrike" dirty="0">
                        <a:solidFill>
                          <a:schemeClr val="tx1"/>
                        </a:solidFill>
                        <a:effectLst/>
                        <a:latin typeface="Calibri"/>
                      </a:endParaRPr>
                    </a:p>
                  </a:txBody>
                  <a:tcPr marL="9525" marR="9525" marT="9525" marB="0" anchor="ctr">
                    <a:lnL>
                      <a:noFill/>
                    </a:lnL>
                    <a:lnR>
                      <a:noFill/>
                    </a:lnR>
                    <a:lnT>
                      <a:noFill/>
                    </a:lnT>
                    <a:lnB>
                      <a:noFill/>
                    </a:lnB>
                  </a:tcPr>
                </a:tc>
                <a:tc>
                  <a:txBody>
                    <a:bodyPr/>
                    <a:lstStyle/>
                    <a:p>
                      <a:pPr algn="l" fontAlgn="b"/>
                      <a:endParaRPr lang="en-US" sz="2000" b="1" i="0" u="none" strike="noStrike">
                        <a:solidFill>
                          <a:schemeClr val="tx1"/>
                        </a:solidFill>
                        <a:effectLst/>
                        <a:latin typeface="Calibri"/>
                      </a:endParaRPr>
                    </a:p>
                  </a:txBody>
                  <a:tcPr marL="9525" marR="9525" marT="9525" marB="0" anchor="b">
                    <a:lnL>
                      <a:noFill/>
                    </a:lnL>
                    <a:lnR>
                      <a:noFill/>
                    </a:lnR>
                    <a:lnT>
                      <a:noFill/>
                    </a:lnT>
                    <a:lnB>
                      <a:noFill/>
                    </a:lnB>
                  </a:tcPr>
                </a:tc>
              </a:tr>
              <a:tr h="442201">
                <a:tc vMerge="1">
                  <a:txBody>
                    <a:bodyPr/>
                    <a:lstStyle/>
                    <a:p>
                      <a:endParaRPr lang="en-US"/>
                    </a:p>
                  </a:txBody>
                  <a:tcPr/>
                </a:tc>
                <a:tc vMerge="1">
                  <a:txBody>
                    <a:bodyPr/>
                    <a:lstStyle/>
                    <a:p>
                      <a:endParaRPr lang="en-US"/>
                    </a:p>
                  </a:txBody>
                  <a:tcPr/>
                </a:tc>
                <a:tc>
                  <a:txBody>
                    <a:bodyPr/>
                    <a:lstStyle/>
                    <a:p>
                      <a:pPr algn="ctr" fontAlgn="ctr"/>
                      <a:r>
                        <a:rPr lang="en-US" sz="2000" b="1" i="0" u="none" strike="noStrike">
                          <a:solidFill>
                            <a:schemeClr val="tx1"/>
                          </a:solidFill>
                          <a:effectLst/>
                          <a:latin typeface="Calibri"/>
                        </a:rPr>
                        <a:t>2008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2009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2010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2011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2000" b="1" i="0" u="none" strike="noStrike" dirty="0">
                        <a:solidFill>
                          <a:schemeClr val="tx1"/>
                        </a:solidFill>
                        <a:effectLst/>
                        <a:latin typeface="Calibri"/>
                      </a:endParaRPr>
                    </a:p>
                  </a:txBody>
                  <a:tcPr marL="9525" marR="9525" marT="9525" marB="0" anchor="ctr">
                    <a:lnL>
                      <a:noFill/>
                    </a:lnL>
                    <a:lnR>
                      <a:noFill/>
                    </a:lnR>
                    <a:lnT>
                      <a:noFill/>
                    </a:lnT>
                    <a:lnB>
                      <a:noFill/>
                    </a:lnB>
                  </a:tcPr>
                </a:tc>
                <a:tc>
                  <a:txBody>
                    <a:bodyPr/>
                    <a:lstStyle/>
                    <a:p>
                      <a:pPr algn="l" fontAlgn="b"/>
                      <a:endParaRPr lang="en-US" sz="2000" b="1" i="0" u="none" strike="noStrike" dirty="0">
                        <a:solidFill>
                          <a:schemeClr val="tx1"/>
                        </a:solidFill>
                        <a:effectLst/>
                        <a:latin typeface="Calibri"/>
                      </a:endParaRPr>
                    </a:p>
                  </a:txBody>
                  <a:tcPr marL="9525" marR="9525" marT="9525" marB="0" anchor="b">
                    <a:lnL>
                      <a:noFill/>
                    </a:lnL>
                    <a:lnR>
                      <a:noFill/>
                    </a:lnR>
                    <a:lnT>
                      <a:noFill/>
                    </a:lnT>
                    <a:lnB>
                      <a:noFill/>
                    </a:lnB>
                  </a:tcPr>
                </a:tc>
              </a:tr>
              <a:tr h="446690">
                <a:tc rowSpan="6">
                  <a:txBody>
                    <a:bodyPr/>
                    <a:lstStyle/>
                    <a:p>
                      <a:pPr algn="ctr" fontAlgn="ctr"/>
                      <a:r>
                        <a:rPr lang="en-US" sz="2000" b="1" i="0" u="none" strike="noStrike" dirty="0">
                          <a:solidFill>
                            <a:schemeClr val="tx1"/>
                          </a:solidFill>
                          <a:effectLst/>
                          <a:latin typeface="Calibri"/>
                        </a:rPr>
                        <a:t>Missing Father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fontAlgn="ctr"/>
                      <a:r>
                        <a:rPr lang="en-US" sz="2000" b="1" i="0" u="none" strike="noStrike" dirty="0" smtClean="0">
                          <a:solidFill>
                            <a:srgbClr val="000000"/>
                          </a:solidFill>
                          <a:effectLst/>
                          <a:latin typeface="Calibri"/>
                        </a:rPr>
                        <a:t>6</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333300"/>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US" sz="2000" b="1" i="0" u="none" strike="noStrike" dirty="0" smtClean="0">
                          <a:solidFill>
                            <a:schemeClr val="tx1"/>
                          </a:solidFill>
                          <a:effectLst/>
                          <a:latin typeface="Calibri"/>
                        </a:rPr>
                        <a:t>Age</a:t>
                      </a:r>
                      <a:endParaRPr lang="en-US" sz="2000" b="1" i="0" u="none" strike="noStrike" dirty="0">
                        <a:solidFill>
                          <a:schemeClr val="tx1"/>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2008</a:t>
                      </a:r>
                    </a:p>
                  </a:txBody>
                  <a:tcPr marL="9525" marR="9525" marT="9525" marB="0" anchor="ctr">
                    <a:lnL>
                      <a:noFill/>
                    </a:lnL>
                    <a:lnR>
                      <a:noFill/>
                    </a:lnR>
                    <a:lnT>
                      <a:noFill/>
                    </a:lnT>
                    <a:lnB>
                      <a:noFill/>
                    </a:lnB>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76933C"/>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4F6228"/>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2009</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76933C"/>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2010</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FF0000"/>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8E4BC"/>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2011</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EBF1DE"/>
                    </a:solidFill>
                  </a:tcPr>
                </a:tc>
                <a:tc>
                  <a:txBody>
                    <a:bodyPr/>
                    <a:lstStyle/>
                    <a:p>
                      <a:pPr algn="ctr" fontAlgn="ct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8E4BC"/>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r>
              <a:tr h="442201">
                <a:tc vMerge="1">
                  <a:txBody>
                    <a:bodyPr/>
                    <a:lstStyle/>
                    <a:p>
                      <a:endParaRPr lang="en-US"/>
                    </a:p>
                  </a:txBody>
                  <a:tcPr/>
                </a:tc>
                <a:tc>
                  <a:txBody>
                    <a:bodyPr/>
                    <a:lstStyle/>
                    <a:p>
                      <a:pPr algn="ctr" fontAlgn="ctr"/>
                      <a:r>
                        <a:rPr lang="en-US" sz="2000" b="0" i="0" u="none" strike="noStrike" dirty="0">
                          <a:solidFill>
                            <a:schemeClr val="tx1"/>
                          </a:solidFill>
                          <a:effectLst/>
                          <a:latin typeface="Calibri"/>
                        </a:rPr>
                        <a:t>2012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1" i="0" u="none" strike="noStrike" dirty="0" smtClean="0">
                          <a:solidFill>
                            <a:srgbClr val="000000"/>
                          </a:solidFill>
                          <a:effectLst/>
                          <a:latin typeface="Calibri"/>
                        </a:rPr>
                        <a:t>1</a:t>
                      </a:r>
                      <a:endParaRPr lang="en-US" sz="2000" b="1"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endParaRPr lang="en-US" sz="20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r>
              <a:tr h="442201">
                <a:tc rowSpan="5">
                  <a:txBody>
                    <a:bodyPr/>
                    <a:lstStyle/>
                    <a:p>
                      <a:pPr algn="ctr" fontAlgn="ctr"/>
                      <a:r>
                        <a:rPr lang="en-US" sz="2000" b="1" i="0" u="none" strike="noStrike">
                          <a:solidFill>
                            <a:schemeClr val="tx1"/>
                          </a:solidFill>
                          <a:effectLst/>
                          <a:latin typeface="Calibri"/>
                        </a:rPr>
                        <a:t>Missing Mother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chemeClr val="tx1"/>
                          </a:solidFill>
                          <a:effectLst/>
                          <a:latin typeface="Calibri"/>
                        </a:rPr>
                        <a:t>2007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fontAlgn="ctr"/>
                      <a:r>
                        <a:rPr lang="en-US" sz="2000" b="1" i="0" u="none" strike="noStrike" dirty="0" smtClean="0">
                          <a:solidFill>
                            <a:srgbClr val="000000"/>
                          </a:solidFill>
                          <a:effectLst/>
                          <a:latin typeface="Calibri"/>
                        </a:rPr>
                        <a:t>6</a:t>
                      </a:r>
                      <a:endParaRPr lang="en-US" sz="20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333300"/>
                    </a:solidFill>
                  </a:tcPr>
                </a:tc>
                <a:tc>
                  <a:txBody>
                    <a:bodyPr/>
                    <a:lstStyle/>
                    <a:p>
                      <a:pPr algn="ctr" fontAlgn="b"/>
                      <a:endParaRPr lang="en-US" sz="20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1" i="0" u="none" strike="noStrike" dirty="0">
                          <a:solidFill>
                            <a:srgbClr val="000000"/>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00"/>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2008</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00B050"/>
                    </a:solidFill>
                  </a:tcPr>
                </a:tc>
                <a:tc>
                  <a:txBody>
                    <a:bodyPr/>
                    <a:lstStyle/>
                    <a:p>
                      <a:pPr algn="ctr" fontAlgn="ctr"/>
                      <a:r>
                        <a:rPr lang="en-US" sz="2000" b="1" i="0" u="none" strike="noStrike" dirty="0" smtClean="0">
                          <a:solidFill>
                            <a:srgbClr val="000000"/>
                          </a:solidFill>
                          <a:effectLst/>
                          <a:latin typeface="Calibri"/>
                        </a:rPr>
                        <a:t>4</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76933C"/>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4F6228"/>
                    </a:solidFill>
                  </a:tcPr>
                </a:tc>
                <a:tc>
                  <a:txBody>
                    <a:bodyPr/>
                    <a:lstStyle/>
                    <a:p>
                      <a:pPr algn="ctr" fontAlgn="b"/>
                      <a:endParaRPr lang="en-US" sz="20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2009</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r>
                        <a:rPr lang="en-US"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76933C"/>
                    </a:solidFill>
                  </a:tcPr>
                </a:tc>
                <a:tc gridSpan="2">
                  <a:txBody>
                    <a:bodyPr/>
                    <a:lstStyle/>
                    <a:p>
                      <a:pPr algn="ctr" fontAlgn="ctr"/>
                      <a:r>
                        <a:rPr lang="en-US" sz="2000" b="1" i="0" u="none" strike="noStrike" dirty="0" smtClean="0">
                          <a:solidFill>
                            <a:schemeClr val="tx1"/>
                          </a:solidFill>
                          <a:effectLst/>
                          <a:latin typeface="Calibri"/>
                        </a:rPr>
                        <a:t>Obs. &gt;</a:t>
                      </a:r>
                      <a:r>
                        <a:rPr lang="en-US" sz="2000" b="1" i="0" u="none" strike="noStrike" baseline="0" dirty="0" smtClean="0">
                          <a:solidFill>
                            <a:schemeClr val="tx1"/>
                          </a:solidFill>
                          <a:effectLst/>
                          <a:latin typeface="Calibri"/>
                        </a:rPr>
                        <a:t> Exp</a:t>
                      </a:r>
                      <a:r>
                        <a:rPr lang="en-US" sz="2000" b="0" i="0" u="none" strike="noStrike" baseline="0" dirty="0" smtClean="0">
                          <a:solidFill>
                            <a:schemeClr val="tx1"/>
                          </a:solidFill>
                          <a:effectLst/>
                          <a:latin typeface="Calibri"/>
                        </a:rPr>
                        <a:t>.</a:t>
                      </a:r>
                      <a:endParaRPr lang="en-US" sz="2000" b="0" i="0" u="none" strike="noStrike" dirty="0">
                        <a:solidFill>
                          <a:schemeClr val="tx1"/>
                        </a:solidFill>
                        <a:effectLst/>
                        <a:latin typeface="Calibri"/>
                      </a:endParaRPr>
                    </a:p>
                  </a:txBody>
                  <a:tcPr marL="9525" marR="9525" marT="9525" marB="0" anchor="ctr">
                    <a:lnL>
                      <a:noFill/>
                    </a:lnL>
                    <a:lnR>
                      <a:noFill/>
                    </a:lnR>
                    <a:lnT>
                      <a:noFill/>
                    </a:lnT>
                    <a:lnB>
                      <a:noFill/>
                    </a:lnB>
                  </a:tcPr>
                </a:tc>
                <a:tc hMerge="1">
                  <a:txBody>
                    <a:bodyPr/>
                    <a:lstStyle/>
                    <a:p>
                      <a:pPr algn="l" fontAlgn="b"/>
                      <a:endParaRPr lang="en-US" sz="2000" b="0" i="0" u="none" strike="noStrike" dirty="0">
                        <a:solidFill>
                          <a:srgbClr val="000000"/>
                        </a:solidFill>
                        <a:effectLst/>
                        <a:latin typeface="Calibri"/>
                      </a:endParaRPr>
                    </a:p>
                  </a:txBody>
                  <a:tcPr marL="9525" marR="9525" marT="9525" marB="0" anchor="b">
                    <a:lnL>
                      <a:noFill/>
                    </a:lnL>
                    <a:lnR>
                      <a:noFill/>
                    </a:lnR>
                    <a:lnT>
                      <a:noFill/>
                    </a:lnT>
                    <a:lnB>
                      <a:noFill/>
                    </a:lnB>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2010</a:t>
                      </a:r>
                    </a:p>
                  </a:txBody>
                  <a:tcPr marL="9525" marR="9525" marT="9525" marB="0" anchor="ctr">
                    <a:lnL>
                      <a:noFill/>
                    </a:lnL>
                    <a:lnR>
                      <a:noFill/>
                    </a:lnR>
                    <a:lnT>
                      <a:noFill/>
                    </a:lnT>
                    <a:lnB>
                      <a:noFill/>
                    </a:lnB>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BFBFBF"/>
                    </a:solidFill>
                  </a:tcPr>
                </a:tc>
                <a:tc>
                  <a:txBody>
                    <a:bodyPr/>
                    <a:lstStyle/>
                    <a:p>
                      <a:pPr algn="ctr" fontAlgn="ctr"/>
                      <a:r>
                        <a:rPr lang="en-US" sz="2000" b="1" i="0" u="none" strike="noStrike" dirty="0" smtClean="0">
                          <a:solidFill>
                            <a:srgbClr val="000000"/>
                          </a:solidFill>
                          <a:effectLst/>
                          <a:latin typeface="Calibri"/>
                        </a:rPr>
                        <a:t>3</a:t>
                      </a:r>
                      <a:endParaRPr lang="en-US"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C4D79B"/>
                    </a:solidFill>
                  </a:tcPr>
                </a:tc>
                <a:tc>
                  <a:txBody>
                    <a:bodyPr/>
                    <a:lstStyle/>
                    <a:p>
                      <a:pPr algn="ctr" fontAlgn="ctr"/>
                      <a:endParaRPr lang="en-US" sz="2000" b="0" i="0" u="none" strike="noStrike">
                        <a:solidFill>
                          <a:srgbClr val="000000"/>
                        </a:solidFill>
                        <a:effectLst/>
                        <a:latin typeface="Calibri"/>
                      </a:endParaRP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2000" b="1" i="0" u="none" strike="noStrike" smtClean="0">
                          <a:solidFill>
                            <a:srgbClr val="000000"/>
                          </a:solidFill>
                          <a:effectLst/>
                          <a:latin typeface="Calibri"/>
                        </a:rPr>
                        <a:t>Yes</a:t>
                      </a:r>
                      <a:endParaRPr lang="en-US" sz="2000" b="1"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442201">
                <a:tc vMerge="1">
                  <a:txBody>
                    <a:bodyPr/>
                    <a:lstStyle/>
                    <a:p>
                      <a:endParaRPr lang="en-US"/>
                    </a:p>
                  </a:txBody>
                  <a:tcPr/>
                </a:tc>
                <a:tc>
                  <a:txBody>
                    <a:bodyPr/>
                    <a:lstStyle/>
                    <a:p>
                      <a:pPr algn="ctr" fontAlgn="ctr"/>
                      <a:r>
                        <a:rPr lang="en-US" sz="2000" b="1" i="0" u="none" strike="noStrike" dirty="0">
                          <a:solidFill>
                            <a:schemeClr val="tx1"/>
                          </a:solidFill>
                          <a:effectLst/>
                          <a:latin typeface="Calibri"/>
                        </a:rPr>
                        <a:t>2011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20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endParaRPr lang="en-US" sz="20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2000" b="0" i="0" u="none" strike="noStrike" dirty="0">
                        <a:solidFill>
                          <a:srgbClr val="000000"/>
                        </a:solidFill>
                        <a:effectLst/>
                        <a:latin typeface="Calibri"/>
                      </a:endParaRP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2000" b="1" i="0" u="none" strike="noStrike" dirty="0" smtClean="0">
                          <a:solidFill>
                            <a:srgbClr val="000000"/>
                          </a:solidFill>
                          <a:effectLst/>
                          <a:latin typeface="Calibri"/>
                        </a:rPr>
                        <a:t>No</a:t>
                      </a:r>
                      <a:endParaRPr lang="en-US" sz="2000" b="1"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bl>
          </a:graphicData>
        </a:graphic>
      </p:graphicFrame>
      <p:sp>
        <p:nvSpPr>
          <p:cNvPr id="5" name="Rectangle 4"/>
          <p:cNvSpPr/>
          <p:nvPr/>
        </p:nvSpPr>
        <p:spPr>
          <a:xfrm>
            <a:off x="5929952" y="1968500"/>
            <a:ext cx="1981200" cy="482600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0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1303"/>
            <a:ext cx="6477000" cy="1154097"/>
          </a:xfrm>
        </p:spPr>
        <p:txBody>
          <a:bodyPr>
            <a:normAutofit fontScale="90000"/>
          </a:bodyPr>
          <a:lstStyle/>
          <a:p>
            <a:r>
              <a:rPr lang="en-US" b="1" dirty="0" smtClean="0"/>
              <a:t>Population is not meeting demographic replacement</a:t>
            </a:r>
            <a:endParaRPr lang="en-US" b="1" dirty="0"/>
          </a:p>
        </p:txBody>
      </p:sp>
      <p:sp>
        <p:nvSpPr>
          <p:cNvPr id="4" name="Content Placeholder 2"/>
          <p:cNvSpPr txBox="1">
            <a:spLocks/>
          </p:cNvSpPr>
          <p:nvPr/>
        </p:nvSpPr>
        <p:spPr>
          <a:xfrm>
            <a:off x="990600" y="6171836"/>
            <a:ext cx="7315200" cy="533400"/>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n-US" sz="2400" b="1" dirty="0" smtClean="0"/>
              <a:t>CRR =  </a:t>
            </a:r>
            <a:r>
              <a:rPr lang="en-US" sz="2400" b="1" dirty="0"/>
              <a:t>N</a:t>
            </a:r>
            <a:r>
              <a:rPr lang="en-US" sz="2400" b="1" dirty="0" smtClean="0"/>
              <a:t>umber of offspring / </a:t>
            </a:r>
            <a:r>
              <a:rPr lang="en-US" sz="2400" b="1" dirty="0"/>
              <a:t>Number of parents</a:t>
            </a:r>
          </a:p>
        </p:txBody>
      </p:sp>
      <p:sp>
        <p:nvSpPr>
          <p:cNvPr id="5" name="TextBox 4"/>
          <p:cNvSpPr txBox="1"/>
          <p:nvPr/>
        </p:nvSpPr>
        <p:spPr>
          <a:xfrm>
            <a:off x="1" y="2819400"/>
            <a:ext cx="1550274" cy="830997"/>
          </a:xfrm>
          <a:prstGeom prst="rect">
            <a:avLst/>
          </a:prstGeom>
          <a:noFill/>
        </p:spPr>
        <p:txBody>
          <a:bodyPr wrap="square" rtlCol="0">
            <a:spAutoFit/>
          </a:bodyPr>
          <a:lstStyle/>
          <a:p>
            <a:pPr algn="ctr"/>
            <a:r>
              <a:rPr lang="en-US" sz="2400" b="1" dirty="0" smtClean="0"/>
              <a:t>*Females only</a:t>
            </a:r>
            <a:endParaRPr lang="en-US" sz="24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685" y="1354137"/>
            <a:ext cx="6059515" cy="489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137579" y="6477000"/>
            <a:ext cx="2082621" cy="369332"/>
          </a:xfrm>
          <a:prstGeom prst="rect">
            <a:avLst/>
          </a:prstGeom>
          <a:noFill/>
        </p:spPr>
        <p:txBody>
          <a:bodyPr wrap="none" rtlCol="0">
            <a:spAutoFit/>
          </a:bodyPr>
          <a:lstStyle/>
          <a:p>
            <a:r>
              <a:rPr lang="en-US" dirty="0" smtClean="0"/>
              <a:t>Sard et al. </a:t>
            </a:r>
            <a:r>
              <a:rPr lang="en-US" i="1" dirty="0" smtClean="0"/>
              <a:t>In prep.</a:t>
            </a:r>
            <a:endParaRPr lang="en-US" dirty="0"/>
          </a:p>
        </p:txBody>
      </p:sp>
    </p:spTree>
    <p:extLst>
      <p:ext uri="{BB962C8B-B14F-4D97-AF65-F5344CB8AC3E}">
        <p14:creationId xmlns:p14="http://schemas.microsoft.com/office/powerpoint/2010/main" val="196769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503"/>
            <a:ext cx="7924800" cy="1154097"/>
          </a:xfrm>
        </p:spPr>
        <p:txBody>
          <a:bodyPr>
            <a:normAutofit/>
          </a:bodyPr>
          <a:lstStyle/>
          <a:p>
            <a:r>
              <a:rPr lang="en-US" sz="3400" b="1" dirty="0" smtClean="0"/>
              <a:t>Most NOR Chinook retuning later in the spawning season were </a:t>
            </a:r>
            <a:r>
              <a:rPr lang="en-US" sz="3400" b="1" i="1" dirty="0" smtClean="0">
                <a:solidFill>
                  <a:srgbClr val="00B050"/>
                </a:solidFill>
              </a:rPr>
              <a:t>migrants</a:t>
            </a:r>
            <a:endParaRPr lang="en-US" sz="3400" b="1" i="1" dirty="0">
              <a:solidFill>
                <a:srgbClr val="00B05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32781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2044700" y="2603500"/>
            <a:ext cx="609600" cy="2159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54300" y="2628900"/>
            <a:ext cx="1146468" cy="369332"/>
          </a:xfrm>
          <a:prstGeom prst="rect">
            <a:avLst/>
          </a:prstGeom>
          <a:noFill/>
        </p:spPr>
        <p:txBody>
          <a:bodyPr wrap="none" rtlCol="0">
            <a:spAutoFit/>
          </a:bodyPr>
          <a:lstStyle/>
          <a:p>
            <a:r>
              <a:rPr lang="en-US" b="1" dirty="0" smtClean="0">
                <a:solidFill>
                  <a:srgbClr val="00B050"/>
                </a:solidFill>
              </a:rPr>
              <a:t>Migrants</a:t>
            </a:r>
            <a:endParaRPr lang="en-US" b="1" dirty="0">
              <a:solidFill>
                <a:srgbClr val="00B050"/>
              </a:solidFill>
            </a:endParaRPr>
          </a:p>
        </p:txBody>
      </p:sp>
      <p:cxnSp>
        <p:nvCxnSpPr>
          <p:cNvPr id="6" name="Straight Arrow Connector 5"/>
          <p:cNvCxnSpPr/>
          <p:nvPr/>
        </p:nvCxnSpPr>
        <p:spPr>
          <a:xfrm flipH="1">
            <a:off x="6019800" y="2057400"/>
            <a:ext cx="609600" cy="76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29400" y="1910834"/>
            <a:ext cx="1757276" cy="369332"/>
          </a:xfrm>
          <a:prstGeom prst="rect">
            <a:avLst/>
          </a:prstGeom>
          <a:noFill/>
          <a:ln>
            <a:noFill/>
          </a:ln>
        </p:spPr>
        <p:txBody>
          <a:bodyPr wrap="none" rtlCol="0">
            <a:spAutoFit/>
          </a:bodyPr>
          <a:lstStyle/>
          <a:p>
            <a:r>
              <a:rPr lang="en-US" b="1" dirty="0" smtClean="0">
                <a:solidFill>
                  <a:schemeClr val="bg1"/>
                </a:solidFill>
              </a:rPr>
              <a:t>September 1</a:t>
            </a:r>
            <a:r>
              <a:rPr lang="en-US" b="1" baseline="30000" dirty="0" smtClean="0">
                <a:solidFill>
                  <a:schemeClr val="bg1"/>
                </a:solidFill>
              </a:rPr>
              <a:t>st</a:t>
            </a:r>
            <a:endParaRPr lang="en-US" b="1" baseline="30000" dirty="0">
              <a:solidFill>
                <a:schemeClr val="bg1"/>
              </a:solidFill>
            </a:endParaRPr>
          </a:p>
        </p:txBody>
      </p:sp>
      <p:sp>
        <p:nvSpPr>
          <p:cNvPr id="9" name="TextBox 8"/>
          <p:cNvSpPr txBox="1"/>
          <p:nvPr/>
        </p:nvSpPr>
        <p:spPr>
          <a:xfrm>
            <a:off x="7137579" y="6477000"/>
            <a:ext cx="2082621" cy="369332"/>
          </a:xfrm>
          <a:prstGeom prst="rect">
            <a:avLst/>
          </a:prstGeom>
          <a:noFill/>
        </p:spPr>
        <p:txBody>
          <a:bodyPr wrap="none" rtlCol="0">
            <a:spAutoFit/>
          </a:bodyPr>
          <a:lstStyle/>
          <a:p>
            <a:r>
              <a:rPr lang="en-US" dirty="0" smtClean="0"/>
              <a:t>Sard et al. </a:t>
            </a:r>
            <a:r>
              <a:rPr lang="en-US" i="1" dirty="0" smtClean="0"/>
              <a:t>In prep.</a:t>
            </a:r>
            <a:endParaRPr lang="en-US" dirty="0"/>
          </a:p>
        </p:txBody>
      </p:sp>
    </p:spTree>
    <p:extLst>
      <p:ext uri="{BB962C8B-B14F-4D97-AF65-F5344CB8AC3E}">
        <p14:creationId xmlns:p14="http://schemas.microsoft.com/office/powerpoint/2010/main" val="1107955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53400" cy="1154097"/>
          </a:xfrm>
        </p:spPr>
        <p:txBody>
          <a:bodyPr>
            <a:normAutofit fontScale="90000"/>
          </a:bodyPr>
          <a:lstStyle/>
          <a:p>
            <a:r>
              <a:rPr lang="en-US" b="1" dirty="0" smtClean="0"/>
              <a:t>Genetics: Definitions and examples</a:t>
            </a:r>
            <a:endParaRPr lang="en-US" b="1" dirty="0"/>
          </a:p>
        </p:txBody>
      </p:sp>
      <p:sp>
        <p:nvSpPr>
          <p:cNvPr id="4" name="TextBox 3"/>
          <p:cNvSpPr txBox="1"/>
          <p:nvPr/>
        </p:nvSpPr>
        <p:spPr>
          <a:xfrm>
            <a:off x="2133600" y="3439180"/>
            <a:ext cx="6248400" cy="523220"/>
          </a:xfrm>
          <a:prstGeom prst="rect">
            <a:avLst/>
          </a:prstGeom>
          <a:solidFill>
            <a:schemeClr val="bg1">
              <a:lumMod val="95000"/>
            </a:schemeClr>
          </a:solidFill>
        </p:spPr>
        <p:txBody>
          <a:bodyPr wrap="square" rtlCol="0">
            <a:spAutoFit/>
          </a:bodyPr>
          <a:lstStyle/>
          <a:p>
            <a:r>
              <a:rPr lang="en-US" sz="2800" b="1" dirty="0" smtClean="0">
                <a:effectLst/>
              </a:rPr>
              <a:t>5’…</a:t>
            </a:r>
            <a:r>
              <a:rPr lang="en-US" sz="2800" b="1" dirty="0" err="1" smtClean="0">
                <a:effectLst/>
              </a:rPr>
              <a:t>gatcgg</a:t>
            </a:r>
            <a:r>
              <a:rPr lang="en-US" sz="2800" b="1" dirty="0" err="1" smtClean="0">
                <a:solidFill>
                  <a:schemeClr val="tx2"/>
                </a:solidFill>
                <a:effectLst/>
              </a:rPr>
              <a:t>acatacatacat</a:t>
            </a:r>
            <a:r>
              <a:rPr lang="en-US" sz="2800" b="1" dirty="0" err="1" smtClean="0">
                <a:effectLst/>
              </a:rPr>
              <a:t>agtatta</a:t>
            </a:r>
            <a:r>
              <a:rPr lang="en-US" sz="2800" b="1" dirty="0" smtClean="0"/>
              <a:t>...3’</a:t>
            </a:r>
            <a:endParaRPr lang="en-US" sz="2800" b="1" dirty="0"/>
          </a:p>
        </p:txBody>
      </p:sp>
      <p:sp>
        <p:nvSpPr>
          <p:cNvPr id="7" name="Rectangle 6"/>
          <p:cNvSpPr/>
          <p:nvPr/>
        </p:nvSpPr>
        <p:spPr>
          <a:xfrm>
            <a:off x="4853505" y="5029200"/>
            <a:ext cx="6858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5544068" y="5029200"/>
            <a:ext cx="17526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A2</a:t>
            </a:r>
            <a:endParaRPr lang="en-US" b="1" dirty="0">
              <a:solidFill>
                <a:schemeClr val="bg1"/>
              </a:solidFill>
            </a:endParaRPr>
          </a:p>
        </p:txBody>
      </p:sp>
      <p:sp>
        <p:nvSpPr>
          <p:cNvPr id="16" name="TextBox 15"/>
          <p:cNvSpPr txBox="1"/>
          <p:nvPr/>
        </p:nvSpPr>
        <p:spPr>
          <a:xfrm>
            <a:off x="1949020" y="4505980"/>
            <a:ext cx="3031599" cy="369332"/>
          </a:xfrm>
          <a:prstGeom prst="rect">
            <a:avLst/>
          </a:prstGeom>
          <a:noFill/>
        </p:spPr>
        <p:txBody>
          <a:bodyPr wrap="none" rtlCol="0">
            <a:spAutoFit/>
          </a:bodyPr>
          <a:lstStyle/>
          <a:p>
            <a:r>
              <a:rPr lang="en-US" b="1" dirty="0" smtClean="0"/>
              <a:t>Allele 1 – copy from Mom</a:t>
            </a:r>
            <a:endParaRPr lang="en-US" b="1" dirty="0"/>
          </a:p>
        </p:txBody>
      </p:sp>
      <p:sp>
        <p:nvSpPr>
          <p:cNvPr id="17" name="TextBox 16"/>
          <p:cNvSpPr txBox="1"/>
          <p:nvPr/>
        </p:nvSpPr>
        <p:spPr>
          <a:xfrm>
            <a:off x="1949020" y="5040868"/>
            <a:ext cx="2864887" cy="369332"/>
          </a:xfrm>
          <a:prstGeom prst="rect">
            <a:avLst/>
          </a:prstGeom>
          <a:noFill/>
        </p:spPr>
        <p:txBody>
          <a:bodyPr wrap="none" rtlCol="0">
            <a:spAutoFit/>
          </a:bodyPr>
          <a:lstStyle/>
          <a:p>
            <a:r>
              <a:rPr lang="en-US" b="1" dirty="0" smtClean="0"/>
              <a:t>Allele 2 – copy from Dad</a:t>
            </a:r>
            <a:endParaRPr lang="en-US" b="1" dirty="0"/>
          </a:p>
        </p:txBody>
      </p:sp>
      <p:sp>
        <p:nvSpPr>
          <p:cNvPr id="18" name="Content Placeholder 2"/>
          <p:cNvSpPr>
            <a:spLocks noGrp="1"/>
          </p:cNvSpPr>
          <p:nvPr>
            <p:ph idx="1"/>
          </p:nvPr>
        </p:nvSpPr>
        <p:spPr>
          <a:xfrm>
            <a:off x="838200" y="1261073"/>
            <a:ext cx="7924800" cy="1863127"/>
          </a:xfrm>
        </p:spPr>
        <p:txBody>
          <a:bodyPr>
            <a:normAutofit/>
          </a:bodyPr>
          <a:lstStyle/>
          <a:p>
            <a:r>
              <a:rPr lang="en-US" sz="2400" i="1" dirty="0" smtClean="0"/>
              <a:t>Locus</a:t>
            </a:r>
            <a:r>
              <a:rPr lang="en-US" sz="2400" dirty="0" smtClean="0"/>
              <a:t> – specific location in the genome</a:t>
            </a:r>
          </a:p>
          <a:p>
            <a:r>
              <a:rPr lang="en-US" sz="2400" i="1" dirty="0" smtClean="0"/>
              <a:t>Allele</a:t>
            </a:r>
            <a:r>
              <a:rPr lang="en-US" sz="2400" dirty="0" smtClean="0"/>
              <a:t> – character state at a </a:t>
            </a:r>
            <a:r>
              <a:rPr lang="en-US" sz="2400" i="1" dirty="0" smtClean="0"/>
              <a:t>locus</a:t>
            </a:r>
          </a:p>
          <a:p>
            <a:r>
              <a:rPr lang="en-US" sz="2400" i="1" dirty="0" smtClean="0"/>
              <a:t>Genotype</a:t>
            </a:r>
            <a:r>
              <a:rPr lang="en-US" sz="2400" dirty="0" smtClean="0"/>
              <a:t> – </a:t>
            </a:r>
            <a:r>
              <a:rPr lang="en-US" sz="2400" i="1" dirty="0" smtClean="0"/>
              <a:t>alleles </a:t>
            </a:r>
            <a:r>
              <a:rPr lang="en-US" sz="2400" dirty="0" smtClean="0"/>
              <a:t>an individual has at a given </a:t>
            </a:r>
            <a:r>
              <a:rPr lang="en-US" sz="2400" i="1" dirty="0" smtClean="0"/>
              <a:t>locus</a:t>
            </a:r>
            <a:endParaRPr lang="en-US" sz="2400" i="1" dirty="0"/>
          </a:p>
        </p:txBody>
      </p:sp>
      <p:cxnSp>
        <p:nvCxnSpPr>
          <p:cNvPr id="19" name="Straight Arrow Connector 18"/>
          <p:cNvCxnSpPr/>
          <p:nvPr/>
        </p:nvCxnSpPr>
        <p:spPr>
          <a:xfrm>
            <a:off x="1616471" y="3268161"/>
            <a:ext cx="348762" cy="38943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43237" y="2814935"/>
            <a:ext cx="1090363" cy="461665"/>
          </a:xfrm>
          <a:prstGeom prst="rect">
            <a:avLst/>
          </a:prstGeom>
          <a:noFill/>
        </p:spPr>
        <p:txBody>
          <a:bodyPr wrap="none" rtlCol="0">
            <a:spAutoFit/>
          </a:bodyPr>
          <a:lstStyle/>
          <a:p>
            <a:r>
              <a:rPr lang="en-US" sz="2400" b="1" dirty="0" smtClean="0">
                <a:solidFill>
                  <a:schemeClr val="tx2"/>
                </a:solidFill>
              </a:rPr>
              <a:t>Locus</a:t>
            </a:r>
            <a:endParaRPr lang="en-US" sz="2400" b="1" dirty="0">
              <a:solidFill>
                <a:schemeClr val="tx2"/>
              </a:solidFill>
            </a:endParaRPr>
          </a:p>
        </p:txBody>
      </p:sp>
      <p:sp>
        <p:nvSpPr>
          <p:cNvPr id="25" name="TextBox 24"/>
          <p:cNvSpPr txBox="1"/>
          <p:nvPr/>
        </p:nvSpPr>
        <p:spPr>
          <a:xfrm>
            <a:off x="1066800" y="4004965"/>
            <a:ext cx="1176925" cy="461665"/>
          </a:xfrm>
          <a:prstGeom prst="rect">
            <a:avLst/>
          </a:prstGeom>
          <a:noFill/>
        </p:spPr>
        <p:txBody>
          <a:bodyPr wrap="none" rtlCol="0">
            <a:spAutoFit/>
          </a:bodyPr>
          <a:lstStyle/>
          <a:p>
            <a:r>
              <a:rPr lang="en-US" sz="2400" b="1" dirty="0" smtClean="0">
                <a:solidFill>
                  <a:schemeClr val="tx2"/>
                </a:solidFill>
              </a:rPr>
              <a:t>Alleles</a:t>
            </a:r>
            <a:endParaRPr lang="en-US" sz="2400" b="1" dirty="0">
              <a:solidFill>
                <a:schemeClr val="tx2"/>
              </a:solidFill>
            </a:endParaRPr>
          </a:p>
        </p:txBody>
      </p:sp>
      <p:cxnSp>
        <p:nvCxnSpPr>
          <p:cNvPr id="26" name="Straight Arrow Connector 25"/>
          <p:cNvCxnSpPr>
            <a:endCxn id="16" idx="1"/>
          </p:cNvCxnSpPr>
          <p:nvPr/>
        </p:nvCxnSpPr>
        <p:spPr>
          <a:xfrm>
            <a:off x="1628886" y="4462165"/>
            <a:ext cx="320134" cy="22848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11982" y="4474746"/>
            <a:ext cx="337038" cy="56612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1680057682"/>
              </p:ext>
            </p:extLst>
          </p:nvPr>
        </p:nvGraphicFramePr>
        <p:xfrm>
          <a:off x="3810000" y="5811520"/>
          <a:ext cx="3124200" cy="741680"/>
        </p:xfrm>
        <a:graphic>
          <a:graphicData uri="http://schemas.openxmlformats.org/drawingml/2006/table">
            <a:tbl>
              <a:tblPr firstRow="1" bandRow="1">
                <a:tableStyleId>{5C22544A-7EE6-4342-B048-85BDC9FD1C3A}</a:tableStyleId>
              </a:tblPr>
              <a:tblGrid>
                <a:gridCol w="1041400"/>
                <a:gridCol w="1041400"/>
                <a:gridCol w="1041400"/>
              </a:tblGrid>
              <a:tr h="370840">
                <a:tc>
                  <a:txBody>
                    <a:bodyPr/>
                    <a:lstStyle/>
                    <a:p>
                      <a:pPr algn="ctr"/>
                      <a:r>
                        <a:rPr lang="en-US" b="1" dirty="0" smtClean="0">
                          <a:solidFill>
                            <a:schemeClr val="bg1"/>
                          </a:solidFill>
                        </a:rPr>
                        <a:t>Fish</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smtClean="0">
                          <a:solidFill>
                            <a:schemeClr val="bg1"/>
                          </a:solidFill>
                        </a:rPr>
                        <a:t>Locus 1</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A1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b="1" dirty="0" smtClean="0"/>
                        <a:t>A2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
        <p:nvSpPr>
          <p:cNvPr id="31" name="TextBox 30"/>
          <p:cNvSpPr txBox="1"/>
          <p:nvPr/>
        </p:nvSpPr>
        <p:spPr>
          <a:xfrm>
            <a:off x="964120" y="5944690"/>
            <a:ext cx="1603324" cy="461665"/>
          </a:xfrm>
          <a:prstGeom prst="rect">
            <a:avLst/>
          </a:prstGeom>
          <a:noFill/>
        </p:spPr>
        <p:txBody>
          <a:bodyPr wrap="none" rtlCol="0">
            <a:spAutoFit/>
          </a:bodyPr>
          <a:lstStyle/>
          <a:p>
            <a:r>
              <a:rPr lang="en-US" sz="2400" b="1" dirty="0" smtClean="0">
                <a:solidFill>
                  <a:schemeClr val="tx2"/>
                </a:solidFill>
              </a:rPr>
              <a:t>Genotype</a:t>
            </a:r>
            <a:endParaRPr lang="en-US" sz="2400" b="1" dirty="0">
              <a:solidFill>
                <a:schemeClr val="tx2"/>
              </a:solidFill>
            </a:endParaRPr>
          </a:p>
        </p:txBody>
      </p:sp>
      <p:cxnSp>
        <p:nvCxnSpPr>
          <p:cNvPr id="32" name="Straight Arrow Connector 31"/>
          <p:cNvCxnSpPr/>
          <p:nvPr/>
        </p:nvCxnSpPr>
        <p:spPr>
          <a:xfrm>
            <a:off x="2548852" y="6175523"/>
            <a:ext cx="994448" cy="14153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296789" y="5029200"/>
            <a:ext cx="6858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4853505" y="4509448"/>
            <a:ext cx="6858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5544068" y="4509448"/>
            <a:ext cx="1752600" cy="381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A1</a:t>
            </a:r>
            <a:endParaRPr lang="en-US" b="1" dirty="0">
              <a:solidFill>
                <a:schemeClr val="bg1"/>
              </a:solidFill>
            </a:endParaRPr>
          </a:p>
        </p:txBody>
      </p:sp>
      <p:sp>
        <p:nvSpPr>
          <p:cNvPr id="29" name="Rectangle 28"/>
          <p:cNvSpPr/>
          <p:nvPr/>
        </p:nvSpPr>
        <p:spPr>
          <a:xfrm>
            <a:off x="7296148" y="4509448"/>
            <a:ext cx="685800" cy="381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390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6" grpId="0"/>
      <p:bldP spid="17" grpId="0"/>
      <p:bldP spid="24" grpId="0"/>
      <p:bldP spid="25" grpId="0"/>
      <p:bldP spid="31" grpId="0"/>
      <p:bldP spid="22" grpId="0" animBg="1"/>
      <p:bldP spid="23"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1143000"/>
          </a:xfrm>
        </p:spPr>
        <p:txBody>
          <a:bodyPr>
            <a:normAutofit/>
          </a:bodyPr>
          <a:lstStyle/>
          <a:p>
            <a:pPr algn="ctr"/>
            <a:r>
              <a:rPr lang="en-US" b="1" dirty="0" smtClean="0"/>
              <a:t>Assessment of genetic variation</a:t>
            </a:r>
            <a:endParaRPr lang="en-US" b="1" dirty="0"/>
          </a:p>
        </p:txBody>
      </p:sp>
      <p:sp>
        <p:nvSpPr>
          <p:cNvPr id="3" name="Content Placeholder 2"/>
          <p:cNvSpPr>
            <a:spLocks noGrp="1"/>
          </p:cNvSpPr>
          <p:nvPr>
            <p:ph idx="1"/>
          </p:nvPr>
        </p:nvSpPr>
        <p:spPr>
          <a:xfrm>
            <a:off x="304800" y="1600200"/>
            <a:ext cx="8382000" cy="2625127"/>
          </a:xfrm>
        </p:spPr>
        <p:txBody>
          <a:bodyPr>
            <a:noAutofit/>
          </a:bodyPr>
          <a:lstStyle/>
          <a:p>
            <a:r>
              <a:rPr lang="en-US" sz="2600" b="1" dirty="0" smtClean="0"/>
              <a:t>Heterozygosity</a:t>
            </a:r>
          </a:p>
          <a:p>
            <a:pPr lvl="1"/>
            <a:r>
              <a:rPr lang="en-US" sz="2200" b="1" dirty="0" smtClean="0"/>
              <a:t>Proportion of individuals that have different </a:t>
            </a:r>
            <a:r>
              <a:rPr lang="en-US" sz="2200" b="1" i="1" dirty="0" smtClean="0"/>
              <a:t>alleles</a:t>
            </a:r>
            <a:r>
              <a:rPr lang="en-US" sz="2200" b="1" dirty="0" smtClean="0"/>
              <a:t> at a given </a:t>
            </a:r>
            <a:r>
              <a:rPr lang="en-US" sz="2200" b="1" i="1" dirty="0" smtClean="0"/>
              <a:t>locus</a:t>
            </a:r>
          </a:p>
          <a:p>
            <a:r>
              <a:rPr lang="en-US" sz="2600" b="1" dirty="0" smtClean="0"/>
              <a:t>Number of </a:t>
            </a:r>
            <a:r>
              <a:rPr lang="en-US" sz="2600" b="1" i="1" dirty="0" smtClean="0"/>
              <a:t>alleles</a:t>
            </a:r>
            <a:endParaRPr lang="en-US" sz="2200" b="1" dirty="0" smtClean="0"/>
          </a:p>
          <a:p>
            <a:pPr marL="320040" lvl="1" indent="0">
              <a:buNone/>
            </a:pPr>
            <a:endParaRPr lang="en-US" sz="2400" b="1" dirty="0"/>
          </a:p>
        </p:txBody>
      </p:sp>
      <p:graphicFrame>
        <p:nvGraphicFramePr>
          <p:cNvPr id="12" name="Table 11"/>
          <p:cNvGraphicFramePr>
            <a:graphicFrameLocks noGrp="1"/>
          </p:cNvGraphicFramePr>
          <p:nvPr>
            <p:extLst>
              <p:ext uri="{D42A27DB-BD31-4B8C-83A1-F6EECF244321}">
                <p14:modId xmlns:p14="http://schemas.microsoft.com/office/powerpoint/2010/main" val="1950453729"/>
              </p:ext>
            </p:extLst>
          </p:nvPr>
        </p:nvGraphicFramePr>
        <p:xfrm>
          <a:off x="5638800" y="2895600"/>
          <a:ext cx="2895600" cy="1849120"/>
        </p:xfrm>
        <a:graphic>
          <a:graphicData uri="http://schemas.openxmlformats.org/drawingml/2006/table">
            <a:tbl>
              <a:tblPr firstRow="1" bandRow="1">
                <a:tableStyleId>{5C22544A-7EE6-4342-B048-85BDC9FD1C3A}</a:tableStyleId>
              </a:tblPr>
              <a:tblGrid>
                <a:gridCol w="762000"/>
                <a:gridCol w="990600"/>
                <a:gridCol w="1143000"/>
              </a:tblGrid>
              <a:tr h="294640">
                <a:tc>
                  <a:txBody>
                    <a:bodyPr/>
                    <a:lstStyle/>
                    <a:p>
                      <a:pPr algn="ctr"/>
                      <a:r>
                        <a:rPr lang="en-US" b="1" dirty="0" smtClean="0">
                          <a:solidFill>
                            <a:schemeClr val="bg1"/>
                          </a:solidFill>
                        </a:rPr>
                        <a:t>Fish</a:t>
                      </a:r>
                      <a:endParaRPr lang="en-US" b="1" dirty="0">
                        <a:solidFill>
                          <a:schemeClr val="bg1"/>
                        </a:solidFill>
                      </a:endParaRPr>
                    </a:p>
                  </a:txBody>
                  <a:tcPr/>
                </a:tc>
                <a:tc gridSpan="2">
                  <a:txBody>
                    <a:bodyPr/>
                    <a:lstStyle/>
                    <a:p>
                      <a:pPr algn="ctr"/>
                      <a:r>
                        <a:rPr lang="en-US" b="1" dirty="0" smtClean="0">
                          <a:solidFill>
                            <a:schemeClr val="bg1"/>
                          </a:solidFill>
                        </a:rPr>
                        <a:t>Locus 1</a:t>
                      </a:r>
                      <a:endParaRPr lang="en-US" b="1" dirty="0">
                        <a:solidFill>
                          <a:schemeClr val="bg1"/>
                        </a:solidFill>
                      </a:endParaRPr>
                    </a:p>
                  </a:txBody>
                  <a:tcPr>
                    <a:lnB w="381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bg1"/>
                        </a:solidFill>
                      </a:endParaRPr>
                    </a:p>
                  </a:txBody>
                  <a:tcPr>
                    <a:lnB w="38100" cap="flat" cmpd="sng" algn="ctr">
                      <a:solidFill>
                        <a:schemeClr val="tx1"/>
                      </a:solidFill>
                      <a:prstDash val="solid"/>
                      <a:round/>
                      <a:headEnd type="none" w="med" len="med"/>
                      <a:tailEnd type="none" w="med" len="med"/>
                    </a:lnB>
                  </a:tcPr>
                </a:tc>
              </a:tr>
              <a:tr h="370840">
                <a:tc>
                  <a:txBody>
                    <a:bodyPr/>
                    <a:lstStyle/>
                    <a:p>
                      <a:pPr algn="ctr"/>
                      <a:r>
                        <a:rPr lang="en-US" dirty="0" smtClean="0"/>
                        <a:t>#1</a:t>
                      </a:r>
                      <a:endParaRPr lang="en-US" dirty="0"/>
                    </a:p>
                  </a:txBody>
                  <a:tcPr>
                    <a:lnR w="3175" cap="flat" cmpd="sng" algn="ctr">
                      <a:solidFill>
                        <a:schemeClr val="tx1"/>
                      </a:solidFill>
                      <a:prstDash val="solid"/>
                      <a:round/>
                      <a:headEnd type="none" w="med" len="med"/>
                      <a:tailEnd type="none" w="med" len="med"/>
                    </a:lnR>
                  </a:tcPr>
                </a:tc>
                <a:tc>
                  <a:txBody>
                    <a:bodyPr/>
                    <a:lstStyle/>
                    <a:p>
                      <a:pPr algn="ctr"/>
                      <a:r>
                        <a:rPr lang="en-US" dirty="0" smtClean="0"/>
                        <a:t>A1</a:t>
                      </a:r>
                      <a:endParaRPr lang="en-US" dirty="0"/>
                    </a:p>
                  </a:txBody>
                  <a:tcPr>
                    <a:lnL w="31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ctr"/>
                      <a:r>
                        <a:rPr lang="en-US" dirty="0" smtClean="0"/>
                        <a:t>A2</a:t>
                      </a:r>
                      <a:endParaRPr lang="en-US" dirty="0"/>
                    </a:p>
                  </a:txBody>
                  <a:tcPr>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r h="370840">
                <a:tc>
                  <a:txBody>
                    <a:bodyPr/>
                    <a:lstStyle/>
                    <a:p>
                      <a:pPr algn="ctr"/>
                      <a:r>
                        <a:rPr lang="en-US" dirty="0" smtClean="0"/>
                        <a:t>#2</a:t>
                      </a:r>
                      <a:endParaRPr lang="en-US" dirty="0"/>
                    </a:p>
                  </a:txBody>
                  <a:tcPr>
                    <a:lnR w="3175" cap="flat" cmpd="sng" algn="ctr">
                      <a:solidFill>
                        <a:schemeClr val="tx1"/>
                      </a:solidFill>
                      <a:prstDash val="solid"/>
                      <a:round/>
                      <a:headEnd type="none" w="med" len="med"/>
                      <a:tailEnd type="none" w="med" len="med"/>
                    </a:lnR>
                  </a:tcPr>
                </a:tc>
                <a:tc>
                  <a:txBody>
                    <a:bodyPr/>
                    <a:lstStyle/>
                    <a:p>
                      <a:pPr algn="ctr"/>
                      <a:r>
                        <a:rPr lang="en-US" dirty="0" smtClean="0"/>
                        <a:t>A1</a:t>
                      </a:r>
                      <a:endParaRPr lang="en-US"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ctr"/>
                      <a:r>
                        <a:rPr lang="en-US" dirty="0" smtClean="0"/>
                        <a:t>A1</a:t>
                      </a:r>
                      <a:endParaRPr lang="en-US"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r>
              <a:tr h="370840">
                <a:tc>
                  <a:txBody>
                    <a:bodyPr/>
                    <a:lstStyle/>
                    <a:p>
                      <a:pPr algn="ctr"/>
                      <a:r>
                        <a:rPr lang="en-US" dirty="0" smtClean="0"/>
                        <a:t>#3</a:t>
                      </a:r>
                      <a:endParaRPr lang="en-US" dirty="0"/>
                    </a:p>
                  </a:txBody>
                  <a:tcPr>
                    <a:lnR w="3175" cap="flat" cmpd="sng" algn="ctr">
                      <a:solidFill>
                        <a:schemeClr val="tx1"/>
                      </a:solidFill>
                      <a:prstDash val="solid"/>
                      <a:round/>
                      <a:headEnd type="none" w="med" len="med"/>
                      <a:tailEnd type="none" w="med" len="med"/>
                    </a:lnR>
                  </a:tcPr>
                </a:tc>
                <a:tc>
                  <a:txBody>
                    <a:bodyPr/>
                    <a:lstStyle/>
                    <a:p>
                      <a:pPr algn="ctr"/>
                      <a:r>
                        <a:rPr lang="en-US" dirty="0" smtClean="0"/>
                        <a:t>A1</a:t>
                      </a:r>
                      <a:endParaRPr lang="en-US"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a:txBody>
                    <a:bodyPr/>
                    <a:lstStyle/>
                    <a:p>
                      <a:pPr algn="ctr"/>
                      <a:r>
                        <a:rPr lang="en-US" dirty="0" smtClean="0"/>
                        <a:t>A2</a:t>
                      </a:r>
                      <a:endParaRPr lang="en-US"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r h="370840">
                <a:tc>
                  <a:txBody>
                    <a:bodyPr/>
                    <a:lstStyle/>
                    <a:p>
                      <a:pPr algn="ctr"/>
                      <a:r>
                        <a:rPr lang="en-US" dirty="0" smtClean="0"/>
                        <a:t>#4</a:t>
                      </a:r>
                      <a:endParaRPr lang="en-US" dirty="0"/>
                    </a:p>
                  </a:txBody>
                  <a:tcPr>
                    <a:lnR w="3175" cap="flat" cmpd="sng" algn="ctr">
                      <a:solidFill>
                        <a:schemeClr val="tx1"/>
                      </a:solidFill>
                      <a:prstDash val="solid"/>
                      <a:round/>
                      <a:headEnd type="none" w="med" len="med"/>
                      <a:tailEnd type="none" w="med" len="med"/>
                    </a:lnR>
                  </a:tcPr>
                </a:tc>
                <a:tc>
                  <a:txBody>
                    <a:bodyPr/>
                    <a:lstStyle/>
                    <a:p>
                      <a:pPr algn="ctr"/>
                      <a:r>
                        <a:rPr lang="en-US" dirty="0" smtClean="0"/>
                        <a:t>A2</a:t>
                      </a:r>
                      <a:endParaRPr lang="en-US"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smtClean="0"/>
                        <a:t>A2</a:t>
                      </a:r>
                      <a:endParaRPr lang="en-US"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solidFill>
                  </a:tcPr>
                </a:tc>
              </a:tr>
            </a:tbl>
          </a:graphicData>
        </a:graphic>
      </p:graphicFrame>
      <p:sp>
        <p:nvSpPr>
          <p:cNvPr id="13" name="Oval 12"/>
          <p:cNvSpPr/>
          <p:nvPr/>
        </p:nvSpPr>
        <p:spPr>
          <a:xfrm>
            <a:off x="8610600" y="33528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10600" y="4114800"/>
            <a:ext cx="152400" cy="152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1200" y="3733800"/>
            <a:ext cx="4246675" cy="461665"/>
          </a:xfrm>
          <a:prstGeom prst="rect">
            <a:avLst/>
          </a:prstGeom>
        </p:spPr>
        <p:txBody>
          <a:bodyPr wrap="none">
            <a:spAutoFit/>
          </a:bodyPr>
          <a:lstStyle/>
          <a:p>
            <a:pPr lvl="1"/>
            <a:r>
              <a:rPr lang="en-US" sz="2400" b="1" dirty="0" smtClean="0">
                <a:solidFill>
                  <a:schemeClr val="tx2"/>
                </a:solidFill>
              </a:rPr>
              <a:t>Heterozygosity: 2/4 = 0.5</a:t>
            </a:r>
            <a:endParaRPr lang="en-US" sz="2400" b="1" dirty="0">
              <a:solidFill>
                <a:schemeClr val="tx2"/>
              </a:solidFill>
            </a:endParaRPr>
          </a:p>
        </p:txBody>
      </p:sp>
      <p:sp>
        <p:nvSpPr>
          <p:cNvPr id="16" name="Rectangle 15"/>
          <p:cNvSpPr/>
          <p:nvPr/>
        </p:nvSpPr>
        <p:spPr>
          <a:xfrm>
            <a:off x="711199" y="4114800"/>
            <a:ext cx="2244525" cy="461665"/>
          </a:xfrm>
          <a:prstGeom prst="rect">
            <a:avLst/>
          </a:prstGeom>
        </p:spPr>
        <p:txBody>
          <a:bodyPr wrap="none">
            <a:spAutoFit/>
          </a:bodyPr>
          <a:lstStyle/>
          <a:p>
            <a:pPr lvl="1"/>
            <a:r>
              <a:rPr lang="en-US" sz="2400" b="1" dirty="0" smtClean="0">
                <a:solidFill>
                  <a:schemeClr val="tx2"/>
                </a:solidFill>
              </a:rPr>
              <a:t>Alleles = 2</a:t>
            </a:r>
            <a:endParaRPr lang="en-US" sz="2400" b="1" dirty="0">
              <a:solidFill>
                <a:schemeClr val="tx2"/>
              </a:solidFill>
            </a:endParaRPr>
          </a:p>
        </p:txBody>
      </p:sp>
      <p:sp>
        <p:nvSpPr>
          <p:cNvPr id="18" name="Content Placeholder 2"/>
          <p:cNvSpPr txBox="1">
            <a:spLocks/>
          </p:cNvSpPr>
          <p:nvPr/>
        </p:nvSpPr>
        <p:spPr>
          <a:xfrm>
            <a:off x="381000" y="5334000"/>
            <a:ext cx="3962400" cy="1312563"/>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800" b="1" i="1" dirty="0" smtClean="0"/>
              <a:t>Our study:</a:t>
            </a:r>
          </a:p>
          <a:p>
            <a:pPr lvl="1"/>
            <a:r>
              <a:rPr lang="en-US" sz="1800" b="1" smtClean="0"/>
              <a:t>8 </a:t>
            </a:r>
            <a:r>
              <a:rPr lang="en-US" sz="1800" b="1" smtClean="0"/>
              <a:t>loci</a:t>
            </a:r>
            <a:endParaRPr lang="en-US" sz="1800" b="1" dirty="0" smtClean="0"/>
          </a:p>
          <a:p>
            <a:pPr marL="320040" lvl="1" indent="0">
              <a:buFont typeface="Wingdings" charset="2"/>
              <a:buNone/>
            </a:pPr>
            <a:endParaRPr lang="en-US" sz="2400" b="1" dirty="0"/>
          </a:p>
        </p:txBody>
      </p:sp>
      <p:sp>
        <p:nvSpPr>
          <p:cNvPr id="10" name="Content Placeholder 2"/>
          <p:cNvSpPr txBox="1">
            <a:spLocks/>
          </p:cNvSpPr>
          <p:nvPr/>
        </p:nvSpPr>
        <p:spPr>
          <a:xfrm>
            <a:off x="3986609" y="4903915"/>
            <a:ext cx="4547791" cy="1801685"/>
          </a:xfrm>
          <a:prstGeom prst="rect">
            <a:avLst/>
          </a:prstGeom>
          <a:solidFill>
            <a:schemeClr val="tx1"/>
          </a:solidFill>
          <a:ln w="57150">
            <a:solidFill>
              <a:srgbClr val="FF0000"/>
            </a:solidFill>
          </a:ln>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800" b="1" i="1" dirty="0" smtClean="0">
                <a:solidFill>
                  <a:schemeClr val="bg1"/>
                </a:solidFill>
              </a:rPr>
              <a:t>Expectation:</a:t>
            </a:r>
          </a:p>
          <a:p>
            <a:pPr lvl="1"/>
            <a:r>
              <a:rPr lang="en-US" b="1" dirty="0" smtClean="0">
                <a:solidFill>
                  <a:schemeClr val="bg1"/>
                </a:solidFill>
              </a:rPr>
              <a:t>Reduction in alleles</a:t>
            </a:r>
          </a:p>
          <a:p>
            <a:pPr lvl="2"/>
            <a:r>
              <a:rPr lang="en-US" b="1" dirty="0" smtClean="0">
                <a:solidFill>
                  <a:schemeClr val="bg1"/>
                </a:solidFill>
              </a:rPr>
              <a:t>Variance in fitness, low CRR</a:t>
            </a:r>
          </a:p>
          <a:p>
            <a:pPr lvl="1"/>
            <a:r>
              <a:rPr lang="en-US" sz="1800" b="1" dirty="0" smtClean="0">
                <a:solidFill>
                  <a:schemeClr val="bg1"/>
                </a:solidFill>
              </a:rPr>
              <a:t>No change in </a:t>
            </a:r>
            <a:r>
              <a:rPr lang="en-US" b="1" dirty="0" smtClean="0">
                <a:solidFill>
                  <a:schemeClr val="bg1"/>
                </a:solidFill>
              </a:rPr>
              <a:t>he</a:t>
            </a:r>
            <a:r>
              <a:rPr lang="en-US" sz="1800" b="1" dirty="0" smtClean="0">
                <a:solidFill>
                  <a:schemeClr val="bg1"/>
                </a:solidFill>
              </a:rPr>
              <a:t>terozygosity </a:t>
            </a:r>
          </a:p>
          <a:p>
            <a:pPr lvl="2"/>
            <a:r>
              <a:rPr lang="en-US" sz="1600" b="1" dirty="0" smtClean="0">
                <a:solidFill>
                  <a:schemeClr val="bg1"/>
                </a:solidFill>
              </a:rPr>
              <a:t>Low power</a:t>
            </a:r>
          </a:p>
        </p:txBody>
      </p:sp>
    </p:spTree>
    <p:extLst>
      <p:ext uri="{BB962C8B-B14F-4D97-AF65-F5344CB8AC3E}">
        <p14:creationId xmlns:p14="http://schemas.microsoft.com/office/powerpoint/2010/main" val="4779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87908084"/>
              </p:ext>
            </p:extLst>
          </p:nvPr>
        </p:nvGraphicFramePr>
        <p:xfrm>
          <a:off x="1302898" y="5638800"/>
          <a:ext cx="7155302" cy="533400"/>
        </p:xfrm>
        <a:graphic>
          <a:graphicData uri="http://schemas.openxmlformats.org/drawingml/2006/table">
            <a:tbl>
              <a:tblPr firstRow="1" bandRow="1">
                <a:tableStyleId>{2D5ABB26-0587-4C30-8999-92F81FD0307C}</a:tableStyleId>
              </a:tblPr>
              <a:tblGrid>
                <a:gridCol w="1022186"/>
                <a:gridCol w="1022186"/>
                <a:gridCol w="1022186"/>
                <a:gridCol w="1022186"/>
                <a:gridCol w="1022186"/>
                <a:gridCol w="1022186"/>
                <a:gridCol w="1022186"/>
              </a:tblGrid>
              <a:tr h="533400">
                <a:tc>
                  <a:txBody>
                    <a:bodyPr/>
                    <a:lstStyle/>
                    <a:p>
                      <a:pPr algn="ctr"/>
                      <a:r>
                        <a:rPr lang="en-US" sz="2400" b="1" dirty="0" smtClean="0"/>
                        <a:t>2007</a:t>
                      </a:r>
                      <a:endParaRPr lang="en-US" sz="2400" b="1" dirty="0"/>
                    </a:p>
                  </a:txBody>
                  <a:tcPr anchor="ctr"/>
                </a:tc>
                <a:tc>
                  <a:txBody>
                    <a:bodyPr/>
                    <a:lstStyle/>
                    <a:p>
                      <a:pPr algn="ctr"/>
                      <a:r>
                        <a:rPr lang="en-US" sz="2400" b="1" dirty="0" smtClean="0"/>
                        <a:t>2008</a:t>
                      </a:r>
                      <a:endParaRPr lang="en-US" sz="2400" b="1" dirty="0"/>
                    </a:p>
                  </a:txBody>
                  <a:tcPr anchor="ctr"/>
                </a:tc>
                <a:tc>
                  <a:txBody>
                    <a:bodyPr/>
                    <a:lstStyle/>
                    <a:p>
                      <a:pPr algn="ctr"/>
                      <a:r>
                        <a:rPr lang="en-US" sz="2400" b="1" dirty="0" smtClean="0"/>
                        <a:t>2009</a:t>
                      </a:r>
                      <a:endParaRPr lang="en-US" sz="2400" b="1" dirty="0"/>
                    </a:p>
                  </a:txBody>
                  <a:tcPr anchor="ctr"/>
                </a:tc>
                <a:tc>
                  <a:txBody>
                    <a:bodyPr/>
                    <a:lstStyle/>
                    <a:p>
                      <a:pPr algn="ctr"/>
                      <a:r>
                        <a:rPr lang="en-US" sz="2400" b="1" dirty="0" smtClean="0"/>
                        <a:t>2010</a:t>
                      </a:r>
                      <a:endParaRPr lang="en-US" sz="2400" b="1" dirty="0"/>
                    </a:p>
                  </a:txBody>
                  <a:tcPr anchor="ctr"/>
                </a:tc>
                <a:tc>
                  <a:txBody>
                    <a:bodyPr/>
                    <a:lstStyle/>
                    <a:p>
                      <a:pPr algn="ctr"/>
                      <a:r>
                        <a:rPr lang="en-US" sz="2400" b="1" dirty="0" smtClean="0"/>
                        <a:t>2011</a:t>
                      </a:r>
                      <a:endParaRPr lang="en-US" sz="2400" b="1" dirty="0"/>
                    </a:p>
                  </a:txBody>
                  <a:tcPr anchor="ctr"/>
                </a:tc>
                <a:tc>
                  <a:txBody>
                    <a:bodyPr/>
                    <a:lstStyle/>
                    <a:p>
                      <a:pPr algn="ctr"/>
                      <a:r>
                        <a:rPr lang="en-US" sz="2400" b="1" dirty="0" smtClean="0"/>
                        <a:t>2012</a:t>
                      </a:r>
                      <a:endParaRPr lang="en-US" sz="2400" b="1" dirty="0"/>
                    </a:p>
                  </a:txBody>
                  <a:tcPr anchor="ctr"/>
                </a:tc>
                <a:tc>
                  <a:txBody>
                    <a:bodyPr/>
                    <a:lstStyle/>
                    <a:p>
                      <a:pPr algn="ctr"/>
                      <a:r>
                        <a:rPr lang="en-US" sz="2400" b="1" dirty="0" smtClean="0"/>
                        <a:t>2013</a:t>
                      </a:r>
                      <a:endParaRPr lang="en-US" sz="2400" b="1" dirty="0"/>
                    </a:p>
                  </a:txBody>
                  <a:tcPr anchor="ctr"/>
                </a:tc>
              </a:tr>
            </a:tbl>
          </a:graphicData>
        </a:graphic>
      </p:graphicFrame>
      <p:sp>
        <p:nvSpPr>
          <p:cNvPr id="4" name="Title 1"/>
          <p:cNvSpPr>
            <a:spLocks noGrp="1"/>
          </p:cNvSpPr>
          <p:nvPr>
            <p:ph type="title"/>
          </p:nvPr>
        </p:nvSpPr>
        <p:spPr>
          <a:xfrm>
            <a:off x="228600" y="76200"/>
            <a:ext cx="8001000" cy="1154097"/>
          </a:xfrm>
        </p:spPr>
        <p:txBody>
          <a:bodyPr anchor="ctr">
            <a:normAutofit fontScale="90000"/>
          </a:bodyPr>
          <a:lstStyle/>
          <a:p>
            <a:r>
              <a:rPr lang="en-US" b="1" dirty="0" smtClean="0"/>
              <a:t>First approach: Parent to offspring</a:t>
            </a:r>
            <a:endParaRPr lang="en-US" b="1" dirty="0"/>
          </a:p>
        </p:txBody>
      </p:sp>
      <p:sp>
        <p:nvSpPr>
          <p:cNvPr id="65" name="TextBox 64"/>
          <p:cNvSpPr txBox="1"/>
          <p:nvPr/>
        </p:nvSpPr>
        <p:spPr>
          <a:xfrm>
            <a:off x="1450382" y="6172200"/>
            <a:ext cx="7388818" cy="400110"/>
          </a:xfrm>
          <a:prstGeom prst="rect">
            <a:avLst/>
          </a:prstGeom>
          <a:noFill/>
        </p:spPr>
        <p:txBody>
          <a:bodyPr wrap="none" rtlCol="0">
            <a:spAutoFit/>
          </a:bodyPr>
          <a:lstStyle/>
          <a:p>
            <a:r>
              <a:rPr lang="en-US" sz="2000" b="1" dirty="0" smtClean="0"/>
              <a:t>Offspring – NOR Chinook captured at trap and haul facility</a:t>
            </a:r>
          </a:p>
        </p:txBody>
      </p:sp>
      <p:grpSp>
        <p:nvGrpSpPr>
          <p:cNvPr id="37" name="Group 36"/>
          <p:cNvGrpSpPr/>
          <p:nvPr/>
        </p:nvGrpSpPr>
        <p:grpSpPr>
          <a:xfrm>
            <a:off x="1216360" y="2773475"/>
            <a:ext cx="951843" cy="309908"/>
            <a:chOff x="1447800" y="2362200"/>
            <a:chExt cx="1524000" cy="381000"/>
          </a:xfrm>
        </p:grpSpPr>
        <p:sp>
          <p:nvSpPr>
            <p:cNvPr id="38" name="Isosceles Triangle 37"/>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40" name="Group 39"/>
          <p:cNvGrpSpPr/>
          <p:nvPr/>
        </p:nvGrpSpPr>
        <p:grpSpPr>
          <a:xfrm>
            <a:off x="4101592" y="2773475"/>
            <a:ext cx="951843" cy="309908"/>
            <a:chOff x="1447800" y="2362200"/>
            <a:chExt cx="1524000" cy="381000"/>
          </a:xfrm>
        </p:grpSpPr>
        <p:sp>
          <p:nvSpPr>
            <p:cNvPr id="41" name="Isosceles Triangle 40"/>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3</a:t>
              </a:r>
              <a:endParaRPr lang="en-US" sz="2000" b="1" dirty="0">
                <a:solidFill>
                  <a:schemeClr val="bg1"/>
                </a:solidFill>
              </a:endParaRPr>
            </a:p>
          </p:txBody>
        </p:sp>
      </p:grpSp>
      <p:grpSp>
        <p:nvGrpSpPr>
          <p:cNvPr id="43" name="Group 42"/>
          <p:cNvGrpSpPr/>
          <p:nvPr/>
        </p:nvGrpSpPr>
        <p:grpSpPr>
          <a:xfrm>
            <a:off x="5145862" y="2773475"/>
            <a:ext cx="951843" cy="309908"/>
            <a:chOff x="1447800" y="2362200"/>
            <a:chExt cx="1524000" cy="381000"/>
          </a:xfrm>
        </p:grpSpPr>
        <p:sp>
          <p:nvSpPr>
            <p:cNvPr id="44" name="Isosceles Triangle 43"/>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4</a:t>
              </a:r>
              <a:endParaRPr lang="en-US" sz="2000" b="1" dirty="0">
                <a:solidFill>
                  <a:schemeClr val="bg1"/>
                </a:solidFill>
              </a:endParaRPr>
            </a:p>
          </p:txBody>
        </p:sp>
      </p:grpSp>
      <p:grpSp>
        <p:nvGrpSpPr>
          <p:cNvPr id="46" name="Group 45"/>
          <p:cNvGrpSpPr/>
          <p:nvPr/>
        </p:nvGrpSpPr>
        <p:grpSpPr>
          <a:xfrm>
            <a:off x="6160521" y="2773475"/>
            <a:ext cx="951843" cy="309908"/>
            <a:chOff x="1447800" y="2362200"/>
            <a:chExt cx="1524000" cy="381000"/>
          </a:xfrm>
        </p:grpSpPr>
        <p:sp>
          <p:nvSpPr>
            <p:cNvPr id="47" name="Isosceles Triangle 46"/>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5</a:t>
              </a:r>
              <a:endParaRPr lang="en-US" sz="2000" b="1" dirty="0">
                <a:solidFill>
                  <a:schemeClr val="bg1"/>
                </a:solidFill>
              </a:endParaRPr>
            </a:p>
          </p:txBody>
        </p:sp>
      </p:grpSp>
      <p:grpSp>
        <p:nvGrpSpPr>
          <p:cNvPr id="49" name="Group 48"/>
          <p:cNvGrpSpPr/>
          <p:nvPr/>
        </p:nvGrpSpPr>
        <p:grpSpPr>
          <a:xfrm>
            <a:off x="7186250" y="2773475"/>
            <a:ext cx="951843" cy="309908"/>
            <a:chOff x="1447800" y="2362200"/>
            <a:chExt cx="1524000" cy="381000"/>
          </a:xfrm>
        </p:grpSpPr>
        <p:sp>
          <p:nvSpPr>
            <p:cNvPr id="50" name="Isosceles Triangle 49"/>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6</a:t>
              </a:r>
              <a:endParaRPr lang="en-US" sz="2000" b="1" dirty="0">
                <a:solidFill>
                  <a:schemeClr val="bg1"/>
                </a:solidFill>
              </a:endParaRPr>
            </a:p>
          </p:txBody>
        </p:sp>
      </p:grpSp>
      <p:cxnSp>
        <p:nvCxnSpPr>
          <p:cNvPr id="3" name="Curved Connector 2"/>
          <p:cNvCxnSpPr>
            <a:stCxn id="39" idx="0"/>
            <a:endCxn id="42" idx="0"/>
          </p:cNvCxnSpPr>
          <p:nvPr/>
        </p:nvCxnSpPr>
        <p:spPr>
          <a:xfrm rot="5400000" flipH="1" flipV="1">
            <a:off x="3236253" y="1330859"/>
            <a:ext cx="12111" cy="2885232"/>
          </a:xfrm>
          <a:prstGeom prst="curvedConnector3">
            <a:avLst>
              <a:gd name="adj1" fmla="val 7411764"/>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39" idx="0"/>
            <a:endCxn id="45" idx="0"/>
          </p:cNvCxnSpPr>
          <p:nvPr/>
        </p:nvCxnSpPr>
        <p:spPr>
          <a:xfrm rot="5400000" flipH="1" flipV="1">
            <a:off x="3758387" y="808724"/>
            <a:ext cx="12111" cy="3929502"/>
          </a:xfrm>
          <a:prstGeom prst="curvedConnector3">
            <a:avLst>
              <a:gd name="adj1" fmla="val 836470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39" idx="0"/>
            <a:endCxn id="48" idx="0"/>
          </p:cNvCxnSpPr>
          <p:nvPr/>
        </p:nvCxnSpPr>
        <p:spPr>
          <a:xfrm rot="5400000" flipH="1" flipV="1">
            <a:off x="4265717" y="301394"/>
            <a:ext cx="12111" cy="4944161"/>
          </a:xfrm>
          <a:prstGeom prst="curvedConnector3">
            <a:avLst>
              <a:gd name="adj1" fmla="val 9423528"/>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39" idx="0"/>
            <a:endCxn id="51" idx="0"/>
          </p:cNvCxnSpPr>
          <p:nvPr/>
        </p:nvCxnSpPr>
        <p:spPr>
          <a:xfrm rot="5400000" flipH="1" flipV="1">
            <a:off x="4778581" y="-211470"/>
            <a:ext cx="12111" cy="5969890"/>
          </a:xfrm>
          <a:prstGeom prst="curvedConnector3">
            <a:avLst>
              <a:gd name="adj1" fmla="val 1037647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2396963" y="4719292"/>
            <a:ext cx="951843" cy="309908"/>
            <a:chOff x="1447800" y="2362200"/>
            <a:chExt cx="1524000" cy="381000"/>
          </a:xfrm>
        </p:grpSpPr>
        <p:sp>
          <p:nvSpPr>
            <p:cNvPr id="66" name="Isosceles Triangle 65"/>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grpSp>
        <p:nvGrpSpPr>
          <p:cNvPr id="68" name="Group 67"/>
          <p:cNvGrpSpPr/>
          <p:nvPr/>
        </p:nvGrpSpPr>
        <p:grpSpPr>
          <a:xfrm>
            <a:off x="5282195" y="4719292"/>
            <a:ext cx="951843" cy="309908"/>
            <a:chOff x="1447800" y="2362200"/>
            <a:chExt cx="1524000" cy="381000"/>
          </a:xfrm>
        </p:grpSpPr>
        <p:sp>
          <p:nvSpPr>
            <p:cNvPr id="69" name="Isosceles Triangle 68"/>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3</a:t>
              </a:r>
              <a:endParaRPr lang="en-US" sz="2000" b="1" dirty="0">
                <a:solidFill>
                  <a:schemeClr val="bg1"/>
                </a:solidFill>
              </a:endParaRPr>
            </a:p>
          </p:txBody>
        </p:sp>
      </p:grpSp>
      <p:grpSp>
        <p:nvGrpSpPr>
          <p:cNvPr id="71" name="Group 70"/>
          <p:cNvGrpSpPr/>
          <p:nvPr/>
        </p:nvGrpSpPr>
        <p:grpSpPr>
          <a:xfrm>
            <a:off x="6326465" y="4719292"/>
            <a:ext cx="951843" cy="309908"/>
            <a:chOff x="1447800" y="2362200"/>
            <a:chExt cx="1524000" cy="381000"/>
          </a:xfrm>
        </p:grpSpPr>
        <p:sp>
          <p:nvSpPr>
            <p:cNvPr id="72" name="Isosceles Triangle 71"/>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4</a:t>
              </a:r>
              <a:endParaRPr lang="en-US" sz="2000" b="1" dirty="0">
                <a:solidFill>
                  <a:schemeClr val="bg1"/>
                </a:solidFill>
              </a:endParaRPr>
            </a:p>
          </p:txBody>
        </p:sp>
      </p:grpSp>
      <p:grpSp>
        <p:nvGrpSpPr>
          <p:cNvPr id="74" name="Group 73"/>
          <p:cNvGrpSpPr/>
          <p:nvPr/>
        </p:nvGrpSpPr>
        <p:grpSpPr>
          <a:xfrm>
            <a:off x="7341125" y="4719292"/>
            <a:ext cx="951843" cy="309908"/>
            <a:chOff x="1447800" y="2362200"/>
            <a:chExt cx="1524000" cy="381000"/>
          </a:xfrm>
        </p:grpSpPr>
        <p:sp>
          <p:nvSpPr>
            <p:cNvPr id="75" name="Isosceles Triangle 74"/>
            <p:cNvSpPr/>
            <p:nvPr/>
          </p:nvSpPr>
          <p:spPr>
            <a:xfrm rot="5400000" flipH="1">
              <a:off x="1447800" y="23622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75012" y="2362200"/>
              <a:ext cx="119678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5</a:t>
              </a:r>
              <a:endParaRPr lang="en-US" sz="2000" b="1" dirty="0">
                <a:solidFill>
                  <a:schemeClr val="bg1"/>
                </a:solidFill>
              </a:endParaRPr>
            </a:p>
          </p:txBody>
        </p:sp>
      </p:grpSp>
      <p:cxnSp>
        <p:nvCxnSpPr>
          <p:cNvPr id="80" name="Curved Connector 79"/>
          <p:cNvCxnSpPr>
            <a:stCxn id="67" idx="0"/>
            <a:endCxn id="70" idx="0"/>
          </p:cNvCxnSpPr>
          <p:nvPr/>
        </p:nvCxnSpPr>
        <p:spPr>
          <a:xfrm rot="5400000" flipH="1" flipV="1">
            <a:off x="4416856" y="3276676"/>
            <a:ext cx="12111" cy="2885232"/>
          </a:xfrm>
          <a:prstGeom prst="curvedConnector3">
            <a:avLst>
              <a:gd name="adj1" fmla="val 7411764"/>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67" idx="0"/>
            <a:endCxn id="73" idx="0"/>
          </p:cNvCxnSpPr>
          <p:nvPr/>
        </p:nvCxnSpPr>
        <p:spPr>
          <a:xfrm rot="5400000" flipH="1" flipV="1">
            <a:off x="4938991" y="2754542"/>
            <a:ext cx="12111" cy="3929502"/>
          </a:xfrm>
          <a:prstGeom prst="curvedConnector3">
            <a:avLst>
              <a:gd name="adj1" fmla="val 836470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67" idx="0"/>
            <a:endCxn id="76" idx="0"/>
          </p:cNvCxnSpPr>
          <p:nvPr/>
        </p:nvCxnSpPr>
        <p:spPr>
          <a:xfrm rot="5400000" flipH="1" flipV="1">
            <a:off x="5446320" y="2247212"/>
            <a:ext cx="12111" cy="4944161"/>
          </a:xfrm>
          <a:prstGeom prst="curvedConnector3">
            <a:avLst>
              <a:gd name="adj1" fmla="val 9423528"/>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405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76200"/>
            <a:ext cx="8001000" cy="11540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solidFill>
              </a:rPr>
              <a:t>Alleles were lost</a:t>
            </a:r>
            <a:endParaRPr lang="en-US" b="1" dirty="0">
              <a:solidFill>
                <a:schemeClr val="tx2"/>
              </a:solidFill>
            </a:endParaRPr>
          </a:p>
        </p:txBody>
      </p:sp>
      <p:sp>
        <p:nvSpPr>
          <p:cNvPr id="7" name="TextBox 6"/>
          <p:cNvSpPr txBox="1"/>
          <p:nvPr/>
        </p:nvSpPr>
        <p:spPr>
          <a:xfrm>
            <a:off x="6920314" y="6477000"/>
            <a:ext cx="2223686" cy="369332"/>
          </a:xfrm>
          <a:prstGeom prst="rect">
            <a:avLst/>
          </a:prstGeom>
          <a:noFill/>
        </p:spPr>
        <p:txBody>
          <a:bodyPr wrap="none" rtlCol="0">
            <a:spAutoFit/>
          </a:bodyPr>
          <a:lstStyle/>
          <a:p>
            <a:r>
              <a:rPr lang="en-US" i="1" dirty="0" smtClean="0"/>
              <a:t>Paired t-test: 95 CIs</a:t>
            </a:r>
            <a:endParaRPr lang="en-US" i="1" dirty="0"/>
          </a:p>
        </p:txBody>
      </p:sp>
      <p:pic>
        <p:nvPicPr>
          <p:cNvPr id="2050" name="Picture 2" descr="C:\Users\Nick.Sard\Documents\Research\R\Data analysis\2014\Reintro_pop_gen\graphics\alleles.type.on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990600"/>
            <a:ext cx="5399103" cy="539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451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8742</TotalTime>
  <Words>3622</Words>
  <Application>Microsoft Office PowerPoint</Application>
  <PresentationFormat>On-screen Show (4:3)</PresentationFormat>
  <Paragraphs>567</Paragraphs>
  <Slides>39</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Perspective</vt:lpstr>
      <vt:lpstr>Reintroduction program above Cougar Dam: Assessment of genetic diversity and searching for adfluvial Chinook</vt:lpstr>
      <vt:lpstr>History of Chinook reintroduction above Cougar Dam</vt:lpstr>
      <vt:lpstr>Adult cohorts were assigned to age-3 to -6 NOR adult returns</vt:lpstr>
      <vt:lpstr>Population is not meeting demographic replacement</vt:lpstr>
      <vt:lpstr>Most NOR Chinook retuning later in the spawning season were migrants</vt:lpstr>
      <vt:lpstr>Genetics: Definitions and examples</vt:lpstr>
      <vt:lpstr>Assessment of genetic variation</vt:lpstr>
      <vt:lpstr>First approach: Parent to offspring</vt:lpstr>
      <vt:lpstr>PowerPoint Presentation</vt:lpstr>
      <vt:lpstr>PowerPoint Presentation</vt:lpstr>
      <vt:lpstr>Second approach: One return cohort</vt:lpstr>
      <vt:lpstr>PowerPoint Presentation</vt:lpstr>
      <vt:lpstr>PowerPoint Presentation</vt:lpstr>
      <vt:lpstr>Do NOR migrants restore or contribute new genetic variation?</vt:lpstr>
      <vt:lpstr>Migrants restored lost and contributed new genetic variation </vt:lpstr>
      <vt:lpstr>We found similar results in reintroduction program above Foster Dam</vt:lpstr>
      <vt:lpstr>Conclusions</vt:lpstr>
      <vt:lpstr>Searching for adfluvial Chinook</vt:lpstr>
      <vt:lpstr>Is there genetic evidence for adfluvial Chinook above Cougar Dam?</vt:lpstr>
      <vt:lpstr>Adults were assigned to juveniles outmigrating the following year</vt:lpstr>
      <vt:lpstr>Juveniles are sampled above the dam</vt:lpstr>
      <vt:lpstr>Some offspring are missing at least one parent</vt:lpstr>
      <vt:lpstr>Three hypotheses to explain missing parents:</vt:lpstr>
      <vt:lpstr>Some offspring remain unexplained after testing hypotheses 1 &amp; 2</vt:lpstr>
      <vt:lpstr>Known grandparent pairs can be used to identify missing parents</vt:lpstr>
      <vt:lpstr>We calculated the number of observed trios expected by chance</vt:lpstr>
      <vt:lpstr>Preliminary evidence suggests adfluvial Chinook may reside above Cougar Dam</vt:lpstr>
      <vt:lpstr>Adfluvial parents may account ~7% of offspring missing a parent</vt:lpstr>
      <vt:lpstr>Key points</vt:lpstr>
      <vt:lpstr>Acknowledgements</vt:lpstr>
      <vt:lpstr>Some alleles lost are likely due to genetic drift</vt:lpstr>
      <vt:lpstr>Exp. 1 : Genotyping error does not explain all missing parents</vt:lpstr>
      <vt:lpstr>Exp. 2: Background on assignments</vt:lpstr>
      <vt:lpstr>Exp. 2: Background on assignments</vt:lpstr>
      <vt:lpstr>PowerPoint Presentation</vt:lpstr>
      <vt:lpstr>PowerPoint Presentation</vt:lpstr>
      <vt:lpstr>Incorrect sex identification does not explain all missing parents</vt:lpstr>
      <vt:lpstr>Grandparentage analysis approach</vt:lpstr>
      <vt:lpstr>Preliminary evidence suggests adfluvial Chinook reside above Cougar Dam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Alternate Outplanting Strategies Impact The Reproductive Success Of Spring Chinook Salmon Released Above The Cougar Dam</dc:title>
  <dc:creator>Nick Sard</dc:creator>
  <cp:lastModifiedBy>Sard, Nicholas M - ONID</cp:lastModifiedBy>
  <cp:revision>532</cp:revision>
  <cp:lastPrinted>2015-02-02T16:21:46Z</cp:lastPrinted>
  <dcterms:created xsi:type="dcterms:W3CDTF">2012-01-17T17:24:34Z</dcterms:created>
  <dcterms:modified xsi:type="dcterms:W3CDTF">2015-02-09T22:34:09Z</dcterms:modified>
</cp:coreProperties>
</file>