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49" r:id="rId5"/>
  </p:sldMasterIdLst>
  <p:notesMasterIdLst>
    <p:notesMasterId r:id="rId15"/>
  </p:notesMasterIdLst>
  <p:sldIdLst>
    <p:sldId id="256" r:id="rId6"/>
    <p:sldId id="273" r:id="rId7"/>
    <p:sldId id="284" r:id="rId8"/>
    <p:sldId id="285" r:id="rId9"/>
    <p:sldId id="282" r:id="rId10"/>
    <p:sldId id="279" r:id="rId11"/>
    <p:sldId id="280" r:id="rId12"/>
    <p:sldId id="288" r:id="rId13"/>
    <p:sldId id="28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2pmfjma" initials="JMA" lastIdx="3" clrIdx="0"/>
  <p:cmAuthor id="1" name="Khan" initials="FK" lastIdx="9" clrIdx="1"/>
  <p:cmAuthor id="2" name="Marie Phillips" initials="mjp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B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9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843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228" y="5091793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839200" cy="14700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Willamette High Head Bypass </a:t>
            </a:r>
            <a:br>
              <a:rPr lang="en-US" dirty="0" smtClean="0"/>
            </a:br>
            <a:r>
              <a:rPr lang="en-US" dirty="0" smtClean="0"/>
              <a:t>    August 2014 FPT Brief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4114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Jeff Ament, Marie Phillips, Fenton Khan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Portland District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August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Support DS passage teams</a:t>
            </a:r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Preliminary analysis - volitional appeared not as cost effective as trap and haul</a:t>
            </a:r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Volitional passage may have biological benefits</a:t>
            </a:r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Project Goal: Fill data gaps on high head bypass to inform PDTs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  <a:solidFill>
            <a:schemeClr val="bg1">
              <a:lumMod val="85000"/>
              <a:alpha val="31000"/>
            </a:schemeClr>
          </a:solidFill>
        </p:spPr>
        <p:txBody>
          <a:bodyPr/>
          <a:lstStyle/>
          <a:p>
            <a:r>
              <a:rPr lang="en-US" dirty="0" smtClean="0"/>
              <a:t>Biological</a:t>
            </a:r>
          </a:p>
          <a:p>
            <a:pPr lvl="1"/>
            <a:r>
              <a:rPr lang="en-US" dirty="0" smtClean="0"/>
              <a:t>Less sorting and handling</a:t>
            </a:r>
          </a:p>
          <a:p>
            <a:pPr lvl="1"/>
            <a:r>
              <a:rPr lang="en-US" dirty="0" smtClean="0"/>
              <a:t>Reduces delay</a:t>
            </a:r>
          </a:p>
          <a:p>
            <a:pPr lvl="1"/>
            <a:r>
              <a:rPr lang="en-US" dirty="0" smtClean="0"/>
              <a:t>Can better deal with large run sizes</a:t>
            </a:r>
          </a:p>
          <a:p>
            <a:r>
              <a:rPr lang="en-US" dirty="0" smtClean="0"/>
              <a:t>Reduced O&amp;M costs</a:t>
            </a:r>
          </a:p>
          <a:p>
            <a:pPr lvl="1"/>
            <a:r>
              <a:rPr lang="en-US" dirty="0" smtClean="0"/>
              <a:t>Trucking costs</a:t>
            </a:r>
          </a:p>
          <a:p>
            <a:pPr lvl="1"/>
            <a:r>
              <a:rPr lang="en-US" dirty="0" smtClean="0"/>
              <a:t>Debris</a:t>
            </a:r>
          </a:p>
          <a:p>
            <a:r>
              <a:rPr lang="en-US" dirty="0" smtClean="0"/>
              <a:t>Can simplify the design of collection facilities</a:t>
            </a:r>
          </a:p>
          <a:p>
            <a:pPr lvl="1"/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Debris handling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36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Benefits of HHB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pic>
        <p:nvPicPr>
          <p:cNvPr id="4" name="Content Placeholder 5" descr="100-1_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16002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600-1_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4400" y="31242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4191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Volitional Passage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2667000"/>
            <a:ext cx="212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Truck Transport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High Structures</a:t>
            </a:r>
          </a:p>
          <a:p>
            <a:pPr>
              <a:lnSpc>
                <a:spcPct val="90000"/>
              </a:lnSpc>
            </a:pPr>
            <a:endParaRPr lang="en-US" sz="2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Large forebay elevation fluctuations under normal operations</a:t>
            </a:r>
          </a:p>
          <a:p>
            <a:pPr>
              <a:lnSpc>
                <a:spcPct val="90000"/>
              </a:lnSpc>
            </a:pPr>
            <a:endParaRPr lang="en-US" sz="2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Existing outlets positioned low on dam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Literature Review Results</a:t>
            </a:r>
          </a:p>
          <a:p>
            <a:endParaRPr lang="en-US" dirty="0"/>
          </a:p>
        </p:txBody>
      </p:sp>
      <p:sp>
        <p:nvSpPr>
          <p:cNvPr id="4" name="Flowchart: Manual Operation 3"/>
          <p:cNvSpPr/>
          <p:nvPr/>
        </p:nvSpPr>
        <p:spPr>
          <a:xfrm rot="10800000">
            <a:off x="2209800" y="3352800"/>
            <a:ext cx="3429000" cy="2895600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53000" y="3505200"/>
            <a:ext cx="1371600" cy="0"/>
          </a:xfrm>
          <a:prstGeom prst="line">
            <a:avLst/>
          </a:prstGeom>
          <a:ln w="19050">
            <a:solidFill>
              <a:srgbClr val="05C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6096000"/>
            <a:ext cx="19812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3600" y="3505200"/>
            <a:ext cx="0" cy="2590800"/>
          </a:xfrm>
          <a:prstGeom prst="straightConnector1">
            <a:avLst/>
          </a:prstGeom>
          <a:ln w="19050">
            <a:solidFill>
              <a:srgbClr val="05CB0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3600" y="46482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Height of dam &gt; 300ft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81200" y="3505200"/>
            <a:ext cx="9144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 flipV="1">
            <a:off x="2362200" y="3352800"/>
            <a:ext cx="1524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3276600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1563</a:t>
            </a:r>
            <a:endParaRPr lang="en-US" sz="1200" b="1" dirty="0" smtClean="0"/>
          </a:p>
          <a:p>
            <a:r>
              <a:rPr lang="en-US" sz="1200" dirty="0" smtClean="0"/>
              <a:t> (Max. Conservation Pool)</a:t>
            </a:r>
            <a:endParaRPr lang="en-US" sz="1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28800" y="4343400"/>
            <a:ext cx="8382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4114800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1450</a:t>
            </a:r>
          </a:p>
          <a:p>
            <a:r>
              <a:rPr lang="en-US" sz="1200" dirty="0" smtClean="0"/>
              <a:t>(Min. Conservation Pool)</a:t>
            </a:r>
            <a:endParaRPr lang="en-US" sz="1200" dirty="0"/>
          </a:p>
        </p:txBody>
      </p:sp>
      <p:sp>
        <p:nvSpPr>
          <p:cNvPr id="28" name="Isosceles Triangle 27"/>
          <p:cNvSpPr/>
          <p:nvPr/>
        </p:nvSpPr>
        <p:spPr>
          <a:xfrm flipH="1" flipV="1">
            <a:off x="2209800" y="4191000"/>
            <a:ext cx="158496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66800" y="4800600"/>
            <a:ext cx="1379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1340 </a:t>
            </a:r>
          </a:p>
          <a:p>
            <a:r>
              <a:rPr lang="en-US" sz="1200" dirty="0" smtClean="0"/>
              <a:t>(Test Conduit CL)</a:t>
            </a:r>
            <a:endParaRPr lang="en-US" sz="12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676400" y="5715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362200" y="5029200"/>
            <a:ext cx="31242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91853" y="5867400"/>
            <a:ext cx="136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1235ft</a:t>
            </a:r>
            <a:endParaRPr lang="en-US" sz="1200" b="1" dirty="0" smtClean="0"/>
          </a:p>
          <a:p>
            <a:r>
              <a:rPr lang="en-US" sz="1200" dirty="0" smtClean="0"/>
              <a:t>Typical TW </a:t>
            </a:r>
            <a:r>
              <a:rPr lang="en-US" sz="1200" dirty="0" smtClean="0"/>
              <a:t>Elev.)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54102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Section through dam at test conduit</a:t>
            </a:r>
          </a:p>
          <a:p>
            <a:pPr algn="ctr"/>
            <a:r>
              <a:rPr lang="en-US" sz="1000" dirty="0" smtClean="0"/>
              <a:t>Spillway, Penstocks and Lower ROs not shown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Goals of Literature Search: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See what others had done (don’t need to reinvent the wheel)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Find a test location or conduct computer modeling to further develop and test parameters</a:t>
            </a:r>
          </a:p>
          <a:p>
            <a:pPr lvl="1">
              <a:lnSpc>
                <a:spcPct val="90000"/>
              </a:lnSpc>
            </a:pPr>
            <a:endParaRPr lang="en-US" sz="5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Are there ways to make volitional passage safe and cost effective?</a:t>
            </a:r>
          </a:p>
          <a:p>
            <a:pPr>
              <a:lnSpc>
                <a:spcPct val="90000"/>
              </a:lnSpc>
            </a:pPr>
            <a:endParaRPr lang="en-US" sz="5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Determine effects of bypass on downstream migrants at high head project</a:t>
            </a:r>
          </a:p>
          <a:p>
            <a:pPr>
              <a:lnSpc>
                <a:spcPct val="90000"/>
              </a:lnSpc>
            </a:pPr>
            <a:endParaRPr lang="en-US" sz="500" dirty="0" smtClean="0"/>
          </a:p>
          <a:p>
            <a:pPr>
              <a:lnSpc>
                <a:spcPct val="90000"/>
              </a:lnSpc>
            </a:pPr>
            <a:endParaRPr lang="en-US" sz="5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Begin filling in data gaps</a:t>
            </a:r>
          </a:p>
          <a:p>
            <a:pPr lvl="2">
              <a:lnSpc>
                <a:spcPct val="90000"/>
              </a:lnSpc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90% EDR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Green Peter Test Potential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Existing pipes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Various elevations 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potential for pressurized, open channel and high velocity tests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large radius curves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Valves 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Potential for varying flow 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194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Green Peter Testing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302538"/>
            <a:ext cx="4572000" cy="290387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Evaluate data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Determine if any additional data or new tests needed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At Green Peter or </a:t>
            </a:r>
            <a:r>
              <a:rPr lang="en-US" sz="2000" dirty="0" smtClean="0"/>
              <a:t>elsewhere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endParaRPr lang="en-US" sz="500" dirty="0" smtClean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Additional data, odd findings, long term effects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Users\G2pmfjma\Documents\Project-Management\Active-Projects\High-Head-Bypass-Prototype-P2-406246\Photos\Green-Peter\Site-Visit-5-8-14\DSCN6528.JPG"/>
          <p:cNvPicPr>
            <a:picLocks noChangeAspect="1" noChangeArrowheads="1"/>
          </p:cNvPicPr>
          <p:nvPr/>
        </p:nvPicPr>
        <p:blipFill>
          <a:blip r:embed="rId2" cstate="print"/>
          <a:srcRect b="22807"/>
          <a:stretch>
            <a:fillRect/>
          </a:stretch>
        </p:blipFill>
        <p:spPr bwMode="auto">
          <a:xfrm>
            <a:off x="152399" y="228600"/>
            <a:ext cx="3948545" cy="2286000"/>
          </a:xfrm>
          <a:prstGeom prst="rect">
            <a:avLst/>
          </a:prstGeom>
          <a:noFill/>
        </p:spPr>
      </p:pic>
      <p:pic>
        <p:nvPicPr>
          <p:cNvPr id="1028" name="Picture 4" descr="C:\Users\G2pmfjma\Documents\Project-Management\Active-Projects\High-Head-Bypass-Prototype-P2-406246\Photos\Green-Peter\Site-Visit-5-8-14\DSCN6534.JPG"/>
          <p:cNvPicPr>
            <a:picLocks noChangeAspect="1" noChangeArrowheads="1"/>
          </p:cNvPicPr>
          <p:nvPr/>
        </p:nvPicPr>
        <p:blipFill>
          <a:blip r:embed="rId3" cstate="print"/>
          <a:srcRect r="23913"/>
          <a:stretch>
            <a:fillRect/>
          </a:stretch>
        </p:blipFill>
        <p:spPr bwMode="auto">
          <a:xfrm rot="5400000">
            <a:off x="127906" y="3224893"/>
            <a:ext cx="3429000" cy="3380014"/>
          </a:xfrm>
          <a:prstGeom prst="rect">
            <a:avLst/>
          </a:prstGeom>
          <a:noFill/>
        </p:spPr>
      </p:pic>
      <p:pic>
        <p:nvPicPr>
          <p:cNvPr id="1029" name="Picture 5" descr="C:\Users\G2pmfjma\Documents\Project-Management\Active-Projects\High-Head-Bypass-Prototype-P2-406246\Photos\Green-Peter\Site-Visit-5-8-14\DSCN6556.JPG"/>
          <p:cNvPicPr>
            <a:picLocks noChangeAspect="1" noChangeArrowheads="1"/>
          </p:cNvPicPr>
          <p:nvPr/>
        </p:nvPicPr>
        <p:blipFill>
          <a:blip r:embed="rId4" cstate="print"/>
          <a:srcRect l="26650" b="21589"/>
          <a:stretch>
            <a:fillRect/>
          </a:stretch>
        </p:blipFill>
        <p:spPr bwMode="auto">
          <a:xfrm>
            <a:off x="5410200" y="228600"/>
            <a:ext cx="3588684" cy="511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FF312FF1AAF44B210F350CB9C9885" ma:contentTypeVersion="1" ma:contentTypeDescription="Create a new document." ma:contentTypeScope="" ma:versionID="79f1d2295c448fd09321ef9fe312edf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F9889-4B80-4C08-9658-94CCB7A6F86F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692CB6-92B9-4C09-9A5F-6DD474F165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1CEB07-FC34-4FCA-A6A4-424FE7064B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1700</TotalTime>
  <Words>280</Words>
  <Application>Microsoft Office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PPT_Master_Slide_Template</vt:lpstr>
      <vt:lpstr>Slide Master</vt:lpstr>
      <vt:lpstr>Willamette High Head Bypass      August 2014 FPT Brief</vt:lpstr>
      <vt:lpstr>Project Introduction</vt:lpstr>
      <vt:lpstr>Benefits of HHB</vt:lpstr>
      <vt:lpstr>Density</vt:lpstr>
      <vt:lpstr>Challenges</vt:lpstr>
      <vt:lpstr>Project Goals</vt:lpstr>
      <vt:lpstr>90% EDR</vt:lpstr>
      <vt:lpstr>Path Forward</vt:lpstr>
      <vt:lpstr>Questions?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Corps of Engineers - General Presentation (Feb. 2014)</dc:title>
  <dc:creator>Matt Rabe</dc:creator>
  <cp:lastModifiedBy>Khan</cp:lastModifiedBy>
  <cp:revision>74</cp:revision>
  <dcterms:created xsi:type="dcterms:W3CDTF">2009-08-07T22:07:09Z</dcterms:created>
  <dcterms:modified xsi:type="dcterms:W3CDTF">2014-08-25T19:50:23Z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0x0101005F4FF312FF1AAF44B210F350CB9C9885</vt:lpwstr>
  </property>
</Properties>
</file>