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Century Schoolbook" panose="02040604050505020304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wT+wStfUvJPauJhAYXPYhTxPw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B3589-B58E-4751-9B69-6A982D52E685}">
  <a:tblStyle styleId="{8D3B3589-B58E-4751-9B69-6A982D52E6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c376b251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13c376b2515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13c376b2515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c376b2515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13c376b2515_0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Generalized additive model (GAM) because nonlinear;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Model selection w/ AIC &amp; GCV;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Collinearity VIF cutoff of &lt; 2.5, precluded inclusion of spill % and spill flow (kcfs) in a single model. Moved forward with spill flow based on linear regressions which indicated a stronger relationship between spill flow and fallback than spill % and fallback. </a:t>
            </a:r>
            <a:endParaRPr/>
          </a:p>
        </p:txBody>
      </p:sp>
      <p:sp>
        <p:nvSpPr>
          <p:cNvPr id="188" name="Google Shape;188;g13c376b2515_0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c376b251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13c376b2515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Values above 0 = above avg. predicted fallback; values below 0 = below avg. predicted fallback</a:t>
            </a:r>
            <a:endParaRPr/>
          </a:p>
        </p:txBody>
      </p:sp>
      <p:sp>
        <p:nvSpPr>
          <p:cNvPr id="195" name="Google Shape;195;g13c376b2515_0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3c376b251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13c376b2515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13c376b2515_0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c376b2515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13c376b2515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13c376b2515_0_1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7be32e0852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7be32e0852_1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7be32e0852_1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c376b251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13c376b2515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13c376b2515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c376b2515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3c376b2515_1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13c376b2515_1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c376b2515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3c376b2515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13c376b2515_1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c376b251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3c376b2515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Estimated time of fallback based on Blane’s results above, which indicate that the majority of fish fallback within 1 hr of ladder exit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13c376b2515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c376b2515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13c376b2515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13c376b2515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c376b251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13c376b2515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Darker colors = higher values</a:t>
            </a:r>
            <a:endParaRPr/>
          </a:p>
        </p:txBody>
      </p:sp>
      <p:sp>
        <p:nvSpPr>
          <p:cNvPr id="166" name="Google Shape;166;g13c376b2515_0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c376b251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3c376b2515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13c376b2515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c376b2515_0_39"/>
          <p:cNvSpPr txBox="1">
            <a:spLocks noGrp="1"/>
          </p:cNvSpPr>
          <p:nvPr>
            <p:ph type="ctrTitle"/>
          </p:nvPr>
        </p:nvSpPr>
        <p:spPr>
          <a:xfrm>
            <a:off x="1524000" y="2567298"/>
            <a:ext cx="9144000" cy="17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AF8FF"/>
              </a:buClr>
              <a:buSzPts val="7200"/>
              <a:buFont typeface="Cambria"/>
              <a:buNone/>
              <a:defRPr sz="7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13c376b2515_0_39"/>
          <p:cNvSpPr txBox="1">
            <a:spLocks noGrp="1"/>
          </p:cNvSpPr>
          <p:nvPr>
            <p:ph type="subTitle" idx="1"/>
          </p:nvPr>
        </p:nvSpPr>
        <p:spPr>
          <a:xfrm>
            <a:off x="1524000" y="434008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g13c376b2515_0_39"/>
          <p:cNvSpPr txBox="1"/>
          <p:nvPr/>
        </p:nvSpPr>
        <p:spPr>
          <a:xfrm>
            <a:off x="1524000" y="6317618"/>
            <a:ext cx="89304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5436A"/>
                </a:solidFill>
                <a:latin typeface="Arial Narrow"/>
                <a:ea typeface="Arial Narrow"/>
                <a:cs typeface="Arial Narrow"/>
                <a:sym typeface="Arial Narrow"/>
              </a:rPr>
              <a:t>U.S. Department of Commerce | National Oceanic and Atmospheric Administration | National Marine Fisheries Service</a:t>
            </a:r>
            <a:endParaRPr sz="1100" b="0" i="0" u="none" strike="noStrike" cap="none">
              <a:solidFill>
                <a:srgbClr val="05436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Google Shape;95;g13c376b2515_0_39"/>
          <p:cNvSpPr txBox="1"/>
          <p:nvPr/>
        </p:nvSpPr>
        <p:spPr>
          <a:xfrm>
            <a:off x="429421" y="6304130"/>
            <a:ext cx="746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 Narrow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Page </a:t>
            </a: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2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c376b2515_0_74"/>
          <p:cNvSpPr txBox="1">
            <a:spLocks noGrp="1"/>
          </p:cNvSpPr>
          <p:nvPr>
            <p:ph type="title"/>
          </p:nvPr>
        </p:nvSpPr>
        <p:spPr>
          <a:xfrm>
            <a:off x="914401" y="284063"/>
            <a:ext cx="93120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B9C2"/>
              </a:buClr>
              <a:buSzPts val="4000"/>
              <a:buFont typeface="Cambria"/>
              <a:buNone/>
              <a:defRPr sz="4000" b="0" i="0" u="none" strike="noStrike" cap="none">
                <a:solidFill>
                  <a:srgbClr val="13B9C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g13c376b2515_0_74"/>
          <p:cNvSpPr txBox="1">
            <a:spLocks noGrp="1"/>
          </p:cNvSpPr>
          <p:nvPr>
            <p:ph type="body" idx="1"/>
          </p:nvPr>
        </p:nvSpPr>
        <p:spPr>
          <a:xfrm>
            <a:off x="914401" y="1068331"/>
            <a:ext cx="84084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00519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00519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519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519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519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519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519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519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4" name="Google Shape;104;g13c376b2515_0_74"/>
          <p:cNvSpPr txBox="1"/>
          <p:nvPr/>
        </p:nvSpPr>
        <p:spPr>
          <a:xfrm>
            <a:off x="914401" y="6317618"/>
            <a:ext cx="89304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5436A"/>
                </a:solidFill>
                <a:latin typeface="Arial Narrow"/>
                <a:ea typeface="Arial Narrow"/>
                <a:cs typeface="Arial Narrow"/>
                <a:sym typeface="Arial Narrow"/>
              </a:rPr>
              <a:t>U.S. Department of Commerce | National Oceanic and Atmospheric Administration | National Marine Fisheries Service</a:t>
            </a:r>
            <a:endParaRPr sz="1100" b="0" i="0" u="none" strike="noStrike" cap="none">
              <a:solidFill>
                <a:srgbClr val="05436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Google Shape;105;g13c376b2515_0_74"/>
          <p:cNvSpPr txBox="1"/>
          <p:nvPr/>
        </p:nvSpPr>
        <p:spPr>
          <a:xfrm>
            <a:off x="168165" y="6304130"/>
            <a:ext cx="746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B9C2"/>
              </a:buClr>
              <a:buSzPts val="1200"/>
              <a:buFont typeface="Arial Narrow"/>
              <a:buNone/>
            </a:pPr>
            <a:r>
              <a:rPr lang="en-US" sz="1200" b="1" i="0" u="none" strike="noStrike" cap="none">
                <a:solidFill>
                  <a:srgbClr val="13B9C2"/>
                </a:solidFill>
                <a:latin typeface="Arial Narrow"/>
                <a:ea typeface="Arial Narrow"/>
                <a:cs typeface="Arial Narrow"/>
                <a:sym typeface="Arial Narrow"/>
              </a:rPr>
              <a:t>Page </a:t>
            </a:r>
            <a:fld id="{00000000-1234-1234-1234-123412341234}" type="slidenum">
              <a:rPr lang="en-US" sz="1200" b="1" i="0" u="none" strike="noStrike" cap="none">
                <a:solidFill>
                  <a:srgbClr val="13B9C2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200" b="1" i="0" u="none" strike="noStrike" cap="none">
              <a:solidFill>
                <a:srgbClr val="13B9C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c376b2515_0_32"/>
          <p:cNvSpPr/>
          <p:nvPr/>
        </p:nvSpPr>
        <p:spPr>
          <a:xfrm>
            <a:off x="0" y="0"/>
            <a:ext cx="12192000" cy="6878100"/>
          </a:xfrm>
          <a:prstGeom prst="rect">
            <a:avLst/>
          </a:prstGeom>
          <a:solidFill>
            <a:srgbClr val="13B9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13c376b2515_0_32"/>
          <p:cNvSpPr txBox="1">
            <a:spLocks noGrp="1"/>
          </p:cNvSpPr>
          <p:nvPr>
            <p:ph type="title"/>
          </p:nvPr>
        </p:nvSpPr>
        <p:spPr>
          <a:xfrm>
            <a:off x="1277257" y="2712116"/>
            <a:ext cx="100704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AF8FF"/>
              </a:buClr>
              <a:buSzPts val="8000"/>
              <a:buFont typeface="Cambria"/>
              <a:buNone/>
              <a:defRPr sz="8000" b="0" i="0" u="none" strike="noStrike" cap="none">
                <a:solidFill>
                  <a:srgbClr val="BAF8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g13c376b2515_0_32"/>
          <p:cNvSpPr txBox="1">
            <a:spLocks noGrp="1"/>
          </p:cNvSpPr>
          <p:nvPr>
            <p:ph type="body" idx="1"/>
          </p:nvPr>
        </p:nvSpPr>
        <p:spPr>
          <a:xfrm>
            <a:off x="1277257" y="4805753"/>
            <a:ext cx="100704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13c376b2515_0_32"/>
          <p:cNvSpPr/>
          <p:nvPr/>
        </p:nvSpPr>
        <p:spPr>
          <a:xfrm rot="5400000" flipH="1">
            <a:off x="4682162" y="-4121157"/>
            <a:ext cx="3513742" cy="11730264"/>
          </a:xfrm>
          <a:custGeom>
            <a:avLst/>
            <a:gdLst/>
            <a:ahLst/>
            <a:cxnLst/>
            <a:rect l="l" t="t" r="r" b="b"/>
            <a:pathLst>
              <a:path w="2196089" h="6849789" extrusionOk="0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13c376b2515_0_32"/>
          <p:cNvSpPr/>
          <p:nvPr/>
        </p:nvSpPr>
        <p:spPr>
          <a:xfrm rot="10800000">
            <a:off x="1830" y="0"/>
            <a:ext cx="2926289" cy="6849789"/>
          </a:xfrm>
          <a:custGeom>
            <a:avLst/>
            <a:gdLst/>
            <a:ahLst/>
            <a:cxnLst/>
            <a:rect l="l" t="t" r="r" b="b"/>
            <a:pathLst>
              <a:path w="2196089" h="6849789" extrusionOk="0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g13c376b2515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9165" y="358150"/>
            <a:ext cx="2302812" cy="10490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c376b2515_0_69"/>
          <p:cNvSpPr/>
          <p:nvPr/>
        </p:nvSpPr>
        <p:spPr>
          <a:xfrm>
            <a:off x="8673737" y="0"/>
            <a:ext cx="3516500" cy="6870574"/>
          </a:xfrm>
          <a:custGeom>
            <a:avLst/>
            <a:gdLst/>
            <a:ahLst/>
            <a:cxnLst/>
            <a:rect l="l" t="t" r="r" b="b"/>
            <a:pathLst>
              <a:path w="1696743" h="5463677" extrusionOk="0">
                <a:moveTo>
                  <a:pt x="1654379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96743" y="4620"/>
                </a:lnTo>
                <a:lnTo>
                  <a:pt x="1654379" y="5463677"/>
                </a:lnTo>
                <a:close/>
              </a:path>
            </a:pathLst>
          </a:custGeom>
          <a:gradFill>
            <a:gsLst>
              <a:gs pos="0">
                <a:srgbClr val="07477D">
                  <a:alpha val="0"/>
                </a:srgbClr>
              </a:gs>
              <a:gs pos="42000">
                <a:srgbClr val="07477D">
                  <a:alpha val="0"/>
                </a:srgbClr>
              </a:gs>
              <a:gs pos="100000">
                <a:srgbClr val="07477D">
                  <a:alpha val="33333"/>
                </a:srgbClr>
              </a:gs>
            </a:gsLst>
            <a:lin ang="96016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8" name="Google Shape;98;g13c376b2515_0_69"/>
          <p:cNvSpPr/>
          <p:nvPr/>
        </p:nvSpPr>
        <p:spPr>
          <a:xfrm>
            <a:off x="9263881" y="8211"/>
            <a:ext cx="2926289" cy="6849789"/>
          </a:xfrm>
          <a:custGeom>
            <a:avLst/>
            <a:gdLst/>
            <a:ahLst/>
            <a:cxnLst/>
            <a:rect l="l" t="t" r="r" b="b"/>
            <a:pathLst>
              <a:path w="2196089" h="6849789" extrusionOk="0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99" name="Google Shape;99;g13c376b2515_0_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0947" y="6026476"/>
            <a:ext cx="1598924" cy="72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13c376b2515_0_69"/>
          <p:cNvSpPr/>
          <p:nvPr/>
        </p:nvSpPr>
        <p:spPr>
          <a:xfrm rot="10800000">
            <a:off x="1830" y="8211"/>
            <a:ext cx="2926289" cy="6849789"/>
          </a:xfrm>
          <a:custGeom>
            <a:avLst/>
            <a:gdLst/>
            <a:ahLst/>
            <a:cxnLst/>
            <a:rect l="l" t="t" r="r" b="b"/>
            <a:pathLst>
              <a:path w="2196089" h="6849789" extrusionOk="0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c376b2515_0_26"/>
          <p:cNvSpPr txBox="1">
            <a:spLocks noGrp="1"/>
          </p:cNvSpPr>
          <p:nvPr>
            <p:ph type="subTitle" idx="1"/>
          </p:nvPr>
        </p:nvSpPr>
        <p:spPr>
          <a:xfrm>
            <a:off x="497400" y="4630526"/>
            <a:ext cx="11197200" cy="17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477D"/>
              </a:buClr>
              <a:buSzPts val="3600"/>
              <a:buNone/>
            </a:pPr>
            <a:endParaRPr sz="2700">
              <a:solidFill>
                <a:srgbClr val="07477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477D"/>
              </a:buClr>
              <a:buSzPts val="3600"/>
              <a:buNone/>
            </a:pPr>
            <a:endParaRPr sz="2700">
              <a:solidFill>
                <a:srgbClr val="07477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500">
                <a:solidFill>
                  <a:srgbClr val="07477D"/>
                </a:solidFill>
                <a:latin typeface="Calibri"/>
                <a:ea typeface="Calibri"/>
                <a:cs typeface="Calibri"/>
                <a:sym typeface="Calibri"/>
              </a:rPr>
              <a:t>FPOM</a:t>
            </a:r>
            <a:endParaRPr sz="2500">
              <a:solidFill>
                <a:srgbClr val="0747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500">
                <a:solidFill>
                  <a:srgbClr val="07477D"/>
                </a:solidFill>
                <a:latin typeface="Calibri"/>
                <a:ea typeface="Calibri"/>
                <a:cs typeface="Calibri"/>
                <a:sym typeface="Calibri"/>
              </a:rPr>
              <a:t>07/14/2022</a:t>
            </a:r>
            <a:endParaRPr sz="2500">
              <a:solidFill>
                <a:srgbClr val="0747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477D"/>
              </a:buClr>
              <a:buSzPts val="3600"/>
              <a:buNone/>
            </a:pPr>
            <a:endParaRPr sz="2700">
              <a:solidFill>
                <a:srgbClr val="07477D"/>
              </a:solidFill>
            </a:endParaRPr>
          </a:p>
        </p:txBody>
      </p:sp>
      <p:pic>
        <p:nvPicPr>
          <p:cNvPr id="112" name="Google Shape;112;g13c376b2515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500" y="1489701"/>
            <a:ext cx="10661000" cy="370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3c376b2515_0_26"/>
          <p:cNvSpPr txBox="1">
            <a:spLocks noGrp="1"/>
          </p:cNvSpPr>
          <p:nvPr>
            <p:ph type="ctrTitle"/>
          </p:nvPr>
        </p:nvSpPr>
        <p:spPr>
          <a:xfrm>
            <a:off x="1524000" y="3421698"/>
            <a:ext cx="9144000" cy="17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Spring Chinook Fallback at 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Lower Granite in 2022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13c376b2515_0_26"/>
          <p:cNvSpPr txBox="1"/>
          <p:nvPr/>
        </p:nvSpPr>
        <p:spPr>
          <a:xfrm>
            <a:off x="9009800" y="5566925"/>
            <a:ext cx="2526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Kelsey Swieca Ph.D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Blane Bellerud Ph.D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c376b2515_0_123"/>
          <p:cNvSpPr txBox="1">
            <a:spLocks noGrp="1"/>
          </p:cNvSpPr>
          <p:nvPr>
            <p:ph type="body" idx="1"/>
          </p:nvPr>
        </p:nvSpPr>
        <p:spPr>
          <a:xfrm>
            <a:off x="838200" y="11009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i="1" u="sng">
                <a:latin typeface="Calibri"/>
                <a:ea typeface="Calibri"/>
                <a:cs typeface="Calibri"/>
                <a:sym typeface="Calibri"/>
              </a:rPr>
              <a:t>Full model:</a:t>
            </a:r>
            <a:endParaRPr b="1" i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Fallback rate =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daily # of fish to ascend LWG +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# previous fallbacks + travel time BON + travel time LGS +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outflow (kcfs) + spill (kcfs) + temp (</a:t>
            </a:r>
            <a:r>
              <a:rPr lang="en-US" sz="2050" b="1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F)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b="1" i="1" u="sng">
                <a:latin typeface="Calibri"/>
                <a:ea typeface="Calibri"/>
                <a:cs typeface="Calibri"/>
                <a:sym typeface="Calibri"/>
              </a:rPr>
              <a:t>Final model:</a:t>
            </a:r>
            <a:endParaRPr sz="2600" b="1" i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Fallback rate =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	outflow (kcfs) + spill (kcfs) + temp (</a:t>
            </a:r>
            <a:r>
              <a:rPr lang="en-US" sz="2050" b="1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F)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3c376b2515_0_12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u="sng">
                <a:latin typeface="Calibri"/>
                <a:ea typeface="Calibri"/>
                <a:cs typeface="Calibri"/>
                <a:sym typeface="Calibri"/>
              </a:rPr>
              <a:t>Multivariable model of LWG fallback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g13c376b2515_0_130"/>
          <p:cNvGrpSpPr/>
          <p:nvPr/>
        </p:nvGrpSpPr>
        <p:grpSpPr>
          <a:xfrm>
            <a:off x="626875" y="586740"/>
            <a:ext cx="3498823" cy="4160520"/>
            <a:chOff x="738024" y="2378075"/>
            <a:chExt cx="3498823" cy="4160520"/>
          </a:xfrm>
        </p:grpSpPr>
        <p:pic>
          <p:nvPicPr>
            <p:cNvPr id="198" name="Google Shape;198;g13c376b2515_0_1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8024" y="2378075"/>
              <a:ext cx="3272604" cy="4160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g13c376b2515_0_130"/>
            <p:cNvSpPr txBox="1"/>
            <p:nvPr/>
          </p:nvSpPr>
          <p:spPr>
            <a:xfrm>
              <a:off x="2928847" y="2423795"/>
              <a:ext cx="1308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p &lt; 0.001</a:t>
              </a:r>
              <a:endParaRPr/>
            </a:p>
          </p:txBody>
        </p:sp>
      </p:grpSp>
      <p:grpSp>
        <p:nvGrpSpPr>
          <p:cNvPr id="200" name="Google Shape;200;g13c376b2515_0_130"/>
          <p:cNvGrpSpPr/>
          <p:nvPr/>
        </p:nvGrpSpPr>
        <p:grpSpPr>
          <a:xfrm>
            <a:off x="8368723" y="541020"/>
            <a:ext cx="3501104" cy="4160520"/>
            <a:chOff x="8516418" y="2332355"/>
            <a:chExt cx="3501104" cy="4160520"/>
          </a:xfrm>
        </p:grpSpPr>
        <p:pic>
          <p:nvPicPr>
            <p:cNvPr id="201" name="Google Shape;201;g13c376b2515_0_1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516418" y="2332355"/>
              <a:ext cx="3272604" cy="4160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g13c376b2515_0_130"/>
            <p:cNvSpPr txBox="1"/>
            <p:nvPr/>
          </p:nvSpPr>
          <p:spPr>
            <a:xfrm>
              <a:off x="10709522" y="2423795"/>
              <a:ext cx="1308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p &lt; 0.001</a:t>
              </a:r>
              <a:endParaRPr/>
            </a:p>
          </p:txBody>
        </p:sp>
      </p:grpSp>
      <p:grpSp>
        <p:nvGrpSpPr>
          <p:cNvPr id="203" name="Google Shape;203;g13c376b2515_0_130"/>
          <p:cNvGrpSpPr/>
          <p:nvPr/>
        </p:nvGrpSpPr>
        <p:grpSpPr>
          <a:xfrm>
            <a:off x="4493095" y="586740"/>
            <a:ext cx="3646952" cy="4160520"/>
            <a:chOff x="4311437" y="2332355"/>
            <a:chExt cx="3646952" cy="4160520"/>
          </a:xfrm>
        </p:grpSpPr>
        <p:pic>
          <p:nvPicPr>
            <p:cNvPr id="204" name="Google Shape;204;g13c376b2515_0_1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11437" y="2332355"/>
              <a:ext cx="3272604" cy="4160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g13c376b2515_0_130"/>
            <p:cNvSpPr txBox="1"/>
            <p:nvPr/>
          </p:nvSpPr>
          <p:spPr>
            <a:xfrm>
              <a:off x="6650389" y="2378075"/>
              <a:ext cx="1308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p = 0.02</a:t>
              </a:r>
              <a:endParaRPr/>
            </a:p>
          </p:txBody>
        </p:sp>
      </p:grpSp>
      <p:sp>
        <p:nvSpPr>
          <p:cNvPr id="206" name="Google Shape;206;g13c376b2515_0_130"/>
          <p:cNvSpPr txBox="1"/>
          <p:nvPr/>
        </p:nvSpPr>
        <p:spPr>
          <a:xfrm>
            <a:off x="76200" y="5172670"/>
            <a:ext cx="3236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Dev. explained = 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43.4%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VIF cutoff 2.5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c376b2515_0_13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u="sng">
                <a:latin typeface="Calibri"/>
                <a:ea typeface="Calibri"/>
                <a:cs typeface="Calibri"/>
                <a:sym typeface="Calibri"/>
              </a:rPr>
              <a:t>Transportation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13c376b2515_0_135"/>
          <p:cNvSpPr txBox="1">
            <a:spLocks noGrp="1"/>
          </p:cNvSpPr>
          <p:nvPr>
            <p:ph type="body" idx="1"/>
          </p:nvPr>
        </p:nvSpPr>
        <p:spPr>
          <a:xfrm>
            <a:off x="406400" y="1178784"/>
            <a:ext cx="11684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17% of the fish that fellback @ LWG since 2016 were transported as juveniles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13c376b2515_0_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473" y="1706500"/>
            <a:ext cx="7467976" cy="467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3c376b2515_0_17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u="sng">
                <a:latin typeface="Calibri"/>
                <a:ea typeface="Calibri"/>
                <a:cs typeface="Calibri"/>
                <a:sym typeface="Calibri"/>
              </a:rPr>
              <a:t>Takeaways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13c376b2515_0_179"/>
          <p:cNvSpPr txBox="1"/>
          <p:nvPr/>
        </p:nvSpPr>
        <p:spPr>
          <a:xfrm>
            <a:off x="288150" y="1032350"/>
            <a:ext cx="11615700" cy="49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2022 LWG fallback rate was high, but similar to 2020 and 2017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Significantly lower rates of fallback were observed during the reduced spill period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Fallbacks cannot be solely attributed to ‘weak’ fish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Number of downstream fallbacks did not significantly impact predicted fallback @ LWG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Transported individuals did not make up the majority of fish fallingback @ LWG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Fallback rate @ LWG was significantly influenced by outflow, spill flow, &amp; forebay temperature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Fallback rate was </a:t>
            </a:r>
            <a:r>
              <a:rPr lang="en-US" sz="2200" b="1" i="1">
                <a:latin typeface="Calibri"/>
                <a:ea typeface="Calibri"/>
                <a:cs typeface="Calibri"/>
                <a:sym typeface="Calibri"/>
              </a:rPr>
              <a:t>above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avg. @ LWG when…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■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outflows &gt; ~100 kcfs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■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spill &gt; ~50 kcfs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■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forebay temps &lt; 53</a:t>
            </a:r>
            <a:r>
              <a:rPr lang="en-US" sz="2200" b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F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7be32e0852_1_4"/>
          <p:cNvSpPr txBox="1">
            <a:spLocks noGrp="1"/>
          </p:cNvSpPr>
          <p:nvPr>
            <p:ph type="title"/>
          </p:nvPr>
        </p:nvSpPr>
        <p:spPr>
          <a:xfrm>
            <a:off x="914401" y="284063"/>
            <a:ext cx="9312000" cy="60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Definitions</a:t>
            </a:r>
            <a:endParaRPr/>
          </a:p>
        </p:txBody>
      </p:sp>
      <p:sp>
        <p:nvSpPr>
          <p:cNvPr id="121" name="Google Shape;121;g17be32e0852_1_4"/>
          <p:cNvSpPr txBox="1">
            <a:spLocks noGrp="1"/>
          </p:cNvSpPr>
          <p:nvPr>
            <p:ph type="body" idx="1"/>
          </p:nvPr>
        </p:nvSpPr>
        <p:spPr>
          <a:xfrm>
            <a:off x="914400" y="1068316"/>
            <a:ext cx="8408400" cy="150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/>
              <a:t>Fallback:</a:t>
            </a:r>
            <a:r>
              <a:rPr lang="en-US"/>
              <a:t> pit tagged fish detected making two trips up the fish ladder.  It passes through the last detector at the ladder exit and is subsequently observed re-entering the ladder at the bottom.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/>
              <a:t>Only</a:t>
            </a:r>
            <a:r>
              <a:rPr lang="en-US"/>
              <a:t> fish tagged at or above Lower Granite Dam as juveniles were used in the analysis to exclude the influence of overshoot  (fish originating from downstream of LGR) fish falling back.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/>
              <a:t>Based</a:t>
            </a:r>
            <a:r>
              <a:rPr lang="en-US"/>
              <a:t> on PIT tag detections of fish falling back over the RSW (where the exact time of fallback is known), fish which fell back were assumed to fallback within 1 hour of ladder exit.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c376b2515_0_64"/>
          <p:cNvSpPr txBox="1">
            <a:spLocks noGrp="1"/>
          </p:cNvSpPr>
          <p:nvPr>
            <p:ph type="title"/>
          </p:nvPr>
        </p:nvSpPr>
        <p:spPr>
          <a:xfrm>
            <a:off x="914401" y="284063"/>
            <a:ext cx="93120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X</a:t>
            </a:r>
            <a:endParaRPr/>
          </a:p>
        </p:txBody>
      </p:sp>
      <p:pic>
        <p:nvPicPr>
          <p:cNvPr id="128" name="Google Shape;128;g13c376b2515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900" y="214676"/>
            <a:ext cx="8221749" cy="597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3c376b2515_0_64"/>
          <p:cNvSpPr txBox="1"/>
          <p:nvPr/>
        </p:nvSpPr>
        <p:spPr>
          <a:xfrm>
            <a:off x="1719775" y="6144925"/>
            <a:ext cx="604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Hour is the hour the fish exited the top of the ladder on its first ladder ascent</a:t>
            </a:r>
            <a:endParaRPr sz="1200"/>
          </a:p>
        </p:txBody>
      </p:sp>
      <p:sp>
        <p:nvSpPr>
          <p:cNvPr id="130" name="Google Shape;130;g13c376b2515_0_64"/>
          <p:cNvSpPr txBox="1"/>
          <p:nvPr/>
        </p:nvSpPr>
        <p:spPr>
          <a:xfrm>
            <a:off x="9039150" y="933275"/>
            <a:ext cx="31773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May 1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to 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June 2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(period of highest fallback)</a:t>
            </a:r>
            <a:endParaRPr sz="21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c376b2515_1_21"/>
          <p:cNvSpPr txBox="1">
            <a:spLocks noGrp="1"/>
          </p:cNvSpPr>
          <p:nvPr>
            <p:ph type="title"/>
          </p:nvPr>
        </p:nvSpPr>
        <p:spPr>
          <a:xfrm>
            <a:off x="914401" y="284063"/>
            <a:ext cx="93120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X</a:t>
            </a:r>
            <a:endParaRPr/>
          </a:p>
        </p:txBody>
      </p:sp>
      <p:pic>
        <p:nvPicPr>
          <p:cNvPr id="137" name="Google Shape;137;g13c376b2515_1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50" y="186900"/>
            <a:ext cx="8627628" cy="626912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13c376b2515_1_21"/>
          <p:cNvSpPr txBox="1"/>
          <p:nvPr/>
        </p:nvSpPr>
        <p:spPr>
          <a:xfrm>
            <a:off x="2393675" y="2633875"/>
            <a:ext cx="1594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52% of ladder ascents</a:t>
            </a:r>
            <a:endParaRPr sz="1000"/>
          </a:p>
        </p:txBody>
      </p:sp>
      <p:sp>
        <p:nvSpPr>
          <p:cNvPr id="139" name="Google Shape;139;g13c376b2515_1_21"/>
          <p:cNvSpPr txBox="1"/>
          <p:nvPr/>
        </p:nvSpPr>
        <p:spPr>
          <a:xfrm>
            <a:off x="6634375" y="3602925"/>
            <a:ext cx="715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48% of ladder ascents</a:t>
            </a:r>
            <a:endParaRPr sz="1100"/>
          </a:p>
        </p:txBody>
      </p:sp>
      <p:sp>
        <p:nvSpPr>
          <p:cNvPr id="140" name="Google Shape;140;g13c376b2515_1_21"/>
          <p:cNvSpPr txBox="1"/>
          <p:nvPr/>
        </p:nvSpPr>
        <p:spPr>
          <a:xfrm>
            <a:off x="2135663" y="6186875"/>
            <a:ext cx="541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Hour is the hour the fish exited the top of the ladder on its first ladder ascent</a:t>
            </a:r>
            <a:endParaRPr sz="1200"/>
          </a:p>
        </p:txBody>
      </p:sp>
      <p:sp>
        <p:nvSpPr>
          <p:cNvPr id="141" name="Google Shape;141;g13c376b2515_1_21"/>
          <p:cNvSpPr txBox="1"/>
          <p:nvPr/>
        </p:nvSpPr>
        <p:spPr>
          <a:xfrm>
            <a:off x="9532000" y="723550"/>
            <a:ext cx="2684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May 1 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to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June 20</a:t>
            </a:r>
            <a:endParaRPr sz="2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c376b2515_1_28"/>
          <p:cNvSpPr txBox="1">
            <a:spLocks noGrp="1"/>
          </p:cNvSpPr>
          <p:nvPr>
            <p:ph type="title"/>
          </p:nvPr>
        </p:nvSpPr>
        <p:spPr>
          <a:xfrm>
            <a:off x="969926" y="589488"/>
            <a:ext cx="93120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Parameters derived from RSW PIT tag observations of fallbacks</a:t>
            </a:r>
            <a:endParaRPr/>
          </a:p>
        </p:txBody>
      </p:sp>
      <p:graphicFrame>
        <p:nvGraphicFramePr>
          <p:cNvPr id="148" name="Google Shape;148;g13c376b2515_1_28"/>
          <p:cNvGraphicFramePr/>
          <p:nvPr/>
        </p:nvGraphicFramePr>
        <p:xfrm>
          <a:off x="263450" y="112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{8D3B3589-B58E-4751-9B69-6A982D52E685}</a:tableStyleId>
              </a:tblPr>
              <a:tblGrid>
                <a:gridCol w="97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6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1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5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3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710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 gridSpan="1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Year</a:t>
                      </a:r>
                      <a:endParaRPr sz="1300" b="1"/>
                    </a:p>
                  </a:txBody>
                  <a:tcPr marL="91425" marR="9142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Fallbacks</a:t>
                      </a:r>
                      <a:endParaRPr sz="1300" b="1"/>
                    </a:p>
                  </a:txBody>
                  <a:tcPr marL="91425" marR="9142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RSW Obs</a:t>
                      </a:r>
                      <a:endParaRPr sz="1300" b="1"/>
                    </a:p>
                  </a:txBody>
                  <a:tcPr marL="91425" marR="9142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Fallback with no reascent</a:t>
                      </a:r>
                      <a:endParaRPr sz="1300" b="1"/>
                    </a:p>
                  </a:txBody>
                  <a:tcPr marL="91425" marR="9142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%RSW fallback</a:t>
                      </a:r>
                      <a:endParaRPr sz="1300" b="1"/>
                    </a:p>
                  </a:txBody>
                  <a:tcPr marL="91425" marR="9142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CI.lower</a:t>
                      </a:r>
                      <a:endParaRPr sz="1300" b="1"/>
                    </a:p>
                  </a:txBody>
                  <a:tcPr marL="91425" marR="9142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CI.upper</a:t>
                      </a:r>
                      <a:endParaRPr sz="1300" b="1"/>
                    </a:p>
                  </a:txBody>
                  <a:tcPr marL="91425" marR="9142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Ladder exit to RSW median time (Hr)</a:t>
                      </a:r>
                      <a:endParaRPr sz="1300" b="1"/>
                    </a:p>
                  </a:txBody>
                  <a:tcPr marL="91425" marR="9142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RSW to ladder median time (Hr)</a:t>
                      </a:r>
                      <a:endParaRPr sz="1300" b="1"/>
                    </a:p>
                  </a:txBody>
                  <a:tcPr marL="91425" marR="9142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%</a:t>
                      </a:r>
                      <a:endParaRPr sz="13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Fallback with no reascent</a:t>
                      </a:r>
                      <a:endParaRPr sz="1300" b="1"/>
                    </a:p>
                  </a:txBody>
                  <a:tcPr marL="91425" marR="9142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CI.lower</a:t>
                      </a:r>
                      <a:endParaRPr sz="1300" b="1"/>
                    </a:p>
                  </a:txBody>
                  <a:tcPr marL="91425" marR="9142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CI.upper</a:t>
                      </a:r>
                      <a:endParaRPr sz="1300" b="1"/>
                    </a:p>
                  </a:txBody>
                  <a:tcPr marL="91425" marR="9142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2020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57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12.3%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5.1%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23.7%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0.20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6.0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14.3%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34.52%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7.41%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2021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26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11.5%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2.4%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30.2%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2.46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2.4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0.0%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0.00%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0.00%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2022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163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29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17.8%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12.3%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24.5%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0.39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15.0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6.9%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10.02%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5.00%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pooled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246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39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15.9%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0.12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0.21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0.42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12.8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7.7%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10.58%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5.80%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c376b2515_0_86"/>
          <p:cNvSpPr txBox="1">
            <a:spLocks noGrp="1"/>
          </p:cNvSpPr>
          <p:nvPr>
            <p:ph type="body" idx="1"/>
          </p:nvPr>
        </p:nvSpPr>
        <p:spPr>
          <a:xfrm>
            <a:off x="838200" y="13684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Fallback = a fish seen entering and subsequently exiting the same project more than one time on the same day or on a later day (coded as ‘asc’ on DART)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Attempted ascents excluded from analysis (coded as ‘att’ on DART)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Removed days where &lt; 10 fish were detected at the ladder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Data limited to spring spill season: 4/3 – 6/20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Environmental conditions matched to the estimated time of fallback (1 hr after ladder exit)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13c376b2515_0_86"/>
          <p:cNvSpPr txBox="1"/>
          <p:nvPr/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sng" strike="noStrike" cap="none">
                <a:solidFill>
                  <a:srgbClr val="13B9C2"/>
                </a:solidFill>
                <a:latin typeface="Calibri"/>
                <a:ea typeface="Calibri"/>
                <a:cs typeface="Calibri"/>
                <a:sym typeface="Calibri"/>
              </a:rPr>
              <a:t>Data specifics</a:t>
            </a:r>
            <a:endParaRPr>
              <a:solidFill>
                <a:srgbClr val="13B9C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13c376b2515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2912" y="1449324"/>
            <a:ext cx="8266174" cy="395935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3c376b2515_0_93"/>
          <p:cNvSpPr txBox="1"/>
          <p:nvPr/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sng" strike="noStrike" cap="none">
                <a:solidFill>
                  <a:srgbClr val="13B9C2"/>
                </a:solidFill>
                <a:latin typeface="Calibri"/>
                <a:ea typeface="Calibri"/>
                <a:cs typeface="Calibri"/>
                <a:sym typeface="Calibri"/>
              </a:rPr>
              <a:t>Annual overview</a:t>
            </a:r>
            <a:endParaRPr>
              <a:solidFill>
                <a:srgbClr val="13B9C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13c376b2515_0_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2328" y="1447528"/>
            <a:ext cx="8267344" cy="396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3c376b2515_0_98"/>
          <p:cNvSpPr txBox="1"/>
          <p:nvPr/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sng" strike="noStrike" cap="none">
                <a:solidFill>
                  <a:srgbClr val="13B9C2"/>
                </a:solidFill>
                <a:latin typeface="Calibri"/>
                <a:ea typeface="Calibri"/>
                <a:cs typeface="Calibri"/>
                <a:sym typeface="Calibri"/>
              </a:rPr>
              <a:t>Annual overview</a:t>
            </a:r>
            <a:endParaRPr>
              <a:solidFill>
                <a:srgbClr val="13B9C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c376b2515_0_103"/>
          <p:cNvSpPr txBox="1">
            <a:spLocks noGrp="1"/>
          </p:cNvSpPr>
          <p:nvPr>
            <p:ph type="body" idx="1"/>
          </p:nvPr>
        </p:nvSpPr>
        <p:spPr>
          <a:xfrm>
            <a:off x="838200" y="145532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24% of the Chinook that fellback at LWG also fellback at a downstream project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g13c376b2515_0_103"/>
          <p:cNvPicPr preferRelativeResize="0"/>
          <p:nvPr/>
        </p:nvPicPr>
        <p:blipFill rotWithShape="1">
          <a:blip r:embed="rId3">
            <a:alphaModFix/>
          </a:blip>
          <a:srcRect l="53449"/>
          <a:stretch/>
        </p:blipFill>
        <p:spPr>
          <a:xfrm>
            <a:off x="1739813" y="742824"/>
            <a:ext cx="2061483" cy="44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3c376b2515_0_103"/>
          <p:cNvPicPr preferRelativeResize="0"/>
          <p:nvPr/>
        </p:nvPicPr>
        <p:blipFill rotWithShape="1">
          <a:blip r:embed="rId4">
            <a:alphaModFix/>
          </a:blip>
          <a:srcRect r="48138"/>
          <a:stretch/>
        </p:blipFill>
        <p:spPr>
          <a:xfrm>
            <a:off x="1254381" y="2042845"/>
            <a:ext cx="2546916" cy="4910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g13c376b2515_0_103"/>
          <p:cNvCxnSpPr/>
          <p:nvPr/>
        </p:nvCxnSpPr>
        <p:spPr>
          <a:xfrm>
            <a:off x="4218213" y="4498269"/>
            <a:ext cx="3472500" cy="0"/>
          </a:xfrm>
          <a:prstGeom prst="straightConnector1">
            <a:avLst/>
          </a:prstGeom>
          <a:noFill/>
          <a:ln w="63500" cap="flat" cmpd="sng">
            <a:solidFill>
              <a:srgbClr val="C1CDC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79" name="Google Shape;179;g13c376b2515_0_103"/>
          <p:cNvPicPr preferRelativeResize="0"/>
          <p:nvPr/>
        </p:nvPicPr>
        <p:blipFill rotWithShape="1">
          <a:blip r:embed="rId5">
            <a:alphaModFix/>
          </a:blip>
          <a:srcRect r="58817"/>
          <a:stretch/>
        </p:blipFill>
        <p:spPr>
          <a:xfrm>
            <a:off x="8107645" y="1527757"/>
            <a:ext cx="2446740" cy="59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3c376b2515_0_103"/>
          <p:cNvPicPr preferRelativeResize="0"/>
          <p:nvPr/>
        </p:nvPicPr>
        <p:blipFill rotWithShape="1">
          <a:blip r:embed="rId6">
            <a:alphaModFix/>
          </a:blip>
          <a:srcRect l="52063"/>
          <a:stretch/>
        </p:blipFill>
        <p:spPr>
          <a:xfrm>
            <a:off x="8187951" y="329341"/>
            <a:ext cx="2296884" cy="47915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g13c376b2515_0_103"/>
          <p:cNvCxnSpPr/>
          <p:nvPr/>
        </p:nvCxnSpPr>
        <p:spPr>
          <a:xfrm rot="10800000" flipH="1">
            <a:off x="2549612" y="3931960"/>
            <a:ext cx="914400" cy="55950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2" name="Google Shape;182;g13c376b2515_0_1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188918">
            <a:off x="2414319" y="4624964"/>
            <a:ext cx="938865" cy="59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3c376b2515_0_10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u="sng">
                <a:latin typeface="Calibri"/>
                <a:ea typeface="Calibri"/>
                <a:cs typeface="Calibri"/>
                <a:sym typeface="Calibri"/>
              </a:rPr>
              <a:t>Fallback history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13c376b2515_0_103"/>
          <p:cNvSpPr txBox="1"/>
          <p:nvPr/>
        </p:nvSpPr>
        <p:spPr>
          <a:xfrm>
            <a:off x="9072550" y="4697438"/>
            <a:ext cx="914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89%</a:t>
            </a:r>
            <a:endParaRPr sz="17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3-0 Brand">
      <a:dk1>
        <a:srgbClr val="003057"/>
      </a:dk1>
      <a:lt1>
        <a:srgbClr val="FFFFFF"/>
      </a:lt1>
      <a:dk2>
        <a:srgbClr val="007167"/>
      </a:dk2>
      <a:lt2>
        <a:srgbClr val="C6E7FC"/>
      </a:lt2>
      <a:accent1>
        <a:srgbClr val="56950D"/>
      </a:accent1>
      <a:accent2>
        <a:srgbClr val="0099A6"/>
      </a:accent2>
      <a:accent3>
        <a:srgbClr val="BDD900"/>
      </a:accent3>
      <a:accent4>
        <a:srgbClr val="7475CB"/>
      </a:accent4>
      <a:accent5>
        <a:srgbClr val="FC9300"/>
      </a:accent5>
      <a:accent6>
        <a:srgbClr val="CB007B"/>
      </a:accent6>
      <a:hlink>
        <a:srgbClr val="1ECAD3"/>
      </a:hlink>
      <a:folHlink>
        <a:srgbClr val="96004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iew">
  <a:themeElements>
    <a:clrScheme name="3-0 Brand">
      <a:dk1>
        <a:srgbClr val="6DE2E7"/>
      </a:dk1>
      <a:lt1>
        <a:srgbClr val="FFFFFF"/>
      </a:lt1>
      <a:dk2>
        <a:srgbClr val="007167"/>
      </a:dk2>
      <a:lt2>
        <a:srgbClr val="C6E7FC"/>
      </a:lt2>
      <a:accent1>
        <a:srgbClr val="FF0000"/>
      </a:accent1>
      <a:accent2>
        <a:srgbClr val="0099A6"/>
      </a:accent2>
      <a:accent3>
        <a:srgbClr val="BDE60E"/>
      </a:accent3>
      <a:accent4>
        <a:srgbClr val="7475CB"/>
      </a:accent4>
      <a:accent5>
        <a:srgbClr val="FF8A00"/>
      </a:accent5>
      <a:accent6>
        <a:srgbClr val="CB007B"/>
      </a:accent6>
      <a:hlink>
        <a:srgbClr val="1ECAD3"/>
      </a:hlink>
      <a:folHlink>
        <a:srgbClr val="96004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</Words>
  <Application>Microsoft Office PowerPoint</Application>
  <PresentationFormat>Widescreen</PresentationFormat>
  <Paragraphs>153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Cambria</vt:lpstr>
      <vt:lpstr>Arial</vt:lpstr>
      <vt:lpstr>Calibri</vt:lpstr>
      <vt:lpstr>Arial Narrow</vt:lpstr>
      <vt:lpstr>Noto Sans Symbols</vt:lpstr>
      <vt:lpstr>Century Schoolbook</vt:lpstr>
      <vt:lpstr>Office Theme</vt:lpstr>
      <vt:lpstr>1_Custom Design</vt:lpstr>
      <vt:lpstr>2_View</vt:lpstr>
      <vt:lpstr>Spring Chinook Fallback at  Lower Granite in 2022</vt:lpstr>
      <vt:lpstr>Definitions</vt:lpstr>
      <vt:lpstr>X</vt:lpstr>
      <vt:lpstr>X</vt:lpstr>
      <vt:lpstr>Parameters derived from RSW PIT tag observations of fallbacks</vt:lpstr>
      <vt:lpstr>PowerPoint Presentation</vt:lpstr>
      <vt:lpstr>PowerPoint Presentation</vt:lpstr>
      <vt:lpstr>PowerPoint Presentation</vt:lpstr>
      <vt:lpstr>Fallback history</vt:lpstr>
      <vt:lpstr>Multivariable model of LWG fallback</vt:lpstr>
      <vt:lpstr>PowerPoint Presentation</vt:lpstr>
      <vt:lpstr>Transportation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Chinook Fallback at  Lower Granite in 2022</dc:title>
  <dc:creator>Kelsey Swieca</dc:creator>
  <cp:lastModifiedBy>Trevor Conder</cp:lastModifiedBy>
  <cp:revision>1</cp:revision>
  <dcterms:created xsi:type="dcterms:W3CDTF">2022-07-12T23:07:29Z</dcterms:created>
  <dcterms:modified xsi:type="dcterms:W3CDTF">2022-11-01T22:50:19Z</dcterms:modified>
</cp:coreProperties>
</file>