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13"/>
  </p:notesMasterIdLst>
  <p:handoutMasterIdLst>
    <p:handoutMasterId r:id="rId14"/>
  </p:handoutMasterIdLst>
  <p:sldIdLst>
    <p:sldId id="261" r:id="rId6"/>
    <p:sldId id="289" r:id="rId7"/>
    <p:sldId id="290" r:id="rId8"/>
    <p:sldId id="292" r:id="rId9"/>
    <p:sldId id="293" r:id="rId10"/>
    <p:sldId id="291"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C8C8"/>
    <a:srgbClr val="FFFFFF"/>
    <a:srgbClr val="FF6600"/>
    <a:srgbClr val="D9D9D9"/>
    <a:srgbClr val="DF1F2E"/>
    <a:srgbClr val="FFCC66"/>
    <a:srgbClr val="6E9678"/>
    <a:srgbClr val="8B0109"/>
    <a:srgbClr val="A90314"/>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78160" autoAdjust="0"/>
  </p:normalViewPr>
  <p:slideViewPr>
    <p:cSldViewPr snapToGrid="0">
      <p:cViewPr varScale="1">
        <p:scale>
          <a:sx n="103" d="100"/>
          <a:sy n="103" d="100"/>
        </p:scale>
        <p:origin x="780" y="96"/>
      </p:cViewPr>
      <p:guideLst/>
    </p:cSldViewPr>
  </p:slideViewPr>
  <p:notesTextViewPr>
    <p:cViewPr>
      <p:scale>
        <a:sx n="1" d="1"/>
        <a:sy n="1" d="1"/>
      </p:scale>
      <p:origin x="0" y="0"/>
    </p:cViewPr>
  </p:notesText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CF3383-DF08-4C90-8557-22EF3027DD43}" type="datetimeFigureOut">
              <a:rPr lang="en-US" smtClean="0"/>
              <a:t>10/8/2020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16557-6E8E-4D95-8DF3-2DE1590C714A}" type="datetimeFigureOut">
              <a:rPr lang="en-US" smtClean="0"/>
              <a:t>10/8/2020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2</a:t>
            </a:fld>
            <a:endParaRPr lang="en-US"/>
          </a:p>
        </p:txBody>
      </p:sp>
    </p:spTree>
    <p:extLst>
      <p:ext uri="{BB962C8B-B14F-4D97-AF65-F5344CB8AC3E}">
        <p14:creationId xmlns:p14="http://schemas.microsoft.com/office/powerpoint/2010/main" val="1900536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5</a:t>
            </a:fld>
            <a:endParaRPr lang="en-US"/>
          </a:p>
        </p:txBody>
      </p:sp>
    </p:spTree>
    <p:extLst>
      <p:ext uri="{BB962C8B-B14F-4D97-AF65-F5344CB8AC3E}">
        <p14:creationId xmlns:p14="http://schemas.microsoft.com/office/powerpoint/2010/main" val="344055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6</a:t>
            </a:fld>
            <a:endParaRPr lang="en-US"/>
          </a:p>
        </p:txBody>
      </p:sp>
    </p:spTree>
    <p:extLst>
      <p:ext uri="{BB962C8B-B14F-4D97-AF65-F5344CB8AC3E}">
        <p14:creationId xmlns:p14="http://schemas.microsoft.com/office/powerpoint/2010/main" val="271958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10/8/2020</a:t>
            </a:fld>
            <a:endParaRPr lang="en-US" dirty="0"/>
          </a:p>
        </p:txBody>
      </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10/8/2020</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dirty="0"/>
              <a:t>What happens in a Doble Outage</a:t>
            </a:r>
          </a:p>
        </p:txBody>
      </p:sp>
      <p:sp>
        <p:nvSpPr>
          <p:cNvPr id="8" name="Text Placeholder 7"/>
          <p:cNvSpPr>
            <a:spLocks noGrp="1"/>
          </p:cNvSpPr>
          <p:nvPr>
            <p:ph type="body" sz="quarter" idx="15"/>
          </p:nvPr>
        </p:nvSpPr>
        <p:spPr/>
        <p:txBody>
          <a:bodyPr/>
          <a:lstStyle/>
          <a:p>
            <a:r>
              <a:rPr lang="en-US" dirty="0"/>
              <a:t>Greg Brooks, P.E.</a:t>
            </a:r>
          </a:p>
          <a:p>
            <a:r>
              <a:rPr lang="en-US" dirty="0"/>
              <a:t>Chief of maintenance Engineering </a:t>
            </a:r>
          </a:p>
          <a:p>
            <a:r>
              <a:rPr lang="en-US" dirty="0"/>
              <a:t>Hydropower Test and Evaluation</a:t>
            </a:r>
          </a:p>
          <a:p>
            <a:r>
              <a:rPr lang="en-US" dirty="0"/>
              <a:t>(formerly 8 years as test engineer)</a:t>
            </a:r>
          </a:p>
          <a:p>
            <a:r>
              <a:rPr lang="en-US" dirty="0"/>
              <a:t>Walla Walla District</a:t>
            </a:r>
          </a:p>
          <a:p>
            <a:r>
              <a:rPr lang="en-US" dirty="0"/>
              <a:t>Date: 8 October 2020</a:t>
            </a:r>
          </a:p>
        </p:txBody>
      </p:sp>
      <p:pic>
        <p:nvPicPr>
          <p:cNvPr id="11" name="Picture Placeholder 10">
            <a:extLst>
              <a:ext uri="{FF2B5EF4-FFF2-40B4-BE49-F238E27FC236}">
                <a16:creationId xmlns:a16="http://schemas.microsoft.com/office/drawing/2014/main" id="{1D93373B-23D1-44F0-9629-411B4BDCC92F}"/>
              </a:ext>
            </a:extLst>
          </p:cNvPr>
          <p:cNvPicPr>
            <a:picLocks noGrp="1" noChangeAspect="1"/>
          </p:cNvPicPr>
          <p:nvPr>
            <p:ph type="pic" sz="quarter" idx="13"/>
          </p:nvPr>
        </p:nvPicPr>
        <p:blipFill rotWithShape="1">
          <a:blip r:embed="rId2" cstate="email">
            <a:extLst>
              <a:ext uri="{28A0092B-C50C-407E-A947-70E740481C1C}">
                <a14:useLocalDpi xmlns:a14="http://schemas.microsoft.com/office/drawing/2010/main" val="0"/>
              </a:ext>
            </a:extLst>
          </a:blip>
          <a:srcRect/>
          <a:stretch/>
        </p:blipFill>
        <p:spPr>
          <a:xfrm>
            <a:off x="4775072" y="623772"/>
            <a:ext cx="7150227" cy="5610455"/>
          </a:xfrm>
        </p:spPr>
      </p:pic>
    </p:spTree>
    <p:extLst>
      <p:ext uri="{BB962C8B-B14F-4D97-AF65-F5344CB8AC3E}">
        <p14:creationId xmlns:p14="http://schemas.microsoft.com/office/powerpoint/2010/main" val="361541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910" y="214312"/>
            <a:ext cx="9831823" cy="814388"/>
          </a:xfrm>
        </p:spPr>
        <p:txBody>
          <a:bodyPr/>
          <a:lstStyle/>
          <a:p>
            <a:r>
              <a:rPr lang="en-US" dirty="0"/>
              <a:t>Conditions</a:t>
            </a:r>
          </a:p>
        </p:txBody>
      </p:sp>
      <p:sp>
        <p:nvSpPr>
          <p:cNvPr id="3" name="Content Placeholder 2"/>
          <p:cNvSpPr>
            <a:spLocks noGrp="1"/>
          </p:cNvSpPr>
          <p:nvPr>
            <p:ph sz="quarter" idx="10"/>
          </p:nvPr>
        </p:nvSpPr>
        <p:spPr>
          <a:xfrm>
            <a:off x="266699" y="1028700"/>
            <a:ext cx="4047951" cy="5600700"/>
          </a:xfrm>
          <a:prstGeom prst="rect">
            <a:avLst/>
          </a:prstGeom>
        </p:spPr>
        <p:txBody>
          <a:bodyPr/>
          <a:lstStyle/>
          <a:p>
            <a:endParaRPr lang="en-US" dirty="0"/>
          </a:p>
          <a:p>
            <a:pPr marL="342900" indent="-342900">
              <a:buFont typeface="Arial" panose="020B0604020202020204" pitchFamily="34" charset="0"/>
              <a:buChar char="•"/>
            </a:pPr>
            <a:r>
              <a:rPr lang="en-US" dirty="0"/>
              <a:t>Fully exposed to weather</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22’ to top work area</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Lots of trip hazards</a:t>
            </a:r>
          </a:p>
          <a:p>
            <a:pPr marL="804863" lvl="2" indent="-342900"/>
            <a:r>
              <a:rPr lang="en-US" dirty="0"/>
              <a:t>Requires fall protection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High Voltage bushing 35’ high</a:t>
            </a:r>
          </a:p>
          <a:p>
            <a:pPr marL="804863" lvl="2" indent="-342900"/>
            <a:r>
              <a:rPr lang="en-US" dirty="0"/>
              <a:t>Requires a man lift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Single phase transformers</a:t>
            </a:r>
          </a:p>
          <a:p>
            <a:pPr marL="804863" lvl="2" indent="-342900"/>
            <a:r>
              <a:rPr lang="en-US" dirty="0"/>
              <a:t>Three combine to make T1 or T2</a:t>
            </a:r>
          </a:p>
          <a:p>
            <a:pPr marL="804863" lvl="2" indent="-342900"/>
            <a:r>
              <a:rPr lang="en-US" dirty="0"/>
              <a:t>Each phase has 4 doghouses where electrical connections are made</a:t>
            </a:r>
          </a:p>
        </p:txBody>
      </p:sp>
      <p:pic>
        <p:nvPicPr>
          <p:cNvPr id="5" name="Picture 4">
            <a:extLst>
              <a:ext uri="{FF2B5EF4-FFF2-40B4-BE49-F238E27FC236}">
                <a16:creationId xmlns:a16="http://schemas.microsoft.com/office/drawing/2014/main" id="{847C470A-516A-4621-972B-7E06466C2FAB}"/>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95058" y="1318969"/>
            <a:ext cx="7530242" cy="5020161"/>
          </a:xfrm>
          <a:prstGeom prst="rect">
            <a:avLst/>
          </a:prstGeom>
        </p:spPr>
      </p:pic>
      <p:sp>
        <p:nvSpPr>
          <p:cNvPr id="6" name="TextBox 5">
            <a:extLst>
              <a:ext uri="{FF2B5EF4-FFF2-40B4-BE49-F238E27FC236}">
                <a16:creationId xmlns:a16="http://schemas.microsoft.com/office/drawing/2014/main" id="{62140F4D-C700-4E32-867F-7195FA76C7EC}"/>
              </a:ext>
            </a:extLst>
          </p:cNvPr>
          <p:cNvSpPr txBox="1"/>
          <p:nvPr/>
        </p:nvSpPr>
        <p:spPr>
          <a:xfrm>
            <a:off x="5875245" y="1786545"/>
            <a:ext cx="1022459" cy="369332"/>
          </a:xfrm>
          <a:prstGeom prst="rect">
            <a:avLst/>
          </a:prstGeom>
          <a:noFill/>
        </p:spPr>
        <p:txBody>
          <a:bodyPr wrap="none" rtlCol="0">
            <a:spAutoFit/>
          </a:bodyPr>
          <a:lstStyle/>
          <a:p>
            <a:r>
              <a:rPr lang="en-US" dirty="0">
                <a:solidFill>
                  <a:srgbClr val="FF0000"/>
                </a:solidFill>
              </a:rPr>
              <a:t>35’ High</a:t>
            </a:r>
          </a:p>
        </p:txBody>
      </p:sp>
      <p:sp>
        <p:nvSpPr>
          <p:cNvPr id="7" name="TextBox 6">
            <a:extLst>
              <a:ext uri="{FF2B5EF4-FFF2-40B4-BE49-F238E27FC236}">
                <a16:creationId xmlns:a16="http://schemas.microsoft.com/office/drawing/2014/main" id="{A7A3771B-6A3D-4902-B242-A615E7D817C5}"/>
              </a:ext>
            </a:extLst>
          </p:cNvPr>
          <p:cNvSpPr txBox="1"/>
          <p:nvPr/>
        </p:nvSpPr>
        <p:spPr>
          <a:xfrm>
            <a:off x="4799045" y="2911905"/>
            <a:ext cx="1022459" cy="369332"/>
          </a:xfrm>
          <a:prstGeom prst="rect">
            <a:avLst/>
          </a:prstGeom>
          <a:noFill/>
        </p:spPr>
        <p:txBody>
          <a:bodyPr wrap="none" rtlCol="0">
            <a:spAutoFit/>
          </a:bodyPr>
          <a:lstStyle/>
          <a:p>
            <a:r>
              <a:rPr lang="en-US" dirty="0">
                <a:solidFill>
                  <a:srgbClr val="FF0000"/>
                </a:solidFill>
              </a:rPr>
              <a:t>22’ High</a:t>
            </a:r>
          </a:p>
        </p:txBody>
      </p:sp>
      <p:cxnSp>
        <p:nvCxnSpPr>
          <p:cNvPr id="9" name="Straight Arrow Connector 8">
            <a:extLst>
              <a:ext uri="{FF2B5EF4-FFF2-40B4-BE49-F238E27FC236}">
                <a16:creationId xmlns:a16="http://schemas.microsoft.com/office/drawing/2014/main" id="{7DBCBC15-3BA5-4462-A520-6E4444A0BED2}"/>
              </a:ext>
            </a:extLst>
          </p:cNvPr>
          <p:cNvCxnSpPr>
            <a:cxnSpLocks/>
            <a:stCxn id="6" idx="3"/>
          </p:cNvCxnSpPr>
          <p:nvPr/>
        </p:nvCxnSpPr>
        <p:spPr>
          <a:xfrm>
            <a:off x="6897704" y="1971211"/>
            <a:ext cx="1229259" cy="46045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0" name="Straight Arrow Connector 9">
            <a:extLst>
              <a:ext uri="{FF2B5EF4-FFF2-40B4-BE49-F238E27FC236}">
                <a16:creationId xmlns:a16="http://schemas.microsoft.com/office/drawing/2014/main" id="{AC1F9C95-7CE6-4DB5-B29F-5749842780A0}"/>
              </a:ext>
            </a:extLst>
          </p:cNvPr>
          <p:cNvCxnSpPr>
            <a:cxnSpLocks/>
          </p:cNvCxnSpPr>
          <p:nvPr/>
        </p:nvCxnSpPr>
        <p:spPr>
          <a:xfrm>
            <a:off x="5821504" y="3124101"/>
            <a:ext cx="1006549" cy="15713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7" name="TextBox 16">
            <a:extLst>
              <a:ext uri="{FF2B5EF4-FFF2-40B4-BE49-F238E27FC236}">
                <a16:creationId xmlns:a16="http://schemas.microsoft.com/office/drawing/2014/main" id="{D1E441B6-199A-4B4C-8665-0055DE2897EF}"/>
              </a:ext>
            </a:extLst>
          </p:cNvPr>
          <p:cNvSpPr txBox="1"/>
          <p:nvPr/>
        </p:nvSpPr>
        <p:spPr>
          <a:xfrm>
            <a:off x="4624942" y="2567581"/>
            <a:ext cx="1250303" cy="369332"/>
          </a:xfrm>
          <a:prstGeom prst="rect">
            <a:avLst/>
          </a:prstGeom>
          <a:noFill/>
        </p:spPr>
        <p:txBody>
          <a:bodyPr wrap="square" rtlCol="0">
            <a:spAutoFit/>
          </a:bodyPr>
          <a:lstStyle/>
          <a:p>
            <a:r>
              <a:rPr lang="en-US" dirty="0">
                <a:solidFill>
                  <a:srgbClr val="FF0000"/>
                </a:solidFill>
              </a:rPr>
              <a:t>Doghouse</a:t>
            </a:r>
          </a:p>
        </p:txBody>
      </p:sp>
      <p:cxnSp>
        <p:nvCxnSpPr>
          <p:cNvPr id="18" name="Straight Arrow Connector 17">
            <a:extLst>
              <a:ext uri="{FF2B5EF4-FFF2-40B4-BE49-F238E27FC236}">
                <a16:creationId xmlns:a16="http://schemas.microsoft.com/office/drawing/2014/main" id="{77337356-2858-47FA-8B16-B92AEA7C2FAA}"/>
              </a:ext>
            </a:extLst>
          </p:cNvPr>
          <p:cNvCxnSpPr>
            <a:cxnSpLocks/>
          </p:cNvCxnSpPr>
          <p:nvPr/>
        </p:nvCxnSpPr>
        <p:spPr>
          <a:xfrm>
            <a:off x="5901911" y="2752247"/>
            <a:ext cx="1105379" cy="37185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0" name="TextBox 19">
            <a:extLst>
              <a:ext uri="{FF2B5EF4-FFF2-40B4-BE49-F238E27FC236}">
                <a16:creationId xmlns:a16="http://schemas.microsoft.com/office/drawing/2014/main" id="{70764FE5-868F-4E7A-A0B5-7B9E977E4FE2}"/>
              </a:ext>
            </a:extLst>
          </p:cNvPr>
          <p:cNvSpPr txBox="1"/>
          <p:nvPr/>
        </p:nvSpPr>
        <p:spPr>
          <a:xfrm>
            <a:off x="4436300" y="2185745"/>
            <a:ext cx="1453521" cy="369332"/>
          </a:xfrm>
          <a:prstGeom prst="rect">
            <a:avLst/>
          </a:prstGeom>
          <a:noFill/>
        </p:spPr>
        <p:txBody>
          <a:bodyPr wrap="square" rtlCol="0">
            <a:spAutoFit/>
          </a:bodyPr>
          <a:lstStyle/>
          <a:p>
            <a:r>
              <a:rPr lang="en-US" dirty="0">
                <a:solidFill>
                  <a:srgbClr val="FF0000"/>
                </a:solidFill>
              </a:rPr>
              <a:t>HV Bushing</a:t>
            </a:r>
          </a:p>
        </p:txBody>
      </p:sp>
      <p:cxnSp>
        <p:nvCxnSpPr>
          <p:cNvPr id="21" name="Straight Arrow Connector 20">
            <a:extLst>
              <a:ext uri="{FF2B5EF4-FFF2-40B4-BE49-F238E27FC236}">
                <a16:creationId xmlns:a16="http://schemas.microsoft.com/office/drawing/2014/main" id="{EE3A01DC-FB90-4682-B697-185C12F87BBC}"/>
              </a:ext>
            </a:extLst>
          </p:cNvPr>
          <p:cNvCxnSpPr>
            <a:cxnSpLocks/>
            <a:stCxn id="20" idx="3"/>
          </p:cNvCxnSpPr>
          <p:nvPr/>
        </p:nvCxnSpPr>
        <p:spPr>
          <a:xfrm>
            <a:off x="5889821" y="2370411"/>
            <a:ext cx="2059861" cy="41898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6" name="TextBox 25">
            <a:extLst>
              <a:ext uri="{FF2B5EF4-FFF2-40B4-BE49-F238E27FC236}">
                <a16:creationId xmlns:a16="http://schemas.microsoft.com/office/drawing/2014/main" id="{1ED75614-12F3-44B7-8102-72B9D5693B65}"/>
              </a:ext>
            </a:extLst>
          </p:cNvPr>
          <p:cNvSpPr txBox="1"/>
          <p:nvPr/>
        </p:nvSpPr>
        <p:spPr>
          <a:xfrm>
            <a:off x="6987536" y="949637"/>
            <a:ext cx="2345285" cy="369332"/>
          </a:xfrm>
          <a:prstGeom prst="rect">
            <a:avLst/>
          </a:prstGeom>
          <a:noFill/>
        </p:spPr>
        <p:txBody>
          <a:bodyPr wrap="square" rtlCol="0">
            <a:spAutoFit/>
          </a:bodyPr>
          <a:lstStyle/>
          <a:p>
            <a:r>
              <a:rPr lang="en-US" dirty="0">
                <a:solidFill>
                  <a:srgbClr val="FF0000"/>
                </a:solidFill>
              </a:rPr>
              <a:t>One Phase of Three</a:t>
            </a:r>
          </a:p>
        </p:txBody>
      </p:sp>
    </p:spTree>
    <p:extLst>
      <p:ext uri="{BB962C8B-B14F-4D97-AF65-F5344CB8AC3E}">
        <p14:creationId xmlns:p14="http://schemas.microsoft.com/office/powerpoint/2010/main" val="144328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E114E6-F08B-4D64-9267-A24F831F8051}"/>
              </a:ext>
            </a:extLst>
          </p:cNvPr>
          <p:cNvSpPr>
            <a:spLocks noGrp="1"/>
          </p:cNvSpPr>
          <p:nvPr>
            <p:ph sz="quarter" idx="10"/>
          </p:nvPr>
        </p:nvSpPr>
        <p:spPr/>
        <p:txBody>
          <a:bodyPr/>
          <a:lstStyle/>
          <a:p>
            <a:r>
              <a:rPr lang="en-US" dirty="0"/>
              <a:t>Day 1 – SETUP CLEARANCES &amp; ISOLATE</a:t>
            </a:r>
          </a:p>
          <a:p>
            <a:pPr marL="569913" lvl="1" indent="-342900">
              <a:buFont typeface="Arial" panose="020B0604020202020204" pitchFamily="34" charset="0"/>
              <a:buChar char="•"/>
            </a:pPr>
            <a:r>
              <a:rPr lang="en-US" dirty="0"/>
              <a:t>Open BPA line breaker</a:t>
            </a:r>
          </a:p>
          <a:p>
            <a:pPr marL="569913" lvl="1" indent="-342900">
              <a:buFont typeface="Arial" panose="020B0604020202020204" pitchFamily="34" charset="0"/>
              <a:buChar char="•"/>
            </a:pPr>
            <a:r>
              <a:rPr lang="en-US" dirty="0"/>
              <a:t>Open bus at deck level and connect grounds</a:t>
            </a:r>
          </a:p>
          <a:p>
            <a:pPr marL="569913" lvl="1" indent="-342900">
              <a:buFont typeface="Arial" panose="020B0604020202020204" pitchFamily="34" charset="0"/>
              <a:buChar char="•"/>
            </a:pPr>
            <a:r>
              <a:rPr lang="en-US" dirty="0"/>
              <a:t>Open each doghouse (12 x 22 bolts)</a:t>
            </a:r>
          </a:p>
          <a:p>
            <a:pPr marL="569913" lvl="1" indent="-342900">
              <a:buFont typeface="Arial" panose="020B0604020202020204" pitchFamily="34" charset="0"/>
              <a:buChar char="•"/>
            </a:pPr>
            <a:r>
              <a:rPr lang="en-US" dirty="0"/>
              <a:t>In each doghouse, unbolt all the flex leads (12 x 48 bolts)</a:t>
            </a:r>
          </a:p>
          <a:p>
            <a:pPr marL="569913" lvl="1" indent="-342900">
              <a:buFont typeface="Arial" panose="020B0604020202020204" pitchFamily="34" charset="0"/>
              <a:buChar char="•"/>
            </a:pPr>
            <a:r>
              <a:rPr lang="en-US" dirty="0"/>
              <a:t>Tie back or remove the leads depending on the design</a:t>
            </a:r>
          </a:p>
          <a:p>
            <a:r>
              <a:rPr lang="en-US" dirty="0"/>
              <a:t>	</a:t>
            </a:r>
          </a:p>
        </p:txBody>
      </p:sp>
      <p:sp>
        <p:nvSpPr>
          <p:cNvPr id="3" name="Title 2">
            <a:extLst>
              <a:ext uri="{FF2B5EF4-FFF2-40B4-BE49-F238E27FC236}">
                <a16:creationId xmlns:a16="http://schemas.microsoft.com/office/drawing/2014/main" id="{2A57F849-9C8F-4E8A-9785-3337DA4BD3AC}"/>
              </a:ext>
            </a:extLst>
          </p:cNvPr>
          <p:cNvSpPr>
            <a:spLocks noGrp="1"/>
          </p:cNvSpPr>
          <p:nvPr>
            <p:ph type="title"/>
          </p:nvPr>
        </p:nvSpPr>
        <p:spPr/>
        <p:txBody>
          <a:bodyPr/>
          <a:lstStyle/>
          <a:p>
            <a:r>
              <a:rPr lang="en-US" dirty="0"/>
              <a:t>Outage sequence HIGHLIGHTS</a:t>
            </a:r>
          </a:p>
        </p:txBody>
      </p:sp>
      <p:pic>
        <p:nvPicPr>
          <p:cNvPr id="5" name="Picture 4">
            <a:extLst>
              <a:ext uri="{FF2B5EF4-FFF2-40B4-BE49-F238E27FC236}">
                <a16:creationId xmlns:a16="http://schemas.microsoft.com/office/drawing/2014/main" id="{98730398-D3CC-45FF-A0C8-13BF44973EBC}"/>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47019" y="228600"/>
            <a:ext cx="3292929" cy="2195286"/>
          </a:xfrm>
          <a:prstGeom prst="rect">
            <a:avLst/>
          </a:prstGeom>
        </p:spPr>
      </p:pic>
      <p:pic>
        <p:nvPicPr>
          <p:cNvPr id="7" name="Picture 6">
            <a:extLst>
              <a:ext uri="{FF2B5EF4-FFF2-40B4-BE49-F238E27FC236}">
                <a16:creationId xmlns:a16="http://schemas.microsoft.com/office/drawing/2014/main" id="{5970EB65-A35E-48CB-8E5A-3D8B2CC5BB91}"/>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008498" y="914400"/>
            <a:ext cx="1916802" cy="1277868"/>
          </a:xfrm>
          <a:prstGeom prst="rect">
            <a:avLst/>
          </a:prstGeom>
        </p:spPr>
      </p:pic>
      <p:sp>
        <p:nvSpPr>
          <p:cNvPr id="8" name="TextBox 7">
            <a:extLst>
              <a:ext uri="{FF2B5EF4-FFF2-40B4-BE49-F238E27FC236}">
                <a16:creationId xmlns:a16="http://schemas.microsoft.com/office/drawing/2014/main" id="{95D14364-C3EE-47C2-B992-1F475755A994}"/>
              </a:ext>
            </a:extLst>
          </p:cNvPr>
          <p:cNvSpPr txBox="1"/>
          <p:nvPr/>
        </p:nvSpPr>
        <p:spPr>
          <a:xfrm>
            <a:off x="8026965" y="1831993"/>
            <a:ext cx="1805876" cy="646331"/>
          </a:xfrm>
          <a:prstGeom prst="rect">
            <a:avLst/>
          </a:prstGeom>
          <a:noFill/>
        </p:spPr>
        <p:txBody>
          <a:bodyPr wrap="square" rtlCol="0">
            <a:spAutoFit/>
          </a:bodyPr>
          <a:lstStyle/>
          <a:p>
            <a:r>
              <a:rPr lang="en-US" dirty="0">
                <a:solidFill>
                  <a:srgbClr val="FF0000"/>
                </a:solidFill>
              </a:rPr>
              <a:t>Connect Ground Cables</a:t>
            </a:r>
          </a:p>
        </p:txBody>
      </p:sp>
      <p:cxnSp>
        <p:nvCxnSpPr>
          <p:cNvPr id="9" name="Straight Arrow Connector 8">
            <a:extLst>
              <a:ext uri="{FF2B5EF4-FFF2-40B4-BE49-F238E27FC236}">
                <a16:creationId xmlns:a16="http://schemas.microsoft.com/office/drawing/2014/main" id="{D3BB03ED-4CFD-4C99-96AF-DDC7EEB0010B}"/>
              </a:ext>
            </a:extLst>
          </p:cNvPr>
          <p:cNvCxnSpPr>
            <a:cxnSpLocks/>
          </p:cNvCxnSpPr>
          <p:nvPr/>
        </p:nvCxnSpPr>
        <p:spPr>
          <a:xfrm flipV="1">
            <a:off x="9181322" y="1287625"/>
            <a:ext cx="1735494" cy="74826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pic>
        <p:nvPicPr>
          <p:cNvPr id="14" name="Picture 13">
            <a:extLst>
              <a:ext uri="{FF2B5EF4-FFF2-40B4-BE49-F238E27FC236}">
                <a16:creationId xmlns:a16="http://schemas.microsoft.com/office/drawing/2014/main" id="{0C8619CE-701B-4F93-90F7-5A9F45152E8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954860" y="3281617"/>
            <a:ext cx="3973444" cy="2980083"/>
          </a:xfrm>
          <a:prstGeom prst="rect">
            <a:avLst/>
          </a:prstGeom>
        </p:spPr>
      </p:pic>
      <p:pic>
        <p:nvPicPr>
          <p:cNvPr id="16" name="Picture 15">
            <a:extLst>
              <a:ext uri="{FF2B5EF4-FFF2-40B4-BE49-F238E27FC236}">
                <a16:creationId xmlns:a16="http://schemas.microsoft.com/office/drawing/2014/main" id="{521C587A-DD20-41A4-8468-4722F04633F2}"/>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263698" y="3281618"/>
            <a:ext cx="3973442" cy="2980082"/>
          </a:xfrm>
          <a:prstGeom prst="rect">
            <a:avLst/>
          </a:prstGeom>
        </p:spPr>
      </p:pic>
      <p:sp>
        <p:nvSpPr>
          <p:cNvPr id="17" name="TextBox 16">
            <a:extLst>
              <a:ext uri="{FF2B5EF4-FFF2-40B4-BE49-F238E27FC236}">
                <a16:creationId xmlns:a16="http://schemas.microsoft.com/office/drawing/2014/main" id="{05718DCA-C829-4AF8-B565-7CEA3ABBC7BB}"/>
              </a:ext>
            </a:extLst>
          </p:cNvPr>
          <p:cNvSpPr txBox="1"/>
          <p:nvPr/>
        </p:nvSpPr>
        <p:spPr>
          <a:xfrm>
            <a:off x="5457822" y="5275610"/>
            <a:ext cx="1805876" cy="923330"/>
          </a:xfrm>
          <a:prstGeom prst="rect">
            <a:avLst/>
          </a:prstGeom>
          <a:noFill/>
        </p:spPr>
        <p:txBody>
          <a:bodyPr wrap="square" rtlCol="0">
            <a:spAutoFit/>
          </a:bodyPr>
          <a:lstStyle/>
          <a:p>
            <a:r>
              <a:rPr lang="en-US" dirty="0">
                <a:solidFill>
                  <a:srgbClr val="FF0000"/>
                </a:solidFill>
              </a:rPr>
              <a:t>Unbolt and remove connections</a:t>
            </a:r>
          </a:p>
        </p:txBody>
      </p:sp>
      <p:sp>
        <p:nvSpPr>
          <p:cNvPr id="23" name="Oval 22">
            <a:extLst>
              <a:ext uri="{FF2B5EF4-FFF2-40B4-BE49-F238E27FC236}">
                <a16:creationId xmlns:a16="http://schemas.microsoft.com/office/drawing/2014/main" id="{17BFA2C7-0924-45A0-B9FC-4AE14C058399}"/>
              </a:ext>
            </a:extLst>
          </p:cNvPr>
          <p:cNvSpPr/>
          <p:nvPr/>
        </p:nvSpPr>
        <p:spPr>
          <a:xfrm>
            <a:off x="8490857" y="3281617"/>
            <a:ext cx="1716833" cy="2547683"/>
          </a:xfrm>
          <a:prstGeom prst="ellipse">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cxnSp>
        <p:nvCxnSpPr>
          <p:cNvPr id="25" name="Straight Connector 24">
            <a:extLst>
              <a:ext uri="{FF2B5EF4-FFF2-40B4-BE49-F238E27FC236}">
                <a16:creationId xmlns:a16="http://schemas.microsoft.com/office/drawing/2014/main" id="{2E2E60C5-9D9B-4E0B-BC2B-6357D40DEA71}"/>
              </a:ext>
            </a:extLst>
          </p:cNvPr>
          <p:cNvCxnSpPr>
            <a:cxnSpLocks/>
            <a:endCxn id="23" idx="2"/>
          </p:cNvCxnSpPr>
          <p:nvPr/>
        </p:nvCxnSpPr>
        <p:spPr>
          <a:xfrm flipV="1">
            <a:off x="6694312" y="4555459"/>
            <a:ext cx="1796545" cy="874380"/>
          </a:xfrm>
          <a:prstGeom prst="line">
            <a:avLst/>
          </a:prstGeom>
        </p:spPr>
        <p:style>
          <a:lnRef idx="1">
            <a:schemeClr val="accent6"/>
          </a:lnRef>
          <a:fillRef idx="0">
            <a:schemeClr val="accent6"/>
          </a:fillRef>
          <a:effectRef idx="0">
            <a:schemeClr val="accent6"/>
          </a:effectRef>
          <a:fontRef idx="minor">
            <a:schemeClr val="tx1"/>
          </a:fontRef>
        </p:style>
      </p:cxnSp>
      <p:sp>
        <p:nvSpPr>
          <p:cNvPr id="27" name="TextBox 26">
            <a:extLst>
              <a:ext uri="{FF2B5EF4-FFF2-40B4-BE49-F238E27FC236}">
                <a16:creationId xmlns:a16="http://schemas.microsoft.com/office/drawing/2014/main" id="{5EBCBF5E-C8B6-410B-AB0E-B0804D0135BD}"/>
              </a:ext>
            </a:extLst>
          </p:cNvPr>
          <p:cNvSpPr txBox="1"/>
          <p:nvPr/>
        </p:nvSpPr>
        <p:spPr>
          <a:xfrm>
            <a:off x="5193062" y="3294968"/>
            <a:ext cx="1805876" cy="1200329"/>
          </a:xfrm>
          <a:prstGeom prst="rect">
            <a:avLst/>
          </a:prstGeom>
          <a:noFill/>
        </p:spPr>
        <p:txBody>
          <a:bodyPr wrap="square" rtlCol="0">
            <a:spAutoFit/>
          </a:bodyPr>
          <a:lstStyle/>
          <a:p>
            <a:r>
              <a:rPr lang="en-US" dirty="0">
                <a:solidFill>
                  <a:srgbClr val="FF0000"/>
                </a:solidFill>
              </a:rPr>
              <a:t>Unbolt and remove doghouse covers</a:t>
            </a:r>
          </a:p>
        </p:txBody>
      </p:sp>
      <p:cxnSp>
        <p:nvCxnSpPr>
          <p:cNvPr id="28" name="Straight Connector 27">
            <a:extLst>
              <a:ext uri="{FF2B5EF4-FFF2-40B4-BE49-F238E27FC236}">
                <a16:creationId xmlns:a16="http://schemas.microsoft.com/office/drawing/2014/main" id="{7BA33CCB-39D5-4582-9940-8335E8E6E268}"/>
              </a:ext>
            </a:extLst>
          </p:cNvPr>
          <p:cNvCxnSpPr>
            <a:cxnSpLocks/>
            <a:stCxn id="27" idx="1"/>
          </p:cNvCxnSpPr>
          <p:nvPr/>
        </p:nvCxnSpPr>
        <p:spPr>
          <a:xfrm flipH="1">
            <a:off x="2498103" y="3895133"/>
            <a:ext cx="2694959" cy="148966"/>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32333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E114E6-F08B-4D64-9267-A24F831F8051}"/>
              </a:ext>
            </a:extLst>
          </p:cNvPr>
          <p:cNvSpPr>
            <a:spLocks noGrp="1"/>
          </p:cNvSpPr>
          <p:nvPr>
            <p:ph sz="quarter" idx="10"/>
          </p:nvPr>
        </p:nvSpPr>
        <p:spPr>
          <a:xfrm>
            <a:off x="954860" y="1028700"/>
            <a:ext cx="10970440" cy="5600700"/>
          </a:xfrm>
        </p:spPr>
        <p:txBody>
          <a:bodyPr/>
          <a:lstStyle/>
          <a:p>
            <a:endParaRPr lang="en-US" dirty="0"/>
          </a:p>
          <a:p>
            <a:endParaRPr lang="en-US" dirty="0"/>
          </a:p>
          <a:p>
            <a:endParaRPr lang="en-US" dirty="0"/>
          </a:p>
          <a:p>
            <a:r>
              <a:rPr lang="en-US" dirty="0"/>
              <a:t>Day 2 &amp; 3 – PERFORM TESTS</a:t>
            </a:r>
          </a:p>
          <a:p>
            <a:pPr marL="569913" lvl="1" indent="-342900">
              <a:buFont typeface="Arial" panose="020B0604020202020204" pitchFamily="34" charset="0"/>
              <a:buChar char="•"/>
            </a:pPr>
            <a:r>
              <a:rPr lang="en-US" dirty="0"/>
              <a:t>14 rearrangements of test leads</a:t>
            </a:r>
          </a:p>
          <a:p>
            <a:pPr marL="569913" lvl="1" indent="-342900">
              <a:buFont typeface="Arial" panose="020B0604020202020204" pitchFamily="34" charset="0"/>
              <a:buChar char="•"/>
            </a:pPr>
            <a:r>
              <a:rPr lang="en-US" dirty="0"/>
              <a:t>Power Factor Tests</a:t>
            </a:r>
          </a:p>
          <a:p>
            <a:pPr marL="569913" lvl="1" indent="-342900">
              <a:buFont typeface="Arial" panose="020B0604020202020204" pitchFamily="34" charset="0"/>
              <a:buChar char="•"/>
            </a:pPr>
            <a:r>
              <a:rPr lang="en-US" dirty="0"/>
              <a:t>Winding Resistance Tests</a:t>
            </a:r>
          </a:p>
          <a:p>
            <a:pPr marL="569913" lvl="1" indent="-342900">
              <a:buFont typeface="Arial" panose="020B0604020202020204" pitchFamily="34" charset="0"/>
              <a:buChar char="•"/>
            </a:pPr>
            <a:r>
              <a:rPr lang="en-US" dirty="0"/>
              <a:t>Turns Ratio Tests</a:t>
            </a:r>
          </a:p>
          <a:p>
            <a:pPr marL="569913" lvl="1" indent="-342900">
              <a:buFont typeface="Arial" panose="020B0604020202020204" pitchFamily="34" charset="0"/>
              <a:buChar char="•"/>
            </a:pPr>
            <a:r>
              <a:rPr lang="en-US" dirty="0"/>
              <a:t>Corrective Maintenance</a:t>
            </a:r>
          </a:p>
          <a:p>
            <a:r>
              <a:rPr lang="en-US" dirty="0"/>
              <a:t>	</a:t>
            </a:r>
          </a:p>
          <a:p>
            <a:r>
              <a:rPr lang="en-US" dirty="0"/>
              <a:t>Day 4 – RESTORE</a:t>
            </a:r>
          </a:p>
          <a:p>
            <a:pPr marL="569913" lvl="1" indent="-342900">
              <a:buFont typeface="Arial" panose="020B0604020202020204" pitchFamily="34" charset="0"/>
              <a:buChar char="•"/>
            </a:pPr>
            <a:r>
              <a:rPr lang="en-US" dirty="0"/>
              <a:t>Reconnect</a:t>
            </a:r>
          </a:p>
          <a:p>
            <a:pPr marL="569913" lvl="1" indent="-342900">
              <a:buFont typeface="Arial" panose="020B0604020202020204" pitchFamily="34" charset="0"/>
              <a:buChar char="•"/>
            </a:pPr>
            <a:r>
              <a:rPr lang="en-US" dirty="0"/>
              <a:t>Seal up covers</a:t>
            </a:r>
          </a:p>
          <a:p>
            <a:pPr marL="569913" lvl="1" indent="-342900">
              <a:buFont typeface="Arial" panose="020B0604020202020204" pitchFamily="34" charset="0"/>
              <a:buChar char="•"/>
            </a:pPr>
            <a:r>
              <a:rPr lang="en-US" dirty="0"/>
              <a:t>Remove safe clearance</a:t>
            </a:r>
          </a:p>
          <a:p>
            <a:pPr marL="569913" lvl="1" indent="-342900">
              <a:buFont typeface="Arial" panose="020B0604020202020204" pitchFamily="34" charset="0"/>
              <a:buChar char="•"/>
            </a:pPr>
            <a:r>
              <a:rPr lang="en-US" dirty="0"/>
              <a:t>Reenergize</a:t>
            </a:r>
          </a:p>
          <a:p>
            <a:endParaRPr lang="en-US" dirty="0"/>
          </a:p>
        </p:txBody>
      </p:sp>
      <p:sp>
        <p:nvSpPr>
          <p:cNvPr id="3" name="Title 2">
            <a:extLst>
              <a:ext uri="{FF2B5EF4-FFF2-40B4-BE49-F238E27FC236}">
                <a16:creationId xmlns:a16="http://schemas.microsoft.com/office/drawing/2014/main" id="{2A57F849-9C8F-4E8A-9785-3337DA4BD3AC}"/>
              </a:ext>
            </a:extLst>
          </p:cNvPr>
          <p:cNvSpPr>
            <a:spLocks noGrp="1"/>
          </p:cNvSpPr>
          <p:nvPr>
            <p:ph type="title"/>
          </p:nvPr>
        </p:nvSpPr>
        <p:spPr/>
        <p:txBody>
          <a:bodyPr/>
          <a:lstStyle/>
          <a:p>
            <a:r>
              <a:rPr lang="en-US" dirty="0"/>
              <a:t>Outage sequence HIGHLIGHTS</a:t>
            </a:r>
          </a:p>
        </p:txBody>
      </p:sp>
      <p:pic>
        <p:nvPicPr>
          <p:cNvPr id="6" name="Picture 5">
            <a:extLst>
              <a:ext uri="{FF2B5EF4-FFF2-40B4-BE49-F238E27FC236}">
                <a16:creationId xmlns:a16="http://schemas.microsoft.com/office/drawing/2014/main" id="{E2E72205-B80E-40AA-B921-73C2E93B997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06219" y="914400"/>
            <a:ext cx="3730921" cy="2098643"/>
          </a:xfrm>
          <a:prstGeom prst="rect">
            <a:avLst/>
          </a:prstGeom>
        </p:spPr>
      </p:pic>
      <p:pic>
        <p:nvPicPr>
          <p:cNvPr id="11" name="Picture 10">
            <a:extLst>
              <a:ext uri="{FF2B5EF4-FFF2-40B4-BE49-F238E27FC236}">
                <a16:creationId xmlns:a16="http://schemas.microsoft.com/office/drawing/2014/main" id="{CC242AA5-0B70-4BD9-BB58-5736636A2B0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06219" y="3874417"/>
            <a:ext cx="3730921" cy="2098643"/>
          </a:xfrm>
          <a:prstGeom prst="rect">
            <a:avLst/>
          </a:prstGeom>
        </p:spPr>
      </p:pic>
      <p:sp>
        <p:nvSpPr>
          <p:cNvPr id="19" name="TextBox 18">
            <a:extLst>
              <a:ext uri="{FF2B5EF4-FFF2-40B4-BE49-F238E27FC236}">
                <a16:creationId xmlns:a16="http://schemas.microsoft.com/office/drawing/2014/main" id="{21006D4C-6FAA-43F3-BCCF-04A1027DABB8}"/>
              </a:ext>
            </a:extLst>
          </p:cNvPr>
          <p:cNvSpPr txBox="1"/>
          <p:nvPr/>
        </p:nvSpPr>
        <p:spPr>
          <a:xfrm>
            <a:off x="6222490" y="1969225"/>
            <a:ext cx="1060931" cy="369332"/>
          </a:xfrm>
          <a:prstGeom prst="rect">
            <a:avLst/>
          </a:prstGeom>
          <a:noFill/>
        </p:spPr>
        <p:txBody>
          <a:bodyPr wrap="none" rtlCol="0">
            <a:spAutoFit/>
          </a:bodyPr>
          <a:lstStyle/>
          <a:p>
            <a:r>
              <a:rPr lang="en-US" dirty="0">
                <a:solidFill>
                  <a:srgbClr val="FF0000"/>
                </a:solidFill>
              </a:rPr>
              <a:t>Tracking</a:t>
            </a:r>
          </a:p>
        </p:txBody>
      </p:sp>
      <p:sp>
        <p:nvSpPr>
          <p:cNvPr id="22" name="TextBox 21">
            <a:extLst>
              <a:ext uri="{FF2B5EF4-FFF2-40B4-BE49-F238E27FC236}">
                <a16:creationId xmlns:a16="http://schemas.microsoft.com/office/drawing/2014/main" id="{54119022-2B73-42A0-AFF0-69AC2128B530}"/>
              </a:ext>
            </a:extLst>
          </p:cNvPr>
          <p:cNvSpPr txBox="1"/>
          <p:nvPr/>
        </p:nvSpPr>
        <p:spPr>
          <a:xfrm>
            <a:off x="5203593" y="4323573"/>
            <a:ext cx="2302626" cy="923330"/>
          </a:xfrm>
          <a:prstGeom prst="rect">
            <a:avLst/>
          </a:prstGeom>
          <a:noFill/>
        </p:spPr>
        <p:txBody>
          <a:bodyPr wrap="square" rtlCol="0">
            <a:spAutoFit/>
          </a:bodyPr>
          <a:lstStyle/>
          <a:p>
            <a:r>
              <a:rPr lang="en-US" dirty="0">
                <a:solidFill>
                  <a:srgbClr val="FF0000"/>
                </a:solidFill>
              </a:rPr>
              <a:t>Failure in service from undetected water and tracking</a:t>
            </a:r>
          </a:p>
        </p:txBody>
      </p:sp>
    </p:spTree>
    <p:extLst>
      <p:ext uri="{BB962C8B-B14F-4D97-AF65-F5344CB8AC3E}">
        <p14:creationId xmlns:p14="http://schemas.microsoft.com/office/powerpoint/2010/main" val="4121013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9AE309-DDD6-493C-8368-9FA0D8D65B47}"/>
              </a:ext>
            </a:extLst>
          </p:cNvPr>
          <p:cNvSpPr>
            <a:spLocks noGrp="1"/>
          </p:cNvSpPr>
          <p:nvPr>
            <p:ph sz="quarter" idx="10"/>
          </p:nvPr>
        </p:nvSpPr>
        <p:spPr/>
        <p:txBody>
          <a:bodyPr/>
          <a:lstStyle/>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Lower Snake have less redundancy</a:t>
            </a:r>
          </a:p>
          <a:p>
            <a:pPr marL="804863" lvl="2" indent="-342900"/>
            <a:r>
              <a:rPr lang="en-US" dirty="0"/>
              <a:t>Only two transformers, T1 and T2 (3 single phases combine to make one transformer)</a:t>
            </a:r>
          </a:p>
          <a:p>
            <a:pPr marL="804863" lvl="2" indent="-342900"/>
            <a:r>
              <a:rPr lang="en-US" dirty="0"/>
              <a:t>As seen at Little Goose, one failure can force a plant onto diesel</a:t>
            </a:r>
          </a:p>
          <a:p>
            <a:pPr marL="569913" lvl="1" indent="-342900">
              <a:buFont typeface="Arial" panose="020B0604020202020204" pitchFamily="34" charset="0"/>
              <a:buChar char="•"/>
            </a:pPr>
            <a:endParaRPr lang="en-US" dirty="0"/>
          </a:p>
          <a:p>
            <a:pPr marL="569913" lvl="1" indent="-342900">
              <a:buFont typeface="Arial" panose="020B0604020202020204" pitchFamily="34" charset="0"/>
              <a:buChar char="•"/>
            </a:pPr>
            <a:r>
              <a:rPr lang="en-US" dirty="0"/>
              <a:t>Oil filled transformers (10,000 gallons per phase)</a:t>
            </a:r>
          </a:p>
          <a:p>
            <a:pPr marL="804863" lvl="2" indent="-342900"/>
            <a:r>
              <a:rPr lang="en-US" dirty="0"/>
              <a:t>We don’t what them to catastrophically fail</a:t>
            </a:r>
          </a:p>
          <a:p>
            <a:pPr marL="569913" lvl="1" indent="-342900">
              <a:buFont typeface="Arial" panose="020B0604020202020204" pitchFamily="34" charset="0"/>
              <a:buChar char="•"/>
            </a:pPr>
            <a:endParaRPr lang="en-US" dirty="0"/>
          </a:p>
          <a:p>
            <a:pPr marL="569913" lvl="1" indent="-342900">
              <a:buFont typeface="Arial" panose="020B0604020202020204" pitchFamily="34" charset="0"/>
              <a:buChar char="•"/>
            </a:pPr>
            <a:r>
              <a:rPr lang="en-US" dirty="0"/>
              <a:t>500KV high side -&gt; higher risk</a:t>
            </a:r>
          </a:p>
          <a:p>
            <a:pPr marL="569913" lvl="1" indent="-342900">
              <a:buFont typeface="Arial" panose="020B0604020202020204" pitchFamily="34" charset="0"/>
              <a:buChar char="•"/>
            </a:pPr>
            <a:endParaRPr lang="en-US" dirty="0"/>
          </a:p>
          <a:p>
            <a:pPr marL="569913" lvl="1" indent="-342900">
              <a:buFont typeface="Arial" panose="020B0604020202020204" pitchFamily="34" charset="0"/>
              <a:buChar char="•"/>
            </a:pPr>
            <a:r>
              <a:rPr lang="en-US" dirty="0"/>
              <a:t>History of frequent bushing problems in low side bus</a:t>
            </a:r>
          </a:p>
          <a:p>
            <a:pPr marL="569913" lvl="1" indent="-342900">
              <a:buFont typeface="Arial" panose="020B0604020202020204" pitchFamily="34" charset="0"/>
              <a:buChar char="•"/>
            </a:pPr>
            <a:endParaRPr lang="en-US" dirty="0"/>
          </a:p>
          <a:p>
            <a:pPr marL="569913" lvl="1" indent="-342900">
              <a:buFont typeface="Arial" panose="020B0604020202020204" pitchFamily="34" charset="0"/>
              <a:buChar char="•"/>
            </a:pPr>
            <a:r>
              <a:rPr lang="en-US" dirty="0"/>
              <a:t>Advanced age</a:t>
            </a:r>
          </a:p>
          <a:p>
            <a:pPr marL="569913" lvl="1" indent="-342900">
              <a:buFont typeface="Arial" panose="020B0604020202020204" pitchFamily="34" charset="0"/>
              <a:buChar char="•"/>
            </a:pPr>
            <a:endParaRPr lang="en-US" dirty="0"/>
          </a:p>
          <a:p>
            <a:pPr marL="569913" lvl="1" indent="-342900">
              <a:buFont typeface="Arial" panose="020B0604020202020204" pitchFamily="34" charset="0"/>
              <a:buChar char="•"/>
            </a:pPr>
            <a:r>
              <a:rPr lang="en-US" dirty="0"/>
              <a:t>Management risk-based decision</a:t>
            </a:r>
          </a:p>
        </p:txBody>
      </p:sp>
      <p:sp>
        <p:nvSpPr>
          <p:cNvPr id="3" name="Title 2">
            <a:extLst>
              <a:ext uri="{FF2B5EF4-FFF2-40B4-BE49-F238E27FC236}">
                <a16:creationId xmlns:a16="http://schemas.microsoft.com/office/drawing/2014/main" id="{F512C0F9-F57E-4238-88A5-F84496325764}"/>
              </a:ext>
            </a:extLst>
          </p:cNvPr>
          <p:cNvSpPr>
            <a:spLocks noGrp="1"/>
          </p:cNvSpPr>
          <p:nvPr>
            <p:ph type="title"/>
          </p:nvPr>
        </p:nvSpPr>
        <p:spPr/>
        <p:txBody>
          <a:bodyPr/>
          <a:lstStyle/>
          <a:p>
            <a:r>
              <a:rPr lang="en-US" dirty="0"/>
              <a:t>Why every 3 years?</a:t>
            </a:r>
          </a:p>
        </p:txBody>
      </p:sp>
    </p:spTree>
    <p:extLst>
      <p:ext uri="{BB962C8B-B14F-4D97-AF65-F5344CB8AC3E}">
        <p14:creationId xmlns:p14="http://schemas.microsoft.com/office/powerpoint/2010/main" val="4026800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9AE309-DDD6-493C-8368-9FA0D8D65B47}"/>
              </a:ext>
            </a:extLst>
          </p:cNvPr>
          <p:cNvSpPr>
            <a:spLocks noGrp="1"/>
          </p:cNvSpPr>
          <p:nvPr>
            <p:ph sz="quarter" idx="10"/>
          </p:nvPr>
        </p:nvSpPr>
        <p:spPr/>
        <p:txBody>
          <a:bodyPr/>
          <a:lstStyle/>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Upgraded Doble Test Set (Doble M7100)</a:t>
            </a:r>
          </a:p>
          <a:p>
            <a:pPr marL="804863" lvl="2" indent="-342900"/>
            <a:r>
              <a:rPr lang="en-US" dirty="0"/>
              <a:t>Combines power factor, turns ratio, winding resistance</a:t>
            </a:r>
          </a:p>
          <a:p>
            <a:pPr marL="804863" lvl="2" indent="-342900"/>
            <a:r>
              <a:rPr lang="en-US" dirty="0"/>
              <a:t>Less setup and take down time</a:t>
            </a:r>
          </a:p>
          <a:p>
            <a:pPr marL="804863" lvl="2" indent="-342900"/>
            <a:r>
              <a:rPr lang="en-US" dirty="0"/>
              <a:t>Faster operation</a:t>
            </a:r>
          </a:p>
          <a:p>
            <a:pPr marL="342900" indent="-342900">
              <a:buFont typeface="Arial" panose="020B0604020202020204" pitchFamily="34" charset="0"/>
              <a:buChar char="•"/>
            </a:pPr>
            <a:r>
              <a:rPr lang="en-US" dirty="0"/>
              <a:t>Improved doghouse covers</a:t>
            </a:r>
          </a:p>
          <a:p>
            <a:pPr marL="804863" lvl="2" indent="-342900"/>
            <a:r>
              <a:rPr lang="en-US" dirty="0"/>
              <a:t>Hinged and latched - No more bolts!</a:t>
            </a:r>
          </a:p>
          <a:p>
            <a:pPr marL="804863" lvl="2" indent="-342900"/>
            <a:r>
              <a:rPr lang="en-US" dirty="0"/>
              <a:t>Drip lips for better weather protection</a:t>
            </a:r>
          </a:p>
          <a:p>
            <a:pPr marL="342900" indent="-342900">
              <a:buFont typeface="Arial" panose="020B0604020202020204" pitchFamily="34" charset="0"/>
              <a:buChar char="•"/>
            </a:pPr>
            <a:r>
              <a:rPr lang="en-US" dirty="0"/>
              <a:t>New deck level bus access covers</a:t>
            </a:r>
          </a:p>
          <a:p>
            <a:pPr marL="804863" lvl="2" indent="-342900"/>
            <a:r>
              <a:rPr lang="en-US" dirty="0"/>
              <a:t>No bolts</a:t>
            </a:r>
          </a:p>
          <a:p>
            <a:pPr marL="804863" lvl="2" indent="-342900"/>
            <a:r>
              <a:rPr lang="en-US" dirty="0"/>
              <a:t>Faster inspections</a:t>
            </a:r>
          </a:p>
          <a:p>
            <a:pPr marL="342900" indent="-342900">
              <a:buFont typeface="Arial" panose="020B0604020202020204" pitchFamily="34" charset="0"/>
              <a:buChar char="•"/>
            </a:pPr>
            <a:r>
              <a:rPr lang="en-US" dirty="0"/>
              <a:t>Better weather seals</a:t>
            </a:r>
          </a:p>
          <a:p>
            <a:pPr marL="804863" lvl="2" indent="-342900"/>
            <a:r>
              <a:rPr lang="en-US" dirty="0"/>
              <a:t>Keep water out</a:t>
            </a:r>
          </a:p>
          <a:p>
            <a:pPr marL="342900" indent="-342900">
              <a:buFont typeface="Arial" panose="020B0604020202020204" pitchFamily="34" charset="0"/>
              <a:buChar char="•"/>
            </a:pPr>
            <a:r>
              <a:rPr lang="en-US" dirty="0"/>
              <a:t>Better drains</a:t>
            </a:r>
          </a:p>
          <a:p>
            <a:pPr marL="804863" lvl="2" indent="-342900"/>
            <a:r>
              <a:rPr lang="en-US" dirty="0"/>
              <a:t>Let water out</a:t>
            </a:r>
          </a:p>
          <a:p>
            <a:pPr marL="342900" indent="-342900">
              <a:buFont typeface="Arial" panose="020B0604020202020204" pitchFamily="34" charset="0"/>
              <a:buChar char="•"/>
            </a:pPr>
            <a:r>
              <a:rPr lang="en-US" dirty="0"/>
              <a:t>Walkways at the top</a:t>
            </a:r>
          </a:p>
          <a:p>
            <a:pPr marL="804863" lvl="2" indent="-342900"/>
            <a:r>
              <a:rPr lang="en-US" dirty="0"/>
              <a:t>Little Goose is soon to pilot</a:t>
            </a:r>
          </a:p>
          <a:p>
            <a:pPr marL="804863" lvl="2" indent="-342900"/>
            <a:endParaRPr lang="en-US" dirty="0"/>
          </a:p>
          <a:p>
            <a:pPr lvl="1" indent="0">
              <a:buNone/>
            </a:pPr>
            <a:endParaRPr lang="en-US" dirty="0"/>
          </a:p>
        </p:txBody>
      </p:sp>
      <p:sp>
        <p:nvSpPr>
          <p:cNvPr id="3" name="Title 2">
            <a:extLst>
              <a:ext uri="{FF2B5EF4-FFF2-40B4-BE49-F238E27FC236}">
                <a16:creationId xmlns:a16="http://schemas.microsoft.com/office/drawing/2014/main" id="{F512C0F9-F57E-4238-88A5-F84496325764}"/>
              </a:ext>
            </a:extLst>
          </p:cNvPr>
          <p:cNvSpPr>
            <a:spLocks noGrp="1"/>
          </p:cNvSpPr>
          <p:nvPr>
            <p:ph type="title"/>
          </p:nvPr>
        </p:nvSpPr>
        <p:spPr/>
        <p:txBody>
          <a:bodyPr/>
          <a:lstStyle/>
          <a:p>
            <a:r>
              <a:rPr lang="en-US" dirty="0"/>
              <a:t>Improvements – what we’ve been up to</a:t>
            </a:r>
          </a:p>
        </p:txBody>
      </p:sp>
      <p:pic>
        <p:nvPicPr>
          <p:cNvPr id="8" name="Picture 7">
            <a:extLst>
              <a:ext uri="{FF2B5EF4-FFF2-40B4-BE49-F238E27FC236}">
                <a16:creationId xmlns:a16="http://schemas.microsoft.com/office/drawing/2014/main" id="{745ECBB5-458F-4494-BDEE-E9F3C540CD32}"/>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rot="5400000">
            <a:off x="5238769" y="3687634"/>
            <a:ext cx="2244793" cy="2809188"/>
          </a:xfrm>
          <a:prstGeom prst="rect">
            <a:avLst/>
          </a:prstGeom>
        </p:spPr>
      </p:pic>
      <p:pic>
        <p:nvPicPr>
          <p:cNvPr id="10" name="Picture 9">
            <a:extLst>
              <a:ext uri="{FF2B5EF4-FFF2-40B4-BE49-F238E27FC236}">
                <a16:creationId xmlns:a16="http://schemas.microsoft.com/office/drawing/2014/main" id="{90C31678-524D-42F1-AF22-5D5723FE0B40}"/>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rot="5400000">
            <a:off x="7679722" y="1946046"/>
            <a:ext cx="3954544" cy="2965908"/>
          </a:xfrm>
          <a:prstGeom prst="rect">
            <a:avLst/>
          </a:prstGeom>
        </p:spPr>
      </p:pic>
    </p:spTree>
    <p:extLst>
      <p:ext uri="{BB962C8B-B14F-4D97-AF65-F5344CB8AC3E}">
        <p14:creationId xmlns:p14="http://schemas.microsoft.com/office/powerpoint/2010/main" val="417712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Discussion</a:t>
            </a:r>
          </a:p>
        </p:txBody>
      </p:sp>
    </p:spTree>
    <p:extLst>
      <p:ext uri="{BB962C8B-B14F-4D97-AF65-F5344CB8AC3E}">
        <p14:creationId xmlns:p14="http://schemas.microsoft.com/office/powerpoint/2010/main" val="1737852856"/>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81C668F301E6448DBBB6163EB80735" ma:contentTypeVersion="3" ma:contentTypeDescription="Create a new document." ma:contentTypeScope="" ma:versionID="ce5dcbf13370cda4ef20e561f8dab7bc">
  <xsd:schema xmlns:xsd="http://www.w3.org/2001/XMLSchema" xmlns:xs="http://www.w3.org/2001/XMLSchema" xmlns:p="http://schemas.microsoft.com/office/2006/metadata/properties" xmlns:ns2="cefcc402-67dc-4e2a-a9f5-ac4ce7d0db33" targetNamespace="http://schemas.microsoft.com/office/2006/metadata/properties" ma:root="true" ma:fieldsID="e9b935558a41917de762fb523ae7ab19" ns2:_="">
    <xsd:import namespace="cefcc402-67dc-4e2a-a9f5-ac4ce7d0db3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cc402-67dc-4e2a-a9f5-ac4ce7d0db3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8C2CD5-50C2-4A7C-996A-3D6312B8366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32F10D7-C933-4BD4-9208-89DAD591AA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cc402-67dc-4e2a-a9f5-ac4ce7d0db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CAE72E-856B-4DF4-A9F6-93C41667E9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8136</TotalTime>
  <Words>376</Words>
  <Application>Microsoft Office PowerPoint</Application>
  <PresentationFormat>Widescreen</PresentationFormat>
  <Paragraphs>95</Paragraphs>
  <Slides>7</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Content Templates</vt:lpstr>
      <vt:lpstr>Chart Color Templates</vt:lpstr>
      <vt:lpstr>What happens in a Doble Outage</vt:lpstr>
      <vt:lpstr>Conditions</vt:lpstr>
      <vt:lpstr>Outage sequence HIGHLIGHTS</vt:lpstr>
      <vt:lpstr>Outage sequence HIGHLIGHTS</vt:lpstr>
      <vt:lpstr>Why every 3 years?</vt:lpstr>
      <vt:lpstr>Improvements – what we’ve been up to</vt:lpstr>
      <vt:lpstr>Discussion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Brooks, Gregory S CIV USARMY CENWW (USA)</cp:lastModifiedBy>
  <cp:revision>363</cp:revision>
  <dcterms:created xsi:type="dcterms:W3CDTF">2017-02-20T05:10:01Z</dcterms:created>
  <dcterms:modified xsi:type="dcterms:W3CDTF">2020-10-08T16:24:59Z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0x010100F281C668F301E6448DBBB6163EB80735</vt:lpwstr>
  </property>
  <property fmtid="{D5CDD505-2E9C-101B-9397-08002B2CF9AE}" pid="3" name="Order">
    <vt:r8>3600</vt:r8>
  </property>
</Properties>
</file>