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75" r:id="rId3"/>
    <p:sldMasterId id="2147483688" r:id="rId4"/>
    <p:sldMasterId id="2147483701" r:id="rId5"/>
    <p:sldMasterId id="2147483708" r:id="rId6"/>
  </p:sldMasterIdLst>
  <p:notesMasterIdLst>
    <p:notesMasterId r:id="rId56"/>
  </p:notesMasterIdLst>
  <p:sldIdLst>
    <p:sldId id="421" r:id="rId7"/>
    <p:sldId id="373" r:id="rId8"/>
    <p:sldId id="374" r:id="rId9"/>
    <p:sldId id="375" r:id="rId10"/>
    <p:sldId id="294" r:id="rId11"/>
    <p:sldId id="376" r:id="rId12"/>
    <p:sldId id="377" r:id="rId13"/>
    <p:sldId id="378" r:id="rId14"/>
    <p:sldId id="422" r:id="rId15"/>
    <p:sldId id="379" r:id="rId16"/>
    <p:sldId id="380" r:id="rId17"/>
    <p:sldId id="381" r:id="rId18"/>
    <p:sldId id="382" r:id="rId19"/>
    <p:sldId id="383" r:id="rId20"/>
    <p:sldId id="370" r:id="rId21"/>
    <p:sldId id="369" r:id="rId22"/>
    <p:sldId id="384" r:id="rId23"/>
    <p:sldId id="385" r:id="rId24"/>
    <p:sldId id="386" r:id="rId25"/>
    <p:sldId id="387" r:id="rId26"/>
    <p:sldId id="371" r:id="rId27"/>
    <p:sldId id="388" r:id="rId28"/>
    <p:sldId id="372" r:id="rId29"/>
    <p:sldId id="269" r:id="rId30"/>
    <p:sldId id="416" r:id="rId31"/>
    <p:sldId id="439" r:id="rId32"/>
    <p:sldId id="321" r:id="rId33"/>
    <p:sldId id="442" r:id="rId34"/>
    <p:sldId id="389" r:id="rId35"/>
    <p:sldId id="333" r:id="rId36"/>
    <p:sldId id="391" r:id="rId37"/>
    <p:sldId id="360" r:id="rId38"/>
    <p:sldId id="429" r:id="rId39"/>
    <p:sldId id="430" r:id="rId40"/>
    <p:sldId id="438" r:id="rId41"/>
    <p:sldId id="435" r:id="rId42"/>
    <p:sldId id="432" r:id="rId43"/>
    <p:sldId id="437" r:id="rId44"/>
    <p:sldId id="412" r:id="rId45"/>
    <p:sldId id="407" r:id="rId46"/>
    <p:sldId id="408" r:id="rId47"/>
    <p:sldId id="417" r:id="rId48"/>
    <p:sldId id="443" r:id="rId49"/>
    <p:sldId id="444" r:id="rId50"/>
    <p:sldId id="445" r:id="rId51"/>
    <p:sldId id="446" r:id="rId52"/>
    <p:sldId id="447" r:id="rId53"/>
    <p:sldId id="448" r:id="rId54"/>
    <p:sldId id="32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24" autoAdjust="0"/>
    <p:restoredTop sz="94660"/>
  </p:normalViewPr>
  <p:slideViewPr>
    <p:cSldViewPr>
      <p:cViewPr varScale="1">
        <p:scale>
          <a:sx n="115" d="100"/>
          <a:sy n="115" d="100"/>
        </p:scale>
        <p:origin x="148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A397F-C3CF-4251-AF39-86A78BB6D6A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E69AC-6CDC-4A75-A0D7-D5D347002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33440" indent="-282092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28370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579717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31065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482413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33761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385109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36457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CF32F6-CBC4-41D0-9D0C-A41BA9FBDDF5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Map etc.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33440" indent="-282092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28370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579717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31065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482413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33761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385109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36457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3560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81BF6D-9DB8-4976-BC5C-EB2427E73F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560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Source: for most recent year: Table 25 of Report (Table 16 for LMO-ICE, ICE-MCN)</a:t>
            </a:r>
          </a:p>
          <a:p>
            <a:r>
              <a:rPr lang="en-US" smtClean="0"/>
              <a:t>For average: sgs’s “Clean S” spreadsheet – averages for 2002-2011</a:t>
            </a:r>
          </a:p>
        </p:txBody>
      </p:sp>
    </p:spTree>
    <p:extLst>
      <p:ext uri="{BB962C8B-B14F-4D97-AF65-F5344CB8AC3E}">
        <p14:creationId xmlns:p14="http://schemas.microsoft.com/office/powerpoint/2010/main" val="2971542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33440" indent="-282092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28370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579717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31065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482413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33761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385109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36457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3560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81BF6D-9DB8-4976-BC5C-EB2427E73F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560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Source: for most recent year: Table 25 of Report (Table 16 for LMO-ICE, ICE-MCN)</a:t>
            </a:r>
          </a:p>
          <a:p>
            <a:r>
              <a:rPr lang="en-US" smtClean="0"/>
              <a:t>For average: sgs’s “Clean S” spreadsheet – averages for 2002-2011</a:t>
            </a:r>
          </a:p>
        </p:txBody>
      </p:sp>
    </p:spTree>
    <p:extLst>
      <p:ext uri="{BB962C8B-B14F-4D97-AF65-F5344CB8AC3E}">
        <p14:creationId xmlns:p14="http://schemas.microsoft.com/office/powerpoint/2010/main" val="160441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1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4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6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1A031-C52E-44D6-8B9C-05C8A5AF2B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200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988A4-72BD-48B9-8159-65039607E0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225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0AAAE-A318-46A0-93DF-7CC64C373B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3162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14EDC-3F95-4D99-AD7D-D2A3D6DA63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1059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C9A7-139B-41FE-885F-1445CC7089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970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2FD4D-C6E3-405C-9131-554FC28C7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7980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4FFC9-DB76-4AC5-9762-B1108B34A2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926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42A8A-95F8-4671-958F-56E6B498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074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B40BE-1C36-432B-8029-768E4618B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9941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AE15A-8ABF-43F7-ACBD-F491D22F6B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574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AA4DF-2BB5-40AF-8396-2462A68E2C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4830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A13CB-D0FF-41F9-A4D8-E35C9A7FD1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2542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1A031-C52E-44D6-8B9C-05C8A5AF2B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5317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988A4-72BD-48B9-8159-65039607E0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4230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0AAAE-A318-46A0-93DF-7CC64C373B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9038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14EDC-3F95-4D99-AD7D-D2A3D6DA63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5358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C9A7-139B-41FE-885F-1445CC7089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563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880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2FD4D-C6E3-405C-9131-554FC28C7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3359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4FFC9-DB76-4AC5-9762-B1108B34A2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814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42A8A-95F8-4671-958F-56E6B498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0558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B40BE-1C36-432B-8029-768E4618B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7096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AE15A-8ABF-43F7-ACBD-F491D22F6B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3697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AA4DF-2BB5-40AF-8396-2462A68E2C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3035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A13CB-D0FF-41F9-A4D8-E35C9A7FD1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9956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47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32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1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90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52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392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99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5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9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7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9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1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7E445-2D50-4872-9900-31CDEABCC46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0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pPr defTabSz="457200"/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9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E880E-8756-4F40-9DB2-89873DA75B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E880E-8756-4F40-9DB2-89873DA75B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7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6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4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1141666"/>
            <a:ext cx="6477000" cy="1398472"/>
          </a:xfrm>
        </p:spPr>
        <p:txBody>
          <a:bodyPr/>
          <a:lstStyle/>
          <a:p>
            <a:r>
              <a:rPr lang="en-US" sz="3600" dirty="0" smtClean="0"/>
              <a:t>Smolt Survival and Travel Time &amp;  Transportation Analyses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9900"/>
                </a:solidFill>
              </a:rPr>
              <a:t>Update with 2021 Data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Northwest Fisheries Science Center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14600" y="3236259"/>
            <a:ext cx="6019800" cy="1676400"/>
          </a:xfrm>
        </p:spPr>
        <p:txBody>
          <a:bodyPr>
            <a:noAutofit/>
          </a:bodyPr>
          <a:lstStyle/>
          <a:p>
            <a:r>
              <a:rPr lang="en-US" sz="2300" dirty="0"/>
              <a:t>Technical Management Team</a:t>
            </a:r>
          </a:p>
          <a:p>
            <a:r>
              <a:rPr lang="en-US" sz="2300" dirty="0" smtClean="0"/>
              <a:t>2021 </a:t>
            </a:r>
            <a:r>
              <a:rPr lang="en-US" sz="2300" dirty="0"/>
              <a:t>Year-End Review</a:t>
            </a:r>
            <a:br>
              <a:rPr lang="en-US" sz="2300" dirty="0"/>
            </a:br>
            <a:r>
              <a:rPr lang="en-US" sz="2300" dirty="0"/>
              <a:t>December </a:t>
            </a:r>
            <a:r>
              <a:rPr lang="en-US" sz="2300" dirty="0" smtClean="0"/>
              <a:t>1, 2021</a:t>
            </a:r>
            <a:endParaRPr lang="en-US" sz="230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58553" y="4966447"/>
            <a:ext cx="5484812" cy="143269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Steven G. Smith</a:t>
            </a:r>
          </a:p>
          <a:p>
            <a:r>
              <a:rPr lang="en-US" sz="2000" dirty="0" smtClean="0"/>
              <a:t>steven.g.smith@noaa.gov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39175" cy="61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88417"/>
            <a:ext cx="502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Passage Timing at Lower Granite Dam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7541389" cy="538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39175" cy="61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39175" cy="61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86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8680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86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olumbiamapno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244" y="-664075"/>
            <a:ext cx="10885488" cy="7843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</p:pic>
      <p:sp>
        <p:nvSpPr>
          <p:cNvPr id="18435" name="Text Box 9"/>
          <p:cNvSpPr txBox="1">
            <a:spLocks noChangeArrowheads="1"/>
          </p:cNvSpPr>
          <p:nvPr/>
        </p:nvSpPr>
        <p:spPr bwMode="auto">
          <a:xfrm rot="-5413068">
            <a:off x="5302250" y="2817813"/>
            <a:ext cx="4286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38" name="Text Box 25"/>
          <p:cNvSpPr txBox="1">
            <a:spLocks noChangeArrowheads="1"/>
          </p:cNvSpPr>
          <p:nvPr/>
        </p:nvSpPr>
        <p:spPr bwMode="auto">
          <a:xfrm>
            <a:off x="1776413" y="4064000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BON</a:t>
            </a:r>
          </a:p>
        </p:txBody>
      </p:sp>
      <p:sp>
        <p:nvSpPr>
          <p:cNvPr id="18439" name="Text Box 27"/>
          <p:cNvSpPr txBox="1">
            <a:spLocks noChangeArrowheads="1"/>
          </p:cNvSpPr>
          <p:nvPr/>
        </p:nvSpPr>
        <p:spPr bwMode="auto">
          <a:xfrm>
            <a:off x="2849563" y="4086225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TDA</a:t>
            </a:r>
          </a:p>
        </p:txBody>
      </p:sp>
      <p:pic>
        <p:nvPicPr>
          <p:cNvPr id="18441" name="Picture 34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115050"/>
            <a:ext cx="4492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Oval 35"/>
          <p:cNvSpPr>
            <a:spLocks noChangeArrowheads="1"/>
          </p:cNvSpPr>
          <p:nvPr/>
        </p:nvSpPr>
        <p:spPr bwMode="auto">
          <a:xfrm>
            <a:off x="7659688" y="33591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8443" name="Picture 3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88" y="10842625"/>
            <a:ext cx="4492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4" name="Group 73"/>
          <p:cNvGrpSpPr>
            <a:grpSpLocks/>
          </p:cNvGrpSpPr>
          <p:nvPr/>
        </p:nvGrpSpPr>
        <p:grpSpPr bwMode="auto">
          <a:xfrm>
            <a:off x="1841500" y="4872038"/>
            <a:ext cx="6353175" cy="955675"/>
            <a:chOff x="1160" y="3069"/>
            <a:chExt cx="4002" cy="602"/>
          </a:xfrm>
        </p:grpSpPr>
        <p:grpSp>
          <p:nvGrpSpPr>
            <p:cNvPr id="18454" name="Group 71"/>
            <p:cNvGrpSpPr>
              <a:grpSpLocks/>
            </p:cNvGrpSpPr>
            <p:nvPr/>
          </p:nvGrpSpPr>
          <p:grpSpPr bwMode="auto">
            <a:xfrm>
              <a:off x="1360" y="3069"/>
              <a:ext cx="3639" cy="602"/>
              <a:chOff x="1360" y="3069"/>
              <a:chExt cx="3639" cy="602"/>
            </a:xfrm>
          </p:grpSpPr>
          <p:grpSp>
            <p:nvGrpSpPr>
              <p:cNvPr id="18463" name="Group 46"/>
              <p:cNvGrpSpPr>
                <a:grpSpLocks/>
              </p:cNvGrpSpPr>
              <p:nvPr/>
            </p:nvGrpSpPr>
            <p:grpSpPr bwMode="auto">
              <a:xfrm>
                <a:off x="1360" y="3273"/>
                <a:ext cx="3588" cy="82"/>
                <a:chOff x="1608" y="2000"/>
                <a:chExt cx="3588" cy="82"/>
              </a:xfrm>
            </p:grpSpPr>
            <p:sp>
              <p:nvSpPr>
                <p:cNvPr id="18478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608" y="2035"/>
                  <a:ext cx="3588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lg" len="sm"/>
                  <a:tailEnd type="oval" w="lg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79" name="Oval 40"/>
                <p:cNvSpPr>
                  <a:spLocks noChangeArrowheads="1"/>
                </p:cNvSpPr>
                <p:nvPr/>
              </p:nvSpPr>
              <p:spPr bwMode="auto">
                <a:xfrm>
                  <a:off x="2496" y="2001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80" name="Oval 41"/>
                <p:cNvSpPr>
                  <a:spLocks noChangeArrowheads="1"/>
                </p:cNvSpPr>
                <p:nvPr/>
              </p:nvSpPr>
              <p:spPr bwMode="auto">
                <a:xfrm>
                  <a:off x="3488" y="2001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81" name="Oval 43"/>
                <p:cNvSpPr>
                  <a:spLocks noChangeArrowheads="1"/>
                </p:cNvSpPr>
                <p:nvPr/>
              </p:nvSpPr>
              <p:spPr bwMode="auto">
                <a:xfrm>
                  <a:off x="4055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82" name="Oval 44"/>
                <p:cNvSpPr>
                  <a:spLocks noChangeArrowheads="1"/>
                </p:cNvSpPr>
                <p:nvPr/>
              </p:nvSpPr>
              <p:spPr bwMode="auto">
                <a:xfrm>
                  <a:off x="4407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83" name="Oval 45"/>
                <p:cNvSpPr>
                  <a:spLocks noChangeArrowheads="1"/>
                </p:cNvSpPr>
                <p:nvPr/>
              </p:nvSpPr>
              <p:spPr bwMode="auto">
                <a:xfrm>
                  <a:off x="4868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64" name="Group 70"/>
              <p:cNvGrpSpPr>
                <a:grpSpLocks/>
              </p:cNvGrpSpPr>
              <p:nvPr/>
            </p:nvGrpSpPr>
            <p:grpSpPr bwMode="auto">
              <a:xfrm>
                <a:off x="1627" y="3069"/>
                <a:ext cx="3371" cy="233"/>
                <a:chOff x="1627" y="3069"/>
                <a:chExt cx="3371" cy="233"/>
              </a:xfrm>
            </p:grpSpPr>
            <p:sp>
              <p:nvSpPr>
                <p:cNvPr id="1847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205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79.2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777" y="3069"/>
                  <a:ext cx="480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106.4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583" y="3069"/>
                  <a:ext cx="456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CC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97.7*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627" y="3069"/>
                  <a:ext cx="456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CC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83.8*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599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85.6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334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97.0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65" name="Group 69"/>
              <p:cNvGrpSpPr>
                <a:grpSpLocks/>
              </p:cNvGrpSpPr>
              <p:nvPr/>
            </p:nvGrpSpPr>
            <p:grpSpPr bwMode="auto">
              <a:xfrm>
                <a:off x="1627" y="3438"/>
                <a:ext cx="3372" cy="233"/>
                <a:chOff x="1627" y="3438"/>
                <a:chExt cx="3372" cy="233"/>
              </a:xfrm>
            </p:grpSpPr>
            <p:sp>
              <p:nvSpPr>
                <p:cNvPr id="1846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600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91.6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6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206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91.8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6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776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95.7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6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583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87.9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627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82.4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333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87.2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8455" name="Group 72"/>
            <p:cNvGrpSpPr>
              <a:grpSpLocks/>
            </p:cNvGrpSpPr>
            <p:nvPr/>
          </p:nvGrpSpPr>
          <p:grpSpPr bwMode="auto">
            <a:xfrm>
              <a:off x="1160" y="3318"/>
              <a:ext cx="4002" cy="213"/>
              <a:chOff x="1160" y="3318"/>
              <a:chExt cx="4002" cy="213"/>
            </a:xfrm>
          </p:grpSpPr>
          <p:sp>
            <p:nvSpPr>
              <p:cNvPr id="18456" name="Text Box 24"/>
              <p:cNvSpPr txBox="1">
                <a:spLocks noChangeArrowheads="1"/>
              </p:cNvSpPr>
              <p:nvPr/>
            </p:nvSpPr>
            <p:spPr bwMode="auto">
              <a:xfrm>
                <a:off x="3031" y="3318"/>
                <a:ext cx="40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MCN</a:t>
                </a:r>
              </a:p>
            </p:txBody>
          </p:sp>
          <p:sp>
            <p:nvSpPr>
              <p:cNvPr id="18457" name="Text Box 26"/>
              <p:cNvSpPr txBox="1">
                <a:spLocks noChangeArrowheads="1"/>
              </p:cNvSpPr>
              <p:nvPr/>
            </p:nvSpPr>
            <p:spPr bwMode="auto">
              <a:xfrm>
                <a:off x="2077" y="3318"/>
                <a:ext cx="3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JDA</a:t>
                </a:r>
              </a:p>
            </p:txBody>
          </p:sp>
          <p:sp>
            <p:nvSpPr>
              <p:cNvPr id="18458" name="Text Box 29"/>
              <p:cNvSpPr txBox="1">
                <a:spLocks noChangeArrowheads="1"/>
              </p:cNvSpPr>
              <p:nvPr/>
            </p:nvSpPr>
            <p:spPr bwMode="auto">
              <a:xfrm>
                <a:off x="3603" y="3318"/>
                <a:ext cx="4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LMO</a:t>
                </a:r>
              </a:p>
            </p:txBody>
          </p:sp>
          <p:sp>
            <p:nvSpPr>
              <p:cNvPr id="18459" name="Text Box 30"/>
              <p:cNvSpPr txBox="1">
                <a:spLocks noChangeArrowheads="1"/>
              </p:cNvSpPr>
              <p:nvPr/>
            </p:nvSpPr>
            <p:spPr bwMode="auto">
              <a:xfrm>
                <a:off x="4425" y="3318"/>
                <a:ext cx="41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LWG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460" name="Text Box 31"/>
              <p:cNvSpPr txBox="1">
                <a:spLocks noChangeArrowheads="1"/>
              </p:cNvSpPr>
              <p:nvPr/>
            </p:nvSpPr>
            <p:spPr bwMode="auto">
              <a:xfrm>
                <a:off x="3985" y="3318"/>
                <a:ext cx="38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LGS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461" name="Text Box 32"/>
              <p:cNvSpPr txBox="1">
                <a:spLocks noChangeArrowheads="1"/>
              </p:cNvSpPr>
              <p:nvPr/>
            </p:nvSpPr>
            <p:spPr bwMode="auto">
              <a:xfrm>
                <a:off x="4791" y="3318"/>
                <a:ext cx="3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SRT</a:t>
                </a:r>
              </a:p>
            </p:txBody>
          </p:sp>
          <p:sp>
            <p:nvSpPr>
              <p:cNvPr id="18462" name="Text Box 54"/>
              <p:cNvSpPr txBox="1">
                <a:spLocks noChangeArrowheads="1"/>
              </p:cNvSpPr>
              <p:nvPr/>
            </p:nvSpPr>
            <p:spPr bwMode="auto">
              <a:xfrm>
                <a:off x="1160" y="3318"/>
                <a:ext cx="40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BON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445" name="Text Box 55"/>
          <p:cNvSpPr txBox="1">
            <a:spLocks noChangeArrowheads="1"/>
          </p:cNvSpPr>
          <p:nvPr/>
        </p:nvSpPr>
        <p:spPr bwMode="auto">
          <a:xfrm>
            <a:off x="3335338" y="4070350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JDA</a:t>
            </a:r>
          </a:p>
        </p:txBody>
      </p:sp>
      <p:sp>
        <p:nvSpPr>
          <p:cNvPr id="18446" name="Text Box 56"/>
          <p:cNvSpPr txBox="1">
            <a:spLocks noChangeArrowheads="1"/>
          </p:cNvSpPr>
          <p:nvPr/>
        </p:nvSpPr>
        <p:spPr bwMode="auto">
          <a:xfrm>
            <a:off x="4905375" y="4305300"/>
            <a:ext cx="64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MCN</a:t>
            </a:r>
          </a:p>
        </p:txBody>
      </p:sp>
      <p:sp>
        <p:nvSpPr>
          <p:cNvPr id="18447" name="Text Box 57"/>
          <p:cNvSpPr txBox="1">
            <a:spLocks noChangeArrowheads="1"/>
          </p:cNvSpPr>
          <p:nvPr/>
        </p:nvSpPr>
        <p:spPr bwMode="auto">
          <a:xfrm>
            <a:off x="5741988" y="2794000"/>
            <a:ext cx="63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LMO</a:t>
            </a:r>
          </a:p>
        </p:txBody>
      </p:sp>
      <p:sp>
        <p:nvSpPr>
          <p:cNvPr id="18448" name="Text Box 58"/>
          <p:cNvSpPr txBox="1">
            <a:spLocks noChangeArrowheads="1"/>
          </p:cNvSpPr>
          <p:nvPr/>
        </p:nvSpPr>
        <p:spPr bwMode="auto">
          <a:xfrm>
            <a:off x="6334125" y="2708275"/>
            <a:ext cx="606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LGS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9" name="Text Box 59"/>
          <p:cNvSpPr txBox="1">
            <a:spLocks noChangeArrowheads="1"/>
          </p:cNvSpPr>
          <p:nvPr/>
        </p:nvSpPr>
        <p:spPr bwMode="auto">
          <a:xfrm>
            <a:off x="7062788" y="2590800"/>
            <a:ext cx="6526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LWG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50" name="Text Box 61"/>
          <p:cNvSpPr txBox="1">
            <a:spLocks noChangeArrowheads="1"/>
          </p:cNvSpPr>
          <p:nvPr/>
        </p:nvSpPr>
        <p:spPr bwMode="auto">
          <a:xfrm>
            <a:off x="7643813" y="2997200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SRT</a:t>
            </a:r>
          </a:p>
        </p:txBody>
      </p:sp>
      <p:sp>
        <p:nvSpPr>
          <p:cNvPr id="18451" name="Text Box 66"/>
          <p:cNvSpPr txBox="1">
            <a:spLocks noChangeArrowheads="1"/>
          </p:cNvSpPr>
          <p:nvPr/>
        </p:nvSpPr>
        <p:spPr bwMode="auto">
          <a:xfrm>
            <a:off x="1287463" y="1951038"/>
            <a:ext cx="3122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Yearling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Chinook salmon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reach survival</a:t>
            </a: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450170" y="4872038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176229" y="5418479"/>
            <a:ext cx="1428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Mean 02-21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2411413" y="3604068"/>
            <a:ext cx="13901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91.5*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(90.6)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" name="Line 68"/>
          <p:cNvSpPr>
            <a:spLocks noChangeShapeType="1"/>
          </p:cNvSpPr>
          <p:nvPr/>
        </p:nvSpPr>
        <p:spPr bwMode="auto">
          <a:xfrm>
            <a:off x="2982913" y="3931443"/>
            <a:ext cx="233363" cy="23336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6" name="Line 68"/>
          <p:cNvSpPr>
            <a:spLocks noChangeShapeType="1"/>
          </p:cNvSpPr>
          <p:nvPr/>
        </p:nvSpPr>
        <p:spPr bwMode="auto">
          <a:xfrm flipH="1">
            <a:off x="2700339" y="3956787"/>
            <a:ext cx="149224" cy="25887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5952235" y="3760254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98.5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(93.4)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" name="Line 68"/>
          <p:cNvSpPr>
            <a:spLocks noChangeShapeType="1"/>
          </p:cNvSpPr>
          <p:nvPr/>
        </p:nvSpPr>
        <p:spPr bwMode="auto">
          <a:xfrm flipH="1">
            <a:off x="5676085" y="3944921"/>
            <a:ext cx="318315" cy="2848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9" name="Line 68"/>
          <p:cNvSpPr>
            <a:spLocks noChangeShapeType="1"/>
          </p:cNvSpPr>
          <p:nvPr/>
        </p:nvSpPr>
        <p:spPr bwMode="auto">
          <a:xfrm flipH="1" flipV="1">
            <a:off x="5884454" y="3541600"/>
            <a:ext cx="182177" cy="24713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0" name="Text Box 28"/>
          <p:cNvSpPr txBox="1">
            <a:spLocks noChangeArrowheads="1"/>
          </p:cNvSpPr>
          <p:nvPr/>
        </p:nvSpPr>
        <p:spPr bwMode="auto">
          <a:xfrm>
            <a:off x="5362166" y="3209813"/>
            <a:ext cx="5373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IHR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98135" y="5847449"/>
            <a:ext cx="314060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* Bird colony data not available</a:t>
            </a:r>
          </a:p>
          <a:p>
            <a:r>
              <a:rPr lang="en-US" dirty="0" smtClean="0"/>
              <a:t>at time of these calculations</a:t>
            </a:r>
          </a:p>
        </p:txBody>
      </p:sp>
      <p:sp>
        <p:nvSpPr>
          <p:cNvPr id="62" name="Oval 32"/>
          <p:cNvSpPr>
            <a:spLocks noChangeArrowheads="1"/>
          </p:cNvSpPr>
          <p:nvPr/>
        </p:nvSpPr>
        <p:spPr bwMode="auto">
          <a:xfrm>
            <a:off x="-161755" y="3309260"/>
            <a:ext cx="1154116" cy="28619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54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olumbiamapno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113" y="-682625"/>
            <a:ext cx="10885488" cy="7843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</p:pic>
      <p:sp>
        <p:nvSpPr>
          <p:cNvPr id="18435" name="Text Box 9"/>
          <p:cNvSpPr txBox="1">
            <a:spLocks noChangeArrowheads="1"/>
          </p:cNvSpPr>
          <p:nvPr/>
        </p:nvSpPr>
        <p:spPr bwMode="auto">
          <a:xfrm rot="-5413068">
            <a:off x="5302250" y="2817813"/>
            <a:ext cx="4286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38" name="Text Box 25"/>
          <p:cNvSpPr txBox="1">
            <a:spLocks noChangeArrowheads="1"/>
          </p:cNvSpPr>
          <p:nvPr/>
        </p:nvSpPr>
        <p:spPr bwMode="auto">
          <a:xfrm>
            <a:off x="1776413" y="4064000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BON</a:t>
            </a:r>
          </a:p>
        </p:txBody>
      </p:sp>
      <p:sp>
        <p:nvSpPr>
          <p:cNvPr id="18439" name="Text Box 27"/>
          <p:cNvSpPr txBox="1">
            <a:spLocks noChangeArrowheads="1"/>
          </p:cNvSpPr>
          <p:nvPr/>
        </p:nvSpPr>
        <p:spPr bwMode="auto">
          <a:xfrm>
            <a:off x="2849563" y="4086225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TDA</a:t>
            </a:r>
          </a:p>
        </p:txBody>
      </p:sp>
      <p:sp>
        <p:nvSpPr>
          <p:cNvPr id="18440" name="Text Box 28"/>
          <p:cNvSpPr txBox="1">
            <a:spLocks noChangeArrowheads="1"/>
          </p:cNvSpPr>
          <p:nvPr/>
        </p:nvSpPr>
        <p:spPr bwMode="auto">
          <a:xfrm>
            <a:off x="5362166" y="3209813"/>
            <a:ext cx="5373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IHR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8441" name="Picture 34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115050"/>
            <a:ext cx="4492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Oval 35"/>
          <p:cNvSpPr>
            <a:spLocks noChangeArrowheads="1"/>
          </p:cNvSpPr>
          <p:nvPr/>
        </p:nvSpPr>
        <p:spPr bwMode="auto">
          <a:xfrm>
            <a:off x="7659688" y="33591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8443" name="Picture 3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88" y="10842625"/>
            <a:ext cx="4492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4" name="Group 73"/>
          <p:cNvGrpSpPr>
            <a:grpSpLocks/>
          </p:cNvGrpSpPr>
          <p:nvPr/>
        </p:nvGrpSpPr>
        <p:grpSpPr bwMode="auto">
          <a:xfrm>
            <a:off x="1841500" y="4872038"/>
            <a:ext cx="6353175" cy="955675"/>
            <a:chOff x="1160" y="3069"/>
            <a:chExt cx="4002" cy="602"/>
          </a:xfrm>
        </p:grpSpPr>
        <p:grpSp>
          <p:nvGrpSpPr>
            <p:cNvPr id="18454" name="Group 71"/>
            <p:cNvGrpSpPr>
              <a:grpSpLocks/>
            </p:cNvGrpSpPr>
            <p:nvPr/>
          </p:nvGrpSpPr>
          <p:grpSpPr bwMode="auto">
            <a:xfrm>
              <a:off x="1360" y="3069"/>
              <a:ext cx="3639" cy="602"/>
              <a:chOff x="1360" y="3069"/>
              <a:chExt cx="3639" cy="602"/>
            </a:xfrm>
          </p:grpSpPr>
          <p:grpSp>
            <p:nvGrpSpPr>
              <p:cNvPr id="18463" name="Group 46"/>
              <p:cNvGrpSpPr>
                <a:grpSpLocks/>
              </p:cNvGrpSpPr>
              <p:nvPr/>
            </p:nvGrpSpPr>
            <p:grpSpPr bwMode="auto">
              <a:xfrm>
                <a:off x="1360" y="3273"/>
                <a:ext cx="3588" cy="82"/>
                <a:chOff x="1608" y="2000"/>
                <a:chExt cx="3588" cy="82"/>
              </a:xfrm>
            </p:grpSpPr>
            <p:sp>
              <p:nvSpPr>
                <p:cNvPr id="18478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608" y="2035"/>
                  <a:ext cx="3588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lg" len="sm"/>
                  <a:tailEnd type="oval" w="lg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79" name="Oval 40"/>
                <p:cNvSpPr>
                  <a:spLocks noChangeArrowheads="1"/>
                </p:cNvSpPr>
                <p:nvPr/>
              </p:nvSpPr>
              <p:spPr bwMode="auto">
                <a:xfrm>
                  <a:off x="2496" y="2001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80" name="Oval 41"/>
                <p:cNvSpPr>
                  <a:spLocks noChangeArrowheads="1"/>
                </p:cNvSpPr>
                <p:nvPr/>
              </p:nvSpPr>
              <p:spPr bwMode="auto">
                <a:xfrm>
                  <a:off x="3488" y="2001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81" name="Oval 43"/>
                <p:cNvSpPr>
                  <a:spLocks noChangeArrowheads="1"/>
                </p:cNvSpPr>
                <p:nvPr/>
              </p:nvSpPr>
              <p:spPr bwMode="auto">
                <a:xfrm>
                  <a:off x="4055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82" name="Oval 44"/>
                <p:cNvSpPr>
                  <a:spLocks noChangeArrowheads="1"/>
                </p:cNvSpPr>
                <p:nvPr/>
              </p:nvSpPr>
              <p:spPr bwMode="auto">
                <a:xfrm>
                  <a:off x="4407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83" name="Oval 45"/>
                <p:cNvSpPr>
                  <a:spLocks noChangeArrowheads="1"/>
                </p:cNvSpPr>
                <p:nvPr/>
              </p:nvSpPr>
              <p:spPr bwMode="auto">
                <a:xfrm>
                  <a:off x="4868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64" name="Group 70"/>
              <p:cNvGrpSpPr>
                <a:grpSpLocks/>
              </p:cNvGrpSpPr>
              <p:nvPr/>
            </p:nvGrpSpPr>
            <p:grpSpPr bwMode="auto">
              <a:xfrm>
                <a:off x="1627" y="3069"/>
                <a:ext cx="3371" cy="233"/>
                <a:chOff x="1627" y="3069"/>
                <a:chExt cx="3371" cy="233"/>
              </a:xfrm>
            </p:grpSpPr>
            <p:sp>
              <p:nvSpPr>
                <p:cNvPr id="1847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205" y="3069"/>
                  <a:ext cx="480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CC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108.0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777" y="3069"/>
                  <a:ext cx="480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CC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107.9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583" y="3069"/>
                  <a:ext cx="456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CC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76.5*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627" y="3069"/>
                  <a:ext cx="456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CC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70.5*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599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CC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93.0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334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CC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67.7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65" name="Group 69"/>
              <p:cNvGrpSpPr>
                <a:grpSpLocks/>
              </p:cNvGrpSpPr>
              <p:nvPr/>
            </p:nvGrpSpPr>
            <p:grpSpPr bwMode="auto">
              <a:xfrm>
                <a:off x="1627" y="3424"/>
                <a:ext cx="3372" cy="247"/>
                <a:chOff x="1627" y="3424"/>
                <a:chExt cx="3372" cy="247"/>
              </a:xfrm>
            </p:grpSpPr>
            <p:sp>
              <p:nvSpPr>
                <p:cNvPr id="1846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600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96.5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6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206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95.5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6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776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93.4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6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583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86.7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627" y="3424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800" b="1" dirty="0" smtClean="0">
                      <a:solidFill>
                        <a:srgbClr val="3333CC"/>
                      </a:solidFill>
                      <a:latin typeface="Arial" charset="0"/>
                    </a:rPr>
                    <a:t>79.7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333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78.1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8455" name="Group 72"/>
            <p:cNvGrpSpPr>
              <a:grpSpLocks/>
            </p:cNvGrpSpPr>
            <p:nvPr/>
          </p:nvGrpSpPr>
          <p:grpSpPr bwMode="auto">
            <a:xfrm>
              <a:off x="1160" y="3318"/>
              <a:ext cx="4002" cy="213"/>
              <a:chOff x="1160" y="3318"/>
              <a:chExt cx="4002" cy="213"/>
            </a:xfrm>
          </p:grpSpPr>
          <p:sp>
            <p:nvSpPr>
              <p:cNvPr id="18456" name="Text Box 24"/>
              <p:cNvSpPr txBox="1">
                <a:spLocks noChangeArrowheads="1"/>
              </p:cNvSpPr>
              <p:nvPr/>
            </p:nvSpPr>
            <p:spPr bwMode="auto">
              <a:xfrm>
                <a:off x="3031" y="3318"/>
                <a:ext cx="40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MCN</a:t>
                </a:r>
              </a:p>
            </p:txBody>
          </p:sp>
          <p:sp>
            <p:nvSpPr>
              <p:cNvPr id="18457" name="Text Box 26"/>
              <p:cNvSpPr txBox="1">
                <a:spLocks noChangeArrowheads="1"/>
              </p:cNvSpPr>
              <p:nvPr/>
            </p:nvSpPr>
            <p:spPr bwMode="auto">
              <a:xfrm>
                <a:off x="2077" y="3318"/>
                <a:ext cx="3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JDA</a:t>
                </a:r>
              </a:p>
            </p:txBody>
          </p:sp>
          <p:sp>
            <p:nvSpPr>
              <p:cNvPr id="18458" name="Text Box 29"/>
              <p:cNvSpPr txBox="1">
                <a:spLocks noChangeArrowheads="1"/>
              </p:cNvSpPr>
              <p:nvPr/>
            </p:nvSpPr>
            <p:spPr bwMode="auto">
              <a:xfrm>
                <a:off x="3603" y="3318"/>
                <a:ext cx="4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LMO</a:t>
                </a:r>
              </a:p>
            </p:txBody>
          </p:sp>
          <p:sp>
            <p:nvSpPr>
              <p:cNvPr id="18459" name="Text Box 30"/>
              <p:cNvSpPr txBox="1">
                <a:spLocks noChangeArrowheads="1"/>
              </p:cNvSpPr>
              <p:nvPr/>
            </p:nvSpPr>
            <p:spPr bwMode="auto">
              <a:xfrm>
                <a:off x="4425" y="3318"/>
                <a:ext cx="41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LWG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460" name="Text Box 31"/>
              <p:cNvSpPr txBox="1">
                <a:spLocks noChangeArrowheads="1"/>
              </p:cNvSpPr>
              <p:nvPr/>
            </p:nvSpPr>
            <p:spPr bwMode="auto">
              <a:xfrm>
                <a:off x="3985" y="3318"/>
                <a:ext cx="38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LGS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461" name="Text Box 32"/>
              <p:cNvSpPr txBox="1">
                <a:spLocks noChangeArrowheads="1"/>
              </p:cNvSpPr>
              <p:nvPr/>
            </p:nvSpPr>
            <p:spPr bwMode="auto">
              <a:xfrm>
                <a:off x="4791" y="3318"/>
                <a:ext cx="3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SRT</a:t>
                </a:r>
              </a:p>
            </p:txBody>
          </p:sp>
          <p:sp>
            <p:nvSpPr>
              <p:cNvPr id="18462" name="Text Box 54"/>
              <p:cNvSpPr txBox="1">
                <a:spLocks noChangeArrowheads="1"/>
              </p:cNvSpPr>
              <p:nvPr/>
            </p:nvSpPr>
            <p:spPr bwMode="auto">
              <a:xfrm>
                <a:off x="1160" y="3318"/>
                <a:ext cx="4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BON</a:t>
                </a:r>
              </a:p>
            </p:txBody>
          </p:sp>
        </p:grpSp>
      </p:grpSp>
      <p:sp>
        <p:nvSpPr>
          <p:cNvPr id="18445" name="Text Box 55"/>
          <p:cNvSpPr txBox="1">
            <a:spLocks noChangeArrowheads="1"/>
          </p:cNvSpPr>
          <p:nvPr/>
        </p:nvSpPr>
        <p:spPr bwMode="auto">
          <a:xfrm>
            <a:off x="3335338" y="4070350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JDA</a:t>
            </a:r>
          </a:p>
        </p:txBody>
      </p:sp>
      <p:sp>
        <p:nvSpPr>
          <p:cNvPr id="18446" name="Text Box 56"/>
          <p:cNvSpPr txBox="1">
            <a:spLocks noChangeArrowheads="1"/>
          </p:cNvSpPr>
          <p:nvPr/>
        </p:nvSpPr>
        <p:spPr bwMode="auto">
          <a:xfrm>
            <a:off x="4905375" y="4305300"/>
            <a:ext cx="64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MCN</a:t>
            </a:r>
          </a:p>
        </p:txBody>
      </p:sp>
      <p:sp>
        <p:nvSpPr>
          <p:cNvPr id="18447" name="Text Box 57"/>
          <p:cNvSpPr txBox="1">
            <a:spLocks noChangeArrowheads="1"/>
          </p:cNvSpPr>
          <p:nvPr/>
        </p:nvSpPr>
        <p:spPr bwMode="auto">
          <a:xfrm>
            <a:off x="5741988" y="2794000"/>
            <a:ext cx="63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LMO</a:t>
            </a:r>
          </a:p>
        </p:txBody>
      </p:sp>
      <p:sp>
        <p:nvSpPr>
          <p:cNvPr id="18448" name="Text Box 58"/>
          <p:cNvSpPr txBox="1">
            <a:spLocks noChangeArrowheads="1"/>
          </p:cNvSpPr>
          <p:nvPr/>
        </p:nvSpPr>
        <p:spPr bwMode="auto">
          <a:xfrm>
            <a:off x="6334125" y="2708275"/>
            <a:ext cx="606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LGS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9" name="Text Box 59"/>
          <p:cNvSpPr txBox="1">
            <a:spLocks noChangeArrowheads="1"/>
          </p:cNvSpPr>
          <p:nvPr/>
        </p:nvSpPr>
        <p:spPr bwMode="auto">
          <a:xfrm>
            <a:off x="7062788" y="2590800"/>
            <a:ext cx="6526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LWG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50" name="Text Box 61"/>
          <p:cNvSpPr txBox="1">
            <a:spLocks noChangeArrowheads="1"/>
          </p:cNvSpPr>
          <p:nvPr/>
        </p:nvSpPr>
        <p:spPr bwMode="auto">
          <a:xfrm>
            <a:off x="7643813" y="2997200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SRT</a:t>
            </a:r>
          </a:p>
        </p:txBody>
      </p:sp>
      <p:sp>
        <p:nvSpPr>
          <p:cNvPr id="18451" name="Text Box 66"/>
          <p:cNvSpPr txBox="1">
            <a:spLocks noChangeArrowheads="1"/>
          </p:cNvSpPr>
          <p:nvPr/>
        </p:nvSpPr>
        <p:spPr bwMode="auto">
          <a:xfrm>
            <a:off x="1287463" y="1951038"/>
            <a:ext cx="28264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Steelhead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reach survival</a:t>
            </a: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450170" y="4872038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176229" y="5418479"/>
            <a:ext cx="1428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Mean 02-21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2411413" y="3604068"/>
            <a:ext cx="13901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>
                <a:solidFill>
                  <a:srgbClr val="00CC00"/>
                </a:solidFill>
                <a:latin typeface="Arial" charset="0"/>
              </a:rPr>
              <a:t>83.9*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(88.9)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" name="Line 68"/>
          <p:cNvSpPr>
            <a:spLocks noChangeShapeType="1"/>
          </p:cNvSpPr>
          <p:nvPr/>
        </p:nvSpPr>
        <p:spPr bwMode="auto">
          <a:xfrm>
            <a:off x="2982913" y="3931443"/>
            <a:ext cx="233363" cy="23336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6" name="Line 68"/>
          <p:cNvSpPr>
            <a:spLocks noChangeShapeType="1"/>
          </p:cNvSpPr>
          <p:nvPr/>
        </p:nvSpPr>
        <p:spPr bwMode="auto">
          <a:xfrm flipH="1">
            <a:off x="2700339" y="3956787"/>
            <a:ext cx="149224" cy="25887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5952235" y="3760254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82.3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(88.2)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" name="Line 68"/>
          <p:cNvSpPr>
            <a:spLocks noChangeShapeType="1"/>
          </p:cNvSpPr>
          <p:nvPr/>
        </p:nvSpPr>
        <p:spPr bwMode="auto">
          <a:xfrm flipH="1">
            <a:off x="5676085" y="3944921"/>
            <a:ext cx="318315" cy="2848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9" name="Line 68"/>
          <p:cNvSpPr>
            <a:spLocks noChangeShapeType="1"/>
          </p:cNvSpPr>
          <p:nvPr/>
        </p:nvSpPr>
        <p:spPr bwMode="auto">
          <a:xfrm flipH="1" flipV="1">
            <a:off x="5884454" y="3541600"/>
            <a:ext cx="182177" cy="24713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0" name="Oval 32"/>
          <p:cNvSpPr>
            <a:spLocks noChangeArrowheads="1"/>
          </p:cNvSpPr>
          <p:nvPr/>
        </p:nvSpPr>
        <p:spPr bwMode="auto">
          <a:xfrm>
            <a:off x="-161755" y="3309260"/>
            <a:ext cx="1154116" cy="28619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98135" y="5847449"/>
            <a:ext cx="314060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* Bird colony data not available</a:t>
            </a:r>
          </a:p>
          <a:p>
            <a:r>
              <a:rPr lang="en-US" dirty="0" smtClean="0"/>
              <a:t>at time of these calculations</a:t>
            </a:r>
          </a:p>
        </p:txBody>
      </p:sp>
    </p:spTree>
    <p:extLst>
      <p:ext uri="{BB962C8B-B14F-4D97-AF65-F5344CB8AC3E}">
        <p14:creationId xmlns:p14="http://schemas.microsoft.com/office/powerpoint/2010/main" val="1832800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4" descr="columbiamapno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43" y="-1904550"/>
            <a:ext cx="9181699" cy="6558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4"/>
          <p:cNvSpPr>
            <a:spLocks noChangeAspect="1" noChangeArrowheads="1"/>
          </p:cNvSpPr>
          <p:nvPr/>
        </p:nvSpPr>
        <p:spPr bwMode="auto">
          <a:xfrm>
            <a:off x="4554434" y="1948795"/>
            <a:ext cx="100584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6360374" y="972412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68734" y="1905000"/>
            <a:ext cx="1751076" cy="0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743200"/>
            <a:ext cx="9144000" cy="366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016000"/>
            <a:ext cx="9144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igration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conditions,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travel time and survival of PIT-tagged smolts through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hydropower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 in 2021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Results Memo: October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2021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Draft report to BPA in prep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573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 those fish left to migrate in-river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573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 juvenile data, not survival to adult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Outline –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Smolt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Survival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4" descr="columbiamapno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43" y="-1904550"/>
            <a:ext cx="9181699" cy="6558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4"/>
          <p:cNvSpPr>
            <a:spLocks noChangeAspect="1" noChangeArrowheads="1"/>
          </p:cNvSpPr>
          <p:nvPr/>
        </p:nvSpPr>
        <p:spPr bwMode="auto">
          <a:xfrm>
            <a:off x="4554434" y="1948795"/>
            <a:ext cx="100584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1993011" y="2208637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2447" y="1905000"/>
            <a:ext cx="2501987" cy="0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743200"/>
            <a:ext cx="9144000" cy="36614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718999"/>
            <a:ext cx="266451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Bird colony data not available</a:t>
            </a:r>
          </a:p>
          <a:p>
            <a:r>
              <a:rPr lang="en-US" dirty="0" smtClean="0"/>
              <a:t>at time of these calculations</a:t>
            </a:r>
          </a:p>
        </p:txBody>
      </p:sp>
      <p:sp>
        <p:nvSpPr>
          <p:cNvPr id="11" name="Oval 32"/>
          <p:cNvSpPr>
            <a:spLocks noChangeArrowheads="1"/>
          </p:cNvSpPr>
          <p:nvPr/>
        </p:nvSpPr>
        <p:spPr bwMode="auto">
          <a:xfrm>
            <a:off x="-43658" y="1393458"/>
            <a:ext cx="1154116" cy="28619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4" descr="columbiamapno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43" y="-1910395"/>
            <a:ext cx="9181699" cy="6558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4"/>
          <p:cNvSpPr>
            <a:spLocks noChangeAspect="1" noChangeArrowheads="1"/>
          </p:cNvSpPr>
          <p:nvPr/>
        </p:nvSpPr>
        <p:spPr bwMode="auto">
          <a:xfrm>
            <a:off x="4554434" y="1948795"/>
            <a:ext cx="100584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1993011" y="2208637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2447" y="1905000"/>
            <a:ext cx="2501987" cy="0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718999"/>
            <a:ext cx="266451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Bird colony data not available</a:t>
            </a:r>
          </a:p>
          <a:p>
            <a:r>
              <a:rPr lang="en-US" dirty="0" smtClean="0"/>
              <a:t>at time of these calculations</a:t>
            </a:r>
          </a:p>
        </p:txBody>
      </p:sp>
      <p:sp>
        <p:nvSpPr>
          <p:cNvPr id="12" name="Oval 32"/>
          <p:cNvSpPr>
            <a:spLocks noChangeArrowheads="1"/>
          </p:cNvSpPr>
          <p:nvPr/>
        </p:nvSpPr>
        <p:spPr bwMode="auto">
          <a:xfrm>
            <a:off x="-43658" y="1393458"/>
            <a:ext cx="1154116" cy="28619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743200"/>
            <a:ext cx="9144000" cy="366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4" descr="columbiamapno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964" y="-1905000"/>
            <a:ext cx="9181699" cy="6558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1993011" y="2208637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2447" y="1905000"/>
            <a:ext cx="4738878" cy="0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87"/>
          <p:cNvSpPr>
            <a:spLocks noChangeArrowheads="1"/>
          </p:cNvSpPr>
          <p:nvPr/>
        </p:nvSpPr>
        <p:spPr bwMode="auto">
          <a:xfrm>
            <a:off x="6715125" y="1600200"/>
            <a:ext cx="1524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718999"/>
            <a:ext cx="266451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Bird colony data not available</a:t>
            </a:r>
          </a:p>
          <a:p>
            <a:r>
              <a:rPr lang="en-US" dirty="0" smtClean="0"/>
              <a:t>at time of these calculations</a:t>
            </a:r>
          </a:p>
        </p:txBody>
      </p:sp>
      <p:sp>
        <p:nvSpPr>
          <p:cNvPr id="12" name="Oval 32"/>
          <p:cNvSpPr>
            <a:spLocks noChangeArrowheads="1"/>
          </p:cNvSpPr>
          <p:nvPr/>
        </p:nvSpPr>
        <p:spPr bwMode="auto">
          <a:xfrm>
            <a:off x="-43658" y="1393458"/>
            <a:ext cx="1154116" cy="28619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743200"/>
            <a:ext cx="9144000" cy="366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"/>
            <a:ext cx="8229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"/>
            <a:ext cx="8229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4" descr="columbiamapno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92" y="-1889875"/>
            <a:ext cx="9181699" cy="6558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25285"/>
            <a:ext cx="1828800" cy="127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94"/>
          <p:cNvSpPr>
            <a:spLocks noChangeArrowheads="1"/>
          </p:cNvSpPr>
          <p:nvPr/>
        </p:nvSpPr>
        <p:spPr bwMode="auto">
          <a:xfrm>
            <a:off x="5286375" y="1173579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4" name="Rectangle 94"/>
          <p:cNvSpPr>
            <a:spLocks noChangeArrowheads="1"/>
          </p:cNvSpPr>
          <p:nvPr/>
        </p:nvSpPr>
        <p:spPr bwMode="auto">
          <a:xfrm>
            <a:off x="5791200" y="1124811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5" name="Rectangle 94"/>
          <p:cNvSpPr>
            <a:spLocks noChangeArrowheads="1"/>
          </p:cNvSpPr>
          <p:nvPr/>
        </p:nvSpPr>
        <p:spPr bwMode="auto">
          <a:xfrm>
            <a:off x="6336411" y="987087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905000" y="1905000"/>
            <a:ext cx="76200" cy="533400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600450" y="1272663"/>
            <a:ext cx="2873883" cy="14676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366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8656533" cy="32004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174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Annual Detection Probabilities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0066"/>
                </a:solidFill>
                <a:latin typeface="Arial" charset="0"/>
              </a:rPr>
              <a:t>Yearling Chinook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123604"/>
            <a:ext cx="9144000" cy="48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information means generally lower precision in all estimates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taken for broad-scale estimates 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Adjustments for finer scales not possible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Resolution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Subsets of </a:t>
            </a:r>
            <a:r>
              <a:rPr lang="en-US" sz="16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smolts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(e.g. wild vs hatchery;  LGR spillway-detected vs. bypass-detected)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one-project reaches extremely imprecise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resolution is degraded; virtual release groups must be pooled over longer periods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difficult to investigate effects of seasonally changing conditions</a:t>
            </a: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“2021 is basically worthless for the COMPASS model” – J. Faulkner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6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Consequences of (Very) Low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PIT-Tag Detection Rates</a:t>
            </a:r>
            <a:endParaRPr lang="en-US" sz="3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1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123604"/>
            <a:ext cx="9144000" cy="48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PTAGIS – Pacific States Marine Fisheries Commission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Avian Predation Detection Project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Time Research -- Astoria-</a:t>
            </a:r>
            <a:r>
              <a:rPr lang="en-US" sz="20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Megler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Bridge etc.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of Engineers Fish Field Units – East Sand Island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DART – University of Washington Columbia Basin Research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NOAA Colleagues: Jim Faulkner, Dan Widener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Legions of Taggers, Coordinators, Agencies, etc.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n-US" sz="2400" dirty="0" smtClea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 smtClean="0">
              <a:solidFill>
                <a:srgbClr val="000066"/>
              </a:solidFill>
              <a:latin typeface="Franklin Gothic Medium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>
              <a:solidFill>
                <a:srgbClr val="000066"/>
              </a:solidFill>
              <a:latin typeface="Franklin Gothic Medium" pitchFamily="34" charset="0"/>
            </a:endParaRP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66"/>
              </a:solidFill>
              <a:latin typeface="Franklin Gothic Medium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  <a:endParaRPr lang="en-US" sz="4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79" y="463826"/>
            <a:ext cx="8229600" cy="676014"/>
          </a:xfrm>
        </p:spPr>
        <p:txBody>
          <a:bodyPr/>
          <a:lstStyle/>
          <a:p>
            <a:r>
              <a:rPr lang="en-US" dirty="0" smtClean="0"/>
              <a:t>Smolt Transportation Seasonal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0504"/>
            <a:ext cx="8229600" cy="41827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Yearling Chinook &amp; Steelhead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Data from Migration Years 2016-2019</a:t>
            </a:r>
          </a:p>
          <a:p>
            <a:pPr lvl="1">
              <a:buFontTx/>
              <a:buChar char="-"/>
            </a:pPr>
            <a:endParaRPr lang="en-US" sz="2200" dirty="0"/>
          </a:p>
          <a:p>
            <a:pPr lvl="2">
              <a:buFontTx/>
              <a:buChar char="-"/>
            </a:pPr>
            <a:endParaRPr lang="en-US" sz="1800" dirty="0" smtClean="0"/>
          </a:p>
          <a:p>
            <a:pPr lvl="3">
              <a:buFontTx/>
              <a:buChar char="-"/>
            </a:pPr>
            <a:r>
              <a:rPr lang="en-US" sz="1800" dirty="0" smtClean="0">
                <a:solidFill>
                  <a:srgbClr val="009900"/>
                </a:solidFill>
              </a:rPr>
              <a:t>Updated with adult returns through Nov 29, 2021</a:t>
            </a:r>
          </a:p>
          <a:p>
            <a:pPr lvl="3">
              <a:buFontTx/>
              <a:buChar char="-"/>
            </a:pPr>
            <a:r>
              <a:rPr lang="en-US" sz="1800" dirty="0" smtClean="0">
                <a:solidFill>
                  <a:srgbClr val="009900"/>
                </a:solidFill>
              </a:rPr>
              <a:t>Added smolt migration year 2019</a:t>
            </a:r>
          </a:p>
          <a:p>
            <a:pPr lvl="3">
              <a:buFontTx/>
              <a:buChar char="-"/>
            </a:pPr>
            <a:r>
              <a:rPr lang="en-US" sz="1800" dirty="0" smtClean="0">
                <a:solidFill>
                  <a:srgbClr val="009900"/>
                </a:solidFill>
              </a:rPr>
              <a:t>Data from LGR, LGS, and LMN</a:t>
            </a:r>
          </a:p>
          <a:p>
            <a:pPr lvl="3">
              <a:buFontTx/>
              <a:buChar char="-"/>
            </a:pP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8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200" y="788988"/>
            <a:ext cx="9144000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Flow well below average throughout season</a:t>
            </a: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Water temperature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above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average most of season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Record high spill percentage</a:t>
            </a:r>
          </a:p>
          <a:p>
            <a:pPr marL="8001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dirty="0" smtClean="0">
                <a:solidFill>
                  <a:srgbClr val="0070C0"/>
                </a:solidFill>
                <a:latin typeface="Arial" charset="0"/>
              </a:rPr>
              <a:t>Travel times</a:t>
            </a:r>
            <a:endParaRPr lang="en-US" sz="2800" dirty="0">
              <a:solidFill>
                <a:srgbClr val="0070C0"/>
              </a:solidFill>
              <a:latin typeface="Arial" charset="0"/>
            </a:endParaRPr>
          </a:p>
          <a:p>
            <a:pPr marL="1257300" lvl="2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000" dirty="0" smtClean="0">
                <a:solidFill>
                  <a:srgbClr val="0070C0"/>
                </a:solidFill>
                <a:latin typeface="Arial" charset="0"/>
              </a:rPr>
              <a:t>Slightly shorter than in other recent low-flow years</a:t>
            </a:r>
            <a:endParaRPr lang="en-US" sz="2000" dirty="0">
              <a:solidFill>
                <a:srgbClr val="0070C0"/>
              </a:solidFill>
              <a:latin typeface="Arial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Less than 10% transported</a:t>
            </a: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solidFill>
                  <a:srgbClr val="0070C0"/>
                </a:solidFill>
                <a:latin typeface="Arial" charset="0"/>
              </a:rPr>
              <a:t>Very low numbers </a:t>
            </a:r>
            <a:r>
              <a:rPr lang="en-US" sz="2800" dirty="0" smtClean="0">
                <a:solidFill>
                  <a:srgbClr val="0070C0"/>
                </a:solidFill>
                <a:latin typeface="Arial" charset="0"/>
              </a:rPr>
              <a:t>passed </a:t>
            </a:r>
            <a:r>
              <a:rPr lang="en-US" sz="2800" dirty="0" smtClean="0">
                <a:solidFill>
                  <a:srgbClr val="0070C0"/>
                </a:solidFill>
                <a:latin typeface="Arial" charset="0"/>
              </a:rPr>
              <a:t>dams via juvenile bypass systems</a:t>
            </a:r>
          </a:p>
          <a:p>
            <a:pPr marL="1257300" lvl="2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Low PIT-tag detection probabilities (data quality diminished)</a:t>
            </a:r>
          </a:p>
          <a:p>
            <a:pPr marL="1257300" lvl="2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200" baseline="0" dirty="0" smtClean="0">
                <a:solidFill>
                  <a:srgbClr val="0070C0"/>
                </a:solidFill>
                <a:latin typeface="Arial" charset="0"/>
              </a:rPr>
              <a:t>Low numbers collected for transportation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17488"/>
            <a:ext cx="91440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 Spring Conditions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Patterns of SAR vs.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888707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Need a “time-stamp” – date of passage/detection.</a:t>
            </a:r>
          </a:p>
          <a:p>
            <a:endParaRPr lang="en-US" sz="2400" dirty="0"/>
          </a:p>
          <a:p>
            <a:r>
              <a:rPr lang="en-US" sz="2400" dirty="0" smtClean="0"/>
              <a:t>Annual summaries today, but time-stamp still necessary.</a:t>
            </a:r>
          </a:p>
          <a:p>
            <a:pPr marL="0" indent="0">
              <a:buNone/>
            </a:pPr>
            <a:endParaRPr lang="en-US" sz="2400" strike="sngStrike" dirty="0"/>
          </a:p>
          <a:p>
            <a:r>
              <a:rPr lang="en-US" sz="2400" dirty="0" smtClean="0"/>
              <a:t>These analyses use fish that entered JBS at LGR, LGS, or LMN</a:t>
            </a:r>
          </a:p>
          <a:p>
            <a:pPr lvl="1">
              <a:buFontTx/>
              <a:buChar char="-"/>
            </a:pPr>
            <a:r>
              <a:rPr lang="en-US" sz="2400" dirty="0" smtClean="0"/>
              <a:t>tagged upstream of LGR or at LGR</a:t>
            </a:r>
          </a:p>
          <a:p>
            <a:pPr lvl="1">
              <a:buFontTx/>
              <a:buChar char="-"/>
            </a:pPr>
            <a:r>
              <a:rPr lang="en-US" sz="2400" dirty="0"/>
              <a:t>either transported (T) or bypassed (B or “C1</a:t>
            </a:r>
            <a:r>
              <a:rPr lang="en-US" sz="2400" dirty="0" smtClean="0"/>
              <a:t>”)</a:t>
            </a:r>
          </a:p>
          <a:p>
            <a:pPr lvl="1">
              <a:buFontTx/>
              <a:buChar char="-"/>
            </a:pPr>
            <a:r>
              <a:rPr lang="en-US" sz="2400" dirty="0"/>
              <a:t>c</a:t>
            </a:r>
            <a:r>
              <a:rPr lang="en-US" sz="2400" dirty="0" smtClean="0"/>
              <a:t>an adjust “standards” based on observed C0 &gt; C1</a:t>
            </a:r>
          </a:p>
          <a:p>
            <a:pPr lvl="1">
              <a:buFontTx/>
              <a:buChar char="-"/>
            </a:pPr>
            <a:r>
              <a:rPr lang="en-US" sz="2400" dirty="0" smtClean="0"/>
              <a:t>e.g.:   if (C0/C1 = 1.1) </a:t>
            </a:r>
          </a:p>
          <a:p>
            <a:pPr marL="457200" lvl="1" indent="0">
              <a:buNone/>
            </a:pPr>
            <a:r>
              <a:rPr lang="en-US" sz="2400" dirty="0" smtClean="0"/>
              <a:t>                                        and (T/C1 &gt; 1.1)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              then (T/C0 &gt; 1)</a:t>
            </a:r>
            <a:endParaRPr lang="en-US" sz="2400" dirty="0"/>
          </a:p>
          <a:p>
            <a:pPr lvl="1">
              <a:buFontTx/>
              <a:buChar char="-"/>
            </a:pPr>
            <a:endParaRPr lang="en-US" sz="2400" dirty="0" smtClean="0"/>
          </a:p>
          <a:p>
            <a:pPr lvl="1">
              <a:buFontTx/>
              <a:buChar char="-"/>
            </a:pPr>
            <a:endParaRPr lang="en-US" sz="2400" dirty="0" smtClean="0"/>
          </a:p>
          <a:p>
            <a:pPr marL="0" indent="0">
              <a:buNone/>
            </a:pPr>
            <a:endParaRPr lang="en-US" sz="2400" strike="sng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79" y="463826"/>
            <a:ext cx="8229600" cy="676014"/>
          </a:xfrm>
        </p:spPr>
        <p:txBody>
          <a:bodyPr/>
          <a:lstStyle/>
          <a:p>
            <a:pPr algn="ctr"/>
            <a:r>
              <a:rPr lang="en-US" dirty="0" smtClean="0"/>
              <a:t>Snake River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0504"/>
            <a:ext cx="8229600" cy="41827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200" dirty="0"/>
          </a:p>
          <a:p>
            <a:pPr lvl="2">
              <a:buFontTx/>
              <a:buChar char="-"/>
            </a:pPr>
            <a:endParaRPr lang="en-US" sz="1800" dirty="0" smtClean="0"/>
          </a:p>
          <a:p>
            <a:pPr lvl="3">
              <a:buFontTx/>
              <a:buChar char="-"/>
            </a:pP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240531"/>
              </p:ext>
            </p:extLst>
          </p:nvPr>
        </p:nvGraphicFramePr>
        <p:xfrm>
          <a:off x="0" y="1334747"/>
          <a:ext cx="9144000" cy="5464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463">
                  <a:extLst>
                    <a:ext uri="{9D8B030D-6E8A-4147-A177-3AD203B41FA5}">
                      <a16:colId xmlns:a16="http://schemas.microsoft.com/office/drawing/2014/main" val="278523494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950328859"/>
                    </a:ext>
                  </a:extLst>
                </a:gridCol>
                <a:gridCol w="1986337">
                  <a:extLst>
                    <a:ext uri="{9D8B030D-6E8A-4147-A177-3AD203B41FA5}">
                      <a16:colId xmlns:a16="http://schemas.microsoft.com/office/drawing/2014/main" val="2398243153"/>
                    </a:ext>
                  </a:extLst>
                </a:gridCol>
                <a:gridCol w="1753456">
                  <a:extLst>
                    <a:ext uri="{9D8B030D-6E8A-4147-A177-3AD203B41FA5}">
                      <a16:colId xmlns:a16="http://schemas.microsoft.com/office/drawing/2014/main" val="2309872293"/>
                    </a:ext>
                  </a:extLst>
                </a:gridCol>
                <a:gridCol w="2208944">
                  <a:extLst>
                    <a:ext uri="{9D8B030D-6E8A-4147-A177-3AD203B41FA5}">
                      <a16:colId xmlns:a16="http://schemas.microsoft.com/office/drawing/2014/main" val="1054718171"/>
                    </a:ext>
                  </a:extLst>
                </a:gridCol>
              </a:tblGrid>
              <a:tr h="47426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Migration </a:t>
                      </a:r>
                    </a:p>
                    <a:p>
                      <a:r>
                        <a:rPr lang="en-US" sz="2400" b="1" dirty="0" smtClean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Flow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Spill%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Temperature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Dissolved gas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563099"/>
                  </a:ext>
                </a:extLst>
              </a:tr>
              <a:tr h="112417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2016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Above average (flat)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Average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(~30%)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Warm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Average</a:t>
                      </a:r>
                    </a:p>
                    <a:p>
                      <a:r>
                        <a:rPr lang="en-US" sz="2400" b="1" dirty="0" smtClean="0"/>
                        <a:t>(112-115%)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864657"/>
                  </a:ext>
                </a:extLst>
              </a:tr>
              <a:tr h="65130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2017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Very high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Very high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(40-50%)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Average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Very high </a:t>
                      </a:r>
                    </a:p>
                    <a:p>
                      <a:r>
                        <a:rPr lang="en-US" sz="2400" b="1" dirty="0" smtClean="0"/>
                        <a:t>(118-126%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981225"/>
                  </a:ext>
                </a:extLst>
              </a:tr>
              <a:tr h="134711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2018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High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High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(35-55%)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Warm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Above average</a:t>
                      </a:r>
                    </a:p>
                    <a:p>
                      <a:r>
                        <a:rPr lang="en-US" sz="2400" b="1" dirty="0" smtClean="0"/>
                        <a:t>(116-122%)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2068529"/>
                  </a:ext>
                </a:extLst>
              </a:tr>
              <a:tr h="134711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2019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High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Above</a:t>
                      </a:r>
                      <a:r>
                        <a:rPr lang="en-US" sz="2400" b="1" baseline="0" dirty="0" smtClean="0"/>
                        <a:t> average</a:t>
                      </a:r>
                      <a:endParaRPr lang="en-US" sz="2400" b="1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(35-45%)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Average;</a:t>
                      </a:r>
                    </a:p>
                    <a:p>
                      <a:r>
                        <a:rPr lang="en-US" sz="2400" b="1" dirty="0" smtClean="0"/>
                        <a:t>fluctuating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Above average</a:t>
                      </a:r>
                    </a:p>
                    <a:p>
                      <a:r>
                        <a:rPr lang="en-US" sz="2400" b="1" dirty="0" smtClean="0"/>
                        <a:t>(118-120%)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715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8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327" y="1887415"/>
            <a:ext cx="5491195" cy="1629508"/>
          </a:xfrm>
        </p:spPr>
        <p:txBody>
          <a:bodyPr>
            <a:noAutofit/>
          </a:bodyPr>
          <a:lstStyle/>
          <a:p>
            <a:r>
              <a:rPr lang="en-US" sz="6400" dirty="0" smtClean="0"/>
              <a:t>Annual Summaries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15" y="1086415"/>
            <a:ext cx="8335285" cy="47548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Annual Estimated SARs – Transport Period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47800" y="3276600"/>
            <a:ext cx="6477000" cy="369332"/>
            <a:chOff x="1447800" y="5898508"/>
            <a:chExt cx="6299057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1447800" y="589850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2016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2800" y="589850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2017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45899" y="589850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38998" y="589850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2019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99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088136"/>
            <a:ext cx="8339328" cy="47548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Annual Estimated T:B – Transport Period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47800" y="3276600"/>
            <a:ext cx="6477000" cy="369332"/>
            <a:chOff x="1447800" y="5898508"/>
            <a:chExt cx="6299057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1447800" y="589850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2016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2800" y="589850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2017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45899" y="589850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38998" y="589850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2019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282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327" y="1887415"/>
            <a:ext cx="5491195" cy="1629508"/>
          </a:xfrm>
        </p:spPr>
        <p:txBody>
          <a:bodyPr>
            <a:noAutofit/>
          </a:bodyPr>
          <a:lstStyle/>
          <a:p>
            <a:r>
              <a:rPr lang="en-US" sz="6400" dirty="0" smtClean="0"/>
              <a:t>Some Seasonal Stuff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314325"/>
            <a:ext cx="622935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314325"/>
            <a:ext cx="622935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Test Barges Before Beginning of General Transportation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195387"/>
            <a:ext cx="85534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500" dirty="0" smtClean="0">
                <a:solidFill>
                  <a:srgbClr val="002060"/>
                </a:solidFill>
              </a:rPr>
              <a:t>Transportation Highlights</a:t>
            </a:r>
            <a:endParaRPr lang="en-US" sz="45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915400" cy="5147787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Wild Chinook: </a:t>
            </a:r>
          </a:p>
          <a:p>
            <a:pPr lvl="1">
              <a:buFontTx/>
              <a:buChar char="-"/>
            </a:pPr>
            <a:r>
              <a:rPr lang="en-US" sz="2400" dirty="0" smtClean="0"/>
              <a:t>Bypassed fish: SARs &lt;0.5% for 2016-2018; bit higher for 2019</a:t>
            </a:r>
          </a:p>
          <a:p>
            <a:pPr lvl="1">
              <a:buFontTx/>
              <a:buChar char="-"/>
            </a:pPr>
            <a:r>
              <a:rPr lang="en-US" sz="2400" dirty="0" smtClean="0"/>
              <a:t>T:B &lt; 1 from Lower Granite for 2017-2019</a:t>
            </a:r>
          </a:p>
          <a:p>
            <a:pPr lvl="1">
              <a:buFontTx/>
              <a:buChar char="-"/>
            </a:pPr>
            <a:r>
              <a:rPr lang="en-US" sz="2400" dirty="0" smtClean="0"/>
              <a:t>T:B &gt; 1 for fish passing LGR in early-to-mid April (limited data)</a:t>
            </a:r>
            <a:endParaRPr lang="en-US" sz="2400" dirty="0"/>
          </a:p>
          <a:p>
            <a:pPr marL="457200" lvl="1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/>
              <a:t>Wild Steelhead:</a:t>
            </a:r>
            <a:endParaRPr lang="en-US" sz="2400" dirty="0"/>
          </a:p>
          <a:p>
            <a:pPr lvl="1">
              <a:buFontTx/>
              <a:buChar char="-"/>
            </a:pPr>
            <a:r>
              <a:rPr lang="en-US" sz="2400" dirty="0" smtClean="0"/>
              <a:t>Transported fish: SARs &gt; 1.0% for 2016-2018; lower for 2019</a:t>
            </a:r>
          </a:p>
          <a:p>
            <a:pPr lvl="1">
              <a:buFontTx/>
              <a:buChar char="-"/>
            </a:pPr>
            <a:r>
              <a:rPr lang="en-US" sz="2400" dirty="0" smtClean="0"/>
              <a:t>Range of T:B ratios: 2.0-5.0% in almost all cases, including 2019</a:t>
            </a:r>
            <a:endParaRPr lang="en-US" sz="2400" dirty="0"/>
          </a:p>
          <a:p>
            <a:pPr lvl="1">
              <a:buFontTx/>
              <a:buChar char="-"/>
            </a:pPr>
            <a:r>
              <a:rPr lang="en-US" sz="2400" dirty="0" smtClean="0"/>
              <a:t>T:B </a:t>
            </a:r>
            <a:r>
              <a:rPr lang="en-US" sz="2400" dirty="0"/>
              <a:t>&gt; 1 for fish passing LGR in early-to-mid April </a:t>
            </a:r>
            <a:r>
              <a:rPr lang="en-US" sz="2400" dirty="0" smtClean="0"/>
              <a:t>                                  (2 of 3 years; limited </a:t>
            </a:r>
            <a:r>
              <a:rPr lang="en-US" sz="2400" dirty="0"/>
              <a:t>data)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400" dirty="0"/>
          </a:p>
          <a:p>
            <a:pPr lvl="1">
              <a:buFontTx/>
              <a:buChar char="-"/>
            </a:pPr>
            <a:endParaRPr lang="en-US" sz="2400" dirty="0" smtClean="0"/>
          </a:p>
          <a:p>
            <a:pPr marL="0" indent="0">
              <a:buNone/>
            </a:pPr>
            <a:endParaRPr lang="en-US" sz="2400" strike="sng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1360488"/>
            <a:ext cx="7772400" cy="523137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Snake River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Yearling Chinook: Near average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dirty="0" smtClean="0">
                <a:solidFill>
                  <a:srgbClr val="0070C0"/>
                </a:solidFill>
                <a:latin typeface="Arial" charset="0"/>
              </a:rPr>
              <a:t>Snake River Steelhead: Below average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dirty="0" smtClean="0">
              <a:solidFill>
                <a:srgbClr val="000066"/>
              </a:solidFill>
              <a:latin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McNary-to-Bonneville below average for multiple stocks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Generally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imprecise because of low detection rates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some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&gt;100%, likely for same reason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Bir</a:t>
            </a:r>
            <a:r>
              <a:rPr lang="en-US" sz="2400" dirty="0" smtClean="0">
                <a:solidFill>
                  <a:srgbClr val="000066"/>
                </a:solidFill>
                <a:latin typeface="Arial" charset="0"/>
              </a:rPr>
              <a:t>d-colony PIT-recoveries not used for estimates in this presentation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174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2021 Spring Survival Estimates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2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527936"/>
              </p:ext>
            </p:extLst>
          </p:nvPr>
        </p:nvGraphicFramePr>
        <p:xfrm>
          <a:off x="0" y="1371600"/>
          <a:ext cx="9143999" cy="4774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2680">
                  <a:extLst>
                    <a:ext uri="{9D8B030D-6E8A-4147-A177-3AD203B41FA5}">
                      <a16:colId xmlns:a16="http://schemas.microsoft.com/office/drawing/2014/main" val="1058945503"/>
                    </a:ext>
                  </a:extLst>
                </a:gridCol>
                <a:gridCol w="2096362">
                  <a:extLst>
                    <a:ext uri="{9D8B030D-6E8A-4147-A177-3AD203B41FA5}">
                      <a16:colId xmlns:a16="http://schemas.microsoft.com/office/drawing/2014/main" val="961797931"/>
                    </a:ext>
                  </a:extLst>
                </a:gridCol>
                <a:gridCol w="882680">
                  <a:extLst>
                    <a:ext uri="{9D8B030D-6E8A-4147-A177-3AD203B41FA5}">
                      <a16:colId xmlns:a16="http://schemas.microsoft.com/office/drawing/2014/main" val="2275927766"/>
                    </a:ext>
                  </a:extLst>
                </a:gridCol>
                <a:gridCol w="1434352">
                  <a:extLst>
                    <a:ext uri="{9D8B030D-6E8A-4147-A177-3AD203B41FA5}">
                      <a16:colId xmlns:a16="http://schemas.microsoft.com/office/drawing/2014/main" val="1896497364"/>
                    </a:ext>
                  </a:extLst>
                </a:gridCol>
                <a:gridCol w="441339">
                  <a:extLst>
                    <a:ext uri="{9D8B030D-6E8A-4147-A177-3AD203B41FA5}">
                      <a16:colId xmlns:a16="http://schemas.microsoft.com/office/drawing/2014/main" val="3832554200"/>
                    </a:ext>
                  </a:extLst>
                </a:gridCol>
                <a:gridCol w="1434352">
                  <a:extLst>
                    <a:ext uri="{9D8B030D-6E8A-4147-A177-3AD203B41FA5}">
                      <a16:colId xmlns:a16="http://schemas.microsoft.com/office/drawing/2014/main" val="3327207688"/>
                    </a:ext>
                  </a:extLst>
                </a:gridCol>
                <a:gridCol w="441339">
                  <a:extLst>
                    <a:ext uri="{9D8B030D-6E8A-4147-A177-3AD203B41FA5}">
                      <a16:colId xmlns:a16="http://schemas.microsoft.com/office/drawing/2014/main" val="3678149487"/>
                    </a:ext>
                  </a:extLst>
                </a:gridCol>
                <a:gridCol w="1530895">
                  <a:extLst>
                    <a:ext uri="{9D8B030D-6E8A-4147-A177-3AD203B41FA5}">
                      <a16:colId xmlns:a16="http://schemas.microsoft.com/office/drawing/2014/main" val="2987230597"/>
                    </a:ext>
                  </a:extLst>
                </a:gridCol>
              </a:tblGrid>
              <a:tr h="253457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Before Transport Began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During Transportation Period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773877"/>
                  </a:ext>
                </a:extLst>
              </a:tr>
              <a:tr h="253457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SAR-Bypass (90% CI)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SAR-Transport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SAR-Bypass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T:B Ratio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87127343"/>
                  </a:ext>
                </a:extLst>
              </a:tr>
              <a:tr h="208194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8730272"/>
                  </a:ext>
                </a:extLst>
              </a:tr>
              <a:tr h="25345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2016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6294"/>
                  </a:ext>
                </a:extLst>
              </a:tr>
              <a:tr h="2534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LGR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0.35  </a:t>
                      </a:r>
                      <a:r>
                        <a:rPr lang="en-US" sz="1400" u="none" strike="noStrike" dirty="0">
                          <a:effectLst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</a:rPr>
                        <a:t>0.26-0.44)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0.61  </a:t>
                      </a:r>
                      <a:r>
                        <a:rPr lang="en-US" sz="1400" u="none" strike="noStrike" dirty="0">
                          <a:effectLst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</a:rPr>
                        <a:t>0.35-0.87)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0.24  </a:t>
                      </a:r>
                      <a:r>
                        <a:rPr lang="en-US" sz="1400" u="none" strike="noStrike" dirty="0">
                          <a:effectLst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</a:rPr>
                        <a:t>0.10-0.42)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2.57  </a:t>
                      </a:r>
                      <a:r>
                        <a:rPr lang="en-US" sz="1400" u="none" strike="noStrike" dirty="0">
                          <a:effectLst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</a:rPr>
                        <a:t>1.12-6.57)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2601774"/>
                  </a:ext>
                </a:extLst>
              </a:tr>
              <a:tr h="2534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LGS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0.31  (0.22-0.40)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0.63  (0.32-1.02)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0.12  (0.02-0.28)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5.30  (1.86-37.4)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2294095"/>
                  </a:ext>
                </a:extLst>
              </a:tr>
              <a:tr h="2534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LMN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0.38 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0.25-0.52)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0.98 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0.28-1.92)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0.21 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0.03-0.51)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4.59  (1.25-28.8)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5486111"/>
                  </a:ext>
                </a:extLst>
              </a:tr>
              <a:tr h="25345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2017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196643"/>
                  </a:ext>
                </a:extLst>
              </a:tr>
              <a:tr h="2534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LGR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0.18  (0.10-0.26)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0.26  (0.07-0.51)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(0.14-0.61)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0.75  (0.25-2.38)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7736881"/>
                  </a:ext>
                </a:extLst>
              </a:tr>
              <a:tr h="2534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LGS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0.17  (0.11-0.25)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0.04  (0.00-0.29)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0.11  (0.03-0.30)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0.39  (0.00-4.38)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8150827"/>
                  </a:ext>
                </a:extLst>
              </a:tr>
              <a:tr h="2534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LMN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0.15  (0.08-0.23)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0.04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(0.00-0.23)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0.32  (0.09-0.62)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0.11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(0.00-0.71)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9643700"/>
                  </a:ext>
                </a:extLst>
              </a:tr>
              <a:tr h="25345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2018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72815"/>
                  </a:ext>
                </a:extLst>
              </a:tr>
              <a:tr h="2534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LGR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0.57  (0.39-0.77)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0.46  (0.31-0.64)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0.47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(0.31-0.65)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0.98  (0.56-1.73)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6598784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LGS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0.40  (0.26-0.56)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0.39  (0.23-0.58)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0.18  (0.09-0.30)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2.10  (1.02-4.95)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4053437"/>
                  </a:ext>
                </a:extLst>
              </a:tr>
              <a:tr h="2534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LMN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0.47  (0.28-0.71)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0.76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(0.44-1.14)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0.39  (0.23-0.58)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1.97   (1.02-3.82)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437806"/>
                  </a:ext>
                </a:extLst>
              </a:tr>
              <a:tr h="25345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2019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40100"/>
                  </a:ext>
                </a:extLst>
              </a:tr>
              <a:tr h="2534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LGR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0.48  (0.27-0.74)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0.51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(0.28-0.74)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0.54  (0.31-0.81)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0.94  (0.48-1.78)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5942912"/>
                  </a:ext>
                </a:extLst>
              </a:tr>
              <a:tr h="2534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LGS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0.77  (0.48-1.12)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0.54  (0.31-0.84)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0.70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(0.45-0.98)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0.78  (0.37-1.45)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9099554"/>
                  </a:ext>
                </a:extLst>
              </a:tr>
              <a:tr h="2534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LMN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0.96  (0.56-1.44)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0.91  (0.50-1.41)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0.51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(0.32-0.74)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1.79  (0.94-3.67)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462652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Wild Chinook – Tagged Upstream of LGR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269021"/>
              </p:ext>
            </p:extLst>
          </p:nvPr>
        </p:nvGraphicFramePr>
        <p:xfrm>
          <a:off x="1" y="1447800"/>
          <a:ext cx="9143999" cy="48751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2680">
                  <a:extLst>
                    <a:ext uri="{9D8B030D-6E8A-4147-A177-3AD203B41FA5}">
                      <a16:colId xmlns:a16="http://schemas.microsoft.com/office/drawing/2014/main" val="1058945503"/>
                    </a:ext>
                  </a:extLst>
                </a:gridCol>
                <a:gridCol w="2096362">
                  <a:extLst>
                    <a:ext uri="{9D8B030D-6E8A-4147-A177-3AD203B41FA5}">
                      <a16:colId xmlns:a16="http://schemas.microsoft.com/office/drawing/2014/main" val="961797931"/>
                    </a:ext>
                  </a:extLst>
                </a:gridCol>
                <a:gridCol w="882680">
                  <a:extLst>
                    <a:ext uri="{9D8B030D-6E8A-4147-A177-3AD203B41FA5}">
                      <a16:colId xmlns:a16="http://schemas.microsoft.com/office/drawing/2014/main" val="2275927766"/>
                    </a:ext>
                  </a:extLst>
                </a:gridCol>
                <a:gridCol w="1434352">
                  <a:extLst>
                    <a:ext uri="{9D8B030D-6E8A-4147-A177-3AD203B41FA5}">
                      <a16:colId xmlns:a16="http://schemas.microsoft.com/office/drawing/2014/main" val="1896497364"/>
                    </a:ext>
                  </a:extLst>
                </a:gridCol>
                <a:gridCol w="441339">
                  <a:extLst>
                    <a:ext uri="{9D8B030D-6E8A-4147-A177-3AD203B41FA5}">
                      <a16:colId xmlns:a16="http://schemas.microsoft.com/office/drawing/2014/main" val="3832554200"/>
                    </a:ext>
                  </a:extLst>
                </a:gridCol>
                <a:gridCol w="1434352">
                  <a:extLst>
                    <a:ext uri="{9D8B030D-6E8A-4147-A177-3AD203B41FA5}">
                      <a16:colId xmlns:a16="http://schemas.microsoft.com/office/drawing/2014/main" val="3327207688"/>
                    </a:ext>
                  </a:extLst>
                </a:gridCol>
                <a:gridCol w="441339">
                  <a:extLst>
                    <a:ext uri="{9D8B030D-6E8A-4147-A177-3AD203B41FA5}">
                      <a16:colId xmlns:a16="http://schemas.microsoft.com/office/drawing/2014/main" val="3678149487"/>
                    </a:ext>
                  </a:extLst>
                </a:gridCol>
                <a:gridCol w="1530895">
                  <a:extLst>
                    <a:ext uri="{9D8B030D-6E8A-4147-A177-3AD203B41FA5}">
                      <a16:colId xmlns:a16="http://schemas.microsoft.com/office/drawing/2014/main" val="2987230597"/>
                    </a:ext>
                  </a:extLst>
                </a:gridCol>
              </a:tblGrid>
              <a:tr h="253457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Before Transport Began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During Transportation Period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773877"/>
                  </a:ext>
                </a:extLst>
              </a:tr>
              <a:tr h="253457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SAR-Bypass (90% CI)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SAR-Transport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SAR-Bypass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T:B Ratio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87127343"/>
                  </a:ext>
                </a:extLst>
              </a:tr>
              <a:tr h="8882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8730272"/>
                  </a:ext>
                </a:extLst>
              </a:tr>
              <a:tr h="25345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2016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6294"/>
                  </a:ext>
                </a:extLst>
              </a:tr>
              <a:tr h="2534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LGR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0.73 </a:t>
                      </a:r>
                      <a:r>
                        <a:rPr lang="en-US" sz="1400" u="none" strike="noStrike" dirty="0" smtClean="0">
                          <a:effectLst/>
                        </a:rPr>
                        <a:t> (0.49-1.01)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0.60  </a:t>
                      </a:r>
                      <a:r>
                        <a:rPr lang="en-US" sz="1400" u="none" strike="noStrike" dirty="0">
                          <a:effectLst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</a:rPr>
                        <a:t>0.30-0.89)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0.26  </a:t>
                      </a:r>
                      <a:r>
                        <a:rPr lang="en-US" sz="1400" u="none" strike="noStrike" dirty="0">
                          <a:effectLst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</a:rPr>
                        <a:t>0.07-0.51)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2.31  (0.95-7.33)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2601774"/>
                  </a:ext>
                </a:extLst>
              </a:tr>
              <a:tr h="2534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LGS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0.55 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0.36-0.78)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1.02 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0.52-1.64)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0.39 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0.11-0.76)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2.62  (1.02-9.23)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2294095"/>
                  </a:ext>
                </a:extLst>
              </a:tr>
              <a:tr h="2534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LMN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0.55 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0.28-0.88)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1.77 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0.62-3.21)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0.06 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0.00-0.38)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30.7   (6.26-Inf</a:t>
                      </a:r>
                      <a:r>
                        <a:rPr lang="en-US" sz="1400" u="none" strike="noStrike" baseline="0" dirty="0" smtClean="0">
                          <a:effectLst/>
                          <a:latin typeface="+mj-lt"/>
                        </a:rPr>
                        <a:t>  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0888413"/>
                  </a:ext>
                </a:extLst>
              </a:tr>
              <a:tr h="25345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2017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196643"/>
                  </a:ext>
                </a:extLst>
              </a:tr>
              <a:tr h="2534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LGR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0.67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 (0.30-1.03)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1.07  (0.66-1.55)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0.21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 (0.08-0.40)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5.21  (2.24-18.6)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4819245"/>
                  </a:ext>
                </a:extLst>
              </a:tr>
              <a:tr h="2534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LGS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0.18 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0.02-0.36)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1.21 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0.54-1.90)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0.56 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0.24-1.00)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2.15  (0.80-6.53)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8150827"/>
                  </a:ext>
                </a:extLst>
              </a:tr>
              <a:tr h="2534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LMN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0.13 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0.04-0.34)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1.32 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0.67-1.97)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0.50 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0.21-0.89)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2.64  (1.08-8.73)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9643700"/>
                  </a:ext>
                </a:extLst>
              </a:tr>
              <a:tr h="25345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2018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72815"/>
                  </a:ext>
                </a:extLst>
              </a:tr>
              <a:tr h="2534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LGR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1.01  (0.36-1.67)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1.55  (1.23-1.87)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baseline="0" dirty="0" smtClean="0">
                          <a:effectLst/>
                        </a:rPr>
                        <a:t>1.04 </a:t>
                      </a:r>
                      <a:r>
                        <a:rPr lang="en-US" sz="1400" u="none" strike="noStrike" dirty="0" smtClean="0">
                          <a:effectLst/>
                        </a:rPr>
                        <a:t> (0.77-1.35)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1.48  (1.06-2.11)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6598784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LGS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0.72 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0.30-1.27)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1.70  (1.26-2.15)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0.67 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0.43-0.91)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2.56  (1.65-4.00)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4053437"/>
                  </a:ext>
                </a:extLst>
              </a:tr>
              <a:tr h="2534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LMN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0.76 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0.28-1.48)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2.14  (1.39-2.98)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0.78 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0.42-1.19)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2.75  (1.55-5.10)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437806"/>
                  </a:ext>
                </a:extLst>
              </a:tr>
              <a:tr h="38517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2019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053296"/>
                  </a:ext>
                </a:extLst>
              </a:tr>
              <a:tr h="2534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LGR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0.40  (0.17-0.72)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0.26  (0.11-0.46)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  (0.02-0.26)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2.37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(0.68-17.8)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8063539"/>
                  </a:ext>
                </a:extLst>
              </a:tr>
              <a:tr h="2534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LGS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0.26  (0.04-0.62)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0.74  (0.42-1.14)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0.17  (0.06-0.32)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4.45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(1.54-18.4)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9418955"/>
                  </a:ext>
                </a:extLst>
              </a:tr>
              <a:tr h="2534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LMN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0.30  (0.05-0.70)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0.11  (0.03-0.30)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0.02  (0.00-1.12)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6.22  (0.55-Inf  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27306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Wild Steelhead – Tagged Upstream of LGR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016000"/>
            <a:ext cx="9144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Army Corps of Engineers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PTAGIS – Pacific States Marine Fisheries Commission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Legions of Taggers, Coordinators, Agencies, etc.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n-US" sz="2400" dirty="0" smtClea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 smtClean="0">
              <a:solidFill>
                <a:srgbClr val="000066"/>
              </a:solidFill>
              <a:latin typeface="Franklin Gothic Medium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>
              <a:solidFill>
                <a:srgbClr val="000066"/>
              </a:solidFill>
              <a:latin typeface="Franklin Gothic Medium" pitchFamily="34" charset="0"/>
            </a:endParaRP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66"/>
              </a:solidFill>
              <a:latin typeface="Franklin Gothic Medium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  <a:endParaRPr lang="en-US" sz="4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511730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Differences in fish using spillway vs. juvenile bypass system</a:t>
            </a:r>
          </a:p>
          <a:p>
            <a:endParaRPr lang="en-US" sz="2400" dirty="0"/>
          </a:p>
          <a:p>
            <a:r>
              <a:rPr lang="en-US" sz="2400" dirty="0" smtClean="0"/>
              <a:t>Increase number of detections at Lower Granite Dam</a:t>
            </a:r>
          </a:p>
          <a:p>
            <a:pPr lvl="1">
              <a:buFontTx/>
              <a:buChar char="-"/>
            </a:pPr>
            <a:r>
              <a:rPr lang="en-US" sz="2000" dirty="0"/>
              <a:t>Larger sample sizes for estimation of survival and SAR beginning at </a:t>
            </a:r>
            <a:r>
              <a:rPr lang="en-US" sz="2000" dirty="0" smtClean="0"/>
              <a:t>LGR</a:t>
            </a:r>
            <a:endParaRPr lang="en-US" sz="2000" dirty="0"/>
          </a:p>
          <a:p>
            <a:pPr lvl="1">
              <a:buFontTx/>
              <a:buChar char="-"/>
            </a:pPr>
            <a:r>
              <a:rPr lang="en-US" sz="2000" dirty="0" smtClean="0"/>
              <a:t>Increased </a:t>
            </a:r>
            <a:r>
              <a:rPr lang="en-US" sz="2000" dirty="0"/>
              <a:t>precision of survival </a:t>
            </a:r>
            <a:r>
              <a:rPr lang="en-US" sz="2000" dirty="0" smtClean="0"/>
              <a:t>estimates</a:t>
            </a:r>
          </a:p>
          <a:p>
            <a:pPr lvl="1">
              <a:buFontTx/>
              <a:buChar char="-"/>
            </a:pPr>
            <a:r>
              <a:rPr lang="en-US" sz="2000" dirty="0" smtClean="0"/>
              <a:t>Compare SAR and survival between LGR passage routes</a:t>
            </a:r>
          </a:p>
          <a:p>
            <a:endParaRPr lang="en-US" sz="2400" dirty="0" smtClean="0"/>
          </a:p>
          <a:p>
            <a:r>
              <a:rPr lang="en-US" sz="2400" dirty="0" smtClean="0"/>
              <a:t>Time-stamp on non-bypassed fish (at Lower Granite Dam)</a:t>
            </a:r>
          </a:p>
          <a:p>
            <a:pPr marL="457200" lvl="1" indent="0">
              <a:buNone/>
            </a:pPr>
            <a:r>
              <a:rPr lang="en-US" sz="2400" dirty="0" smtClean="0"/>
              <a:t>- </a:t>
            </a:r>
            <a:r>
              <a:rPr lang="en-US" sz="2000" dirty="0" smtClean="0"/>
              <a:t>CJS estimates may allow estimates of daily numbers of C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fish</a:t>
            </a:r>
            <a:endParaRPr lang="en-US" sz="2000" dirty="0"/>
          </a:p>
          <a:p>
            <a:endParaRPr lang="en-US" sz="2000" dirty="0" smtClean="0"/>
          </a:p>
          <a:p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914400" lvl="2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lvl="1">
              <a:buFontTx/>
              <a:buChar char="-"/>
            </a:pPr>
            <a:endParaRPr lang="en-US" sz="2400" dirty="0" smtClean="0"/>
          </a:p>
          <a:p>
            <a:pPr marL="0" indent="0">
              <a:buNone/>
            </a:pPr>
            <a:endParaRPr lang="en-US" sz="2400" strike="sng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838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Spillway PIT Detection at Lower Granite Dam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6795"/>
            <a:ext cx="8763000" cy="58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548640"/>
            <a:ext cx="647544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548640"/>
            <a:ext cx="641211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2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548640"/>
            <a:ext cx="639874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1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7391748" cy="56373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743200"/>
            <a:ext cx="3472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data pooled across full year. </a:t>
            </a:r>
          </a:p>
          <a:p>
            <a:r>
              <a:rPr lang="en-US" dirty="0" smtClean="0"/>
              <a:t>No control for LGR passage timing.</a:t>
            </a:r>
          </a:p>
        </p:txBody>
      </p:sp>
    </p:spTree>
    <p:extLst>
      <p:ext uri="{BB962C8B-B14F-4D97-AF65-F5344CB8AC3E}">
        <p14:creationId xmlns:p14="http://schemas.microsoft.com/office/powerpoint/2010/main" val="6814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3" descr="LowerGranite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4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24400" y="3657600"/>
            <a:ext cx="424347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US" sz="6600" b="1" dirty="0">
                <a:solidFill>
                  <a:srgbClr val="FFFF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394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>
            <a:off x="11348" y="0"/>
            <a:ext cx="9144000" cy="6858000"/>
            <a:chOff x="96" y="168"/>
            <a:chExt cx="5562" cy="3960"/>
          </a:xfrm>
        </p:grpSpPr>
        <p:pic>
          <p:nvPicPr>
            <p:cNvPr id="8208" name="Picture 5" descr="columbiamapnotex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68"/>
              <a:ext cx="5562" cy="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9" name="Text Box 6"/>
            <p:cNvSpPr txBox="1">
              <a:spLocks noChangeArrowheads="1"/>
            </p:cNvSpPr>
            <p:nvPr/>
          </p:nvSpPr>
          <p:spPr bwMode="auto">
            <a:xfrm>
              <a:off x="1824" y="3646"/>
              <a:ext cx="11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8210" name="Text Box 7"/>
            <p:cNvSpPr txBox="1">
              <a:spLocks noChangeArrowheads="1"/>
            </p:cNvSpPr>
            <p:nvPr/>
          </p:nvSpPr>
          <p:spPr bwMode="auto">
            <a:xfrm>
              <a:off x="4790" y="2524"/>
              <a:ext cx="11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8211" name="Text Box 8"/>
            <p:cNvSpPr txBox="1">
              <a:spLocks noChangeArrowheads="1"/>
            </p:cNvSpPr>
            <p:nvPr/>
          </p:nvSpPr>
          <p:spPr bwMode="auto">
            <a:xfrm>
              <a:off x="366" y="1751"/>
              <a:ext cx="11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8212" name="Text Box 9"/>
            <p:cNvSpPr txBox="1">
              <a:spLocks noChangeArrowheads="1"/>
            </p:cNvSpPr>
            <p:nvPr/>
          </p:nvSpPr>
          <p:spPr bwMode="auto">
            <a:xfrm rot="-5360739">
              <a:off x="1083" y="3056"/>
              <a:ext cx="627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Bonneville</a:t>
              </a:r>
              <a:endParaRPr lang="en-US" sz="1400">
                <a:solidFill>
                  <a:srgbClr val="0000FF"/>
                </a:solidFill>
                <a:latin typeface="Franklin Gothic Medium" pitchFamily="34" charset="0"/>
              </a:endParaRPr>
            </a:p>
          </p:txBody>
        </p:sp>
        <p:sp>
          <p:nvSpPr>
            <p:cNvPr id="8213" name="Text Box 10"/>
            <p:cNvSpPr txBox="1">
              <a:spLocks noChangeArrowheads="1"/>
            </p:cNvSpPr>
            <p:nvPr/>
          </p:nvSpPr>
          <p:spPr bwMode="auto">
            <a:xfrm rot="-5442136">
              <a:off x="1563" y="3136"/>
              <a:ext cx="629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The Dalles</a:t>
              </a:r>
            </a:p>
          </p:txBody>
        </p:sp>
        <p:sp>
          <p:nvSpPr>
            <p:cNvPr id="8214" name="Text Box 11"/>
            <p:cNvSpPr txBox="1">
              <a:spLocks noChangeArrowheads="1"/>
            </p:cNvSpPr>
            <p:nvPr/>
          </p:nvSpPr>
          <p:spPr bwMode="auto">
            <a:xfrm rot="-5468091">
              <a:off x="1870" y="3036"/>
              <a:ext cx="561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John Day</a:t>
              </a:r>
            </a:p>
          </p:txBody>
        </p:sp>
        <p:sp>
          <p:nvSpPr>
            <p:cNvPr id="8215" name="Text Box 12"/>
            <p:cNvSpPr txBox="1">
              <a:spLocks noChangeArrowheads="1"/>
            </p:cNvSpPr>
            <p:nvPr/>
          </p:nvSpPr>
          <p:spPr bwMode="auto">
            <a:xfrm>
              <a:off x="4487" y="3136"/>
              <a:ext cx="794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Hells Canyon</a:t>
              </a:r>
            </a:p>
          </p:txBody>
        </p:sp>
        <p:sp>
          <p:nvSpPr>
            <p:cNvPr id="8216" name="Text Box 13"/>
            <p:cNvSpPr txBox="1">
              <a:spLocks noChangeArrowheads="1"/>
            </p:cNvSpPr>
            <p:nvPr/>
          </p:nvSpPr>
          <p:spPr bwMode="auto">
            <a:xfrm>
              <a:off x="4431" y="3347"/>
              <a:ext cx="46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Oxbow</a:t>
              </a:r>
            </a:p>
          </p:txBody>
        </p:sp>
        <p:sp>
          <p:nvSpPr>
            <p:cNvPr id="8217" name="Text Box 14"/>
            <p:cNvSpPr txBox="1">
              <a:spLocks noChangeArrowheads="1"/>
            </p:cNvSpPr>
            <p:nvPr/>
          </p:nvSpPr>
          <p:spPr bwMode="auto">
            <a:xfrm>
              <a:off x="4387" y="3513"/>
              <a:ext cx="60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Brownlee</a:t>
              </a:r>
            </a:p>
          </p:txBody>
        </p:sp>
        <p:sp>
          <p:nvSpPr>
            <p:cNvPr id="8218" name="Text Box 15"/>
            <p:cNvSpPr txBox="1">
              <a:spLocks noChangeArrowheads="1"/>
            </p:cNvSpPr>
            <p:nvPr/>
          </p:nvSpPr>
          <p:spPr bwMode="auto">
            <a:xfrm>
              <a:off x="1866" y="1991"/>
              <a:ext cx="81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Priest Rapids</a:t>
              </a:r>
            </a:p>
          </p:txBody>
        </p:sp>
        <p:sp>
          <p:nvSpPr>
            <p:cNvPr id="8219" name="Text Box 16"/>
            <p:cNvSpPr txBox="1">
              <a:spLocks noChangeArrowheads="1"/>
            </p:cNvSpPr>
            <p:nvPr/>
          </p:nvSpPr>
          <p:spPr bwMode="auto">
            <a:xfrm>
              <a:off x="1919" y="1736"/>
              <a:ext cx="66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Wanapum</a:t>
              </a:r>
            </a:p>
          </p:txBody>
        </p:sp>
        <p:sp>
          <p:nvSpPr>
            <p:cNvPr id="8220" name="Text Box 17"/>
            <p:cNvSpPr txBox="1">
              <a:spLocks noChangeArrowheads="1"/>
            </p:cNvSpPr>
            <p:nvPr/>
          </p:nvSpPr>
          <p:spPr bwMode="auto">
            <a:xfrm>
              <a:off x="1765" y="1402"/>
              <a:ext cx="7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Rock Island</a:t>
              </a:r>
            </a:p>
          </p:txBody>
        </p:sp>
        <p:sp>
          <p:nvSpPr>
            <p:cNvPr id="8221" name="Text Box 18"/>
            <p:cNvSpPr txBox="1">
              <a:spLocks noChangeArrowheads="1"/>
            </p:cNvSpPr>
            <p:nvPr/>
          </p:nvSpPr>
          <p:spPr bwMode="auto">
            <a:xfrm>
              <a:off x="1597" y="1147"/>
              <a:ext cx="80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Rocky Reach</a:t>
              </a:r>
            </a:p>
          </p:txBody>
        </p:sp>
        <p:sp>
          <p:nvSpPr>
            <p:cNvPr id="8222" name="Text Box 19"/>
            <p:cNvSpPr txBox="1">
              <a:spLocks noChangeArrowheads="1"/>
            </p:cNvSpPr>
            <p:nvPr/>
          </p:nvSpPr>
          <p:spPr bwMode="auto">
            <a:xfrm>
              <a:off x="2209" y="802"/>
              <a:ext cx="401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Wells</a:t>
              </a:r>
            </a:p>
          </p:txBody>
        </p:sp>
        <p:sp>
          <p:nvSpPr>
            <p:cNvPr id="8223" name="Text Box 20"/>
            <p:cNvSpPr txBox="1">
              <a:spLocks noChangeArrowheads="1"/>
            </p:cNvSpPr>
            <p:nvPr/>
          </p:nvSpPr>
          <p:spPr bwMode="auto">
            <a:xfrm>
              <a:off x="2542" y="547"/>
              <a:ext cx="7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Chief Joseph</a:t>
              </a:r>
            </a:p>
          </p:txBody>
        </p:sp>
        <p:sp>
          <p:nvSpPr>
            <p:cNvPr id="8224" name="Text Box 21"/>
            <p:cNvSpPr txBox="1">
              <a:spLocks noChangeArrowheads="1"/>
            </p:cNvSpPr>
            <p:nvPr/>
          </p:nvSpPr>
          <p:spPr bwMode="auto">
            <a:xfrm>
              <a:off x="2997" y="1056"/>
              <a:ext cx="82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Grand</a:t>
              </a: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 </a:t>
              </a: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Coulee</a:t>
              </a:r>
            </a:p>
          </p:txBody>
        </p:sp>
        <p:sp>
          <p:nvSpPr>
            <p:cNvPr id="8225" name="Text Box 22"/>
            <p:cNvSpPr txBox="1">
              <a:spLocks noChangeArrowheads="1"/>
            </p:cNvSpPr>
            <p:nvPr/>
          </p:nvSpPr>
          <p:spPr bwMode="auto">
            <a:xfrm rot="-5400000">
              <a:off x="2724" y="2887"/>
              <a:ext cx="48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McNary</a:t>
              </a:r>
            </a:p>
          </p:txBody>
        </p:sp>
        <p:sp>
          <p:nvSpPr>
            <p:cNvPr id="8226" name="Text Box 23"/>
            <p:cNvSpPr txBox="1">
              <a:spLocks noChangeArrowheads="1"/>
            </p:cNvSpPr>
            <p:nvPr/>
          </p:nvSpPr>
          <p:spPr bwMode="auto">
            <a:xfrm rot="-5413068">
              <a:off x="2860" y="1901"/>
              <a:ext cx="624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Ice Harbor</a:t>
              </a:r>
            </a:p>
          </p:txBody>
        </p:sp>
        <p:sp>
          <p:nvSpPr>
            <p:cNvPr id="8227" name="Text Box 24"/>
            <p:cNvSpPr txBox="1">
              <a:spLocks noChangeArrowheads="1"/>
            </p:cNvSpPr>
            <p:nvPr/>
          </p:nvSpPr>
          <p:spPr bwMode="auto">
            <a:xfrm rot="-5372355">
              <a:off x="3352" y="2495"/>
              <a:ext cx="7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Little Goose</a:t>
              </a:r>
            </a:p>
          </p:txBody>
        </p:sp>
        <p:sp>
          <p:nvSpPr>
            <p:cNvPr id="8228" name="Text Box 25"/>
            <p:cNvSpPr txBox="1">
              <a:spLocks noChangeArrowheads="1"/>
            </p:cNvSpPr>
            <p:nvPr/>
          </p:nvSpPr>
          <p:spPr bwMode="auto">
            <a:xfrm rot="-5413581">
              <a:off x="3602" y="2465"/>
              <a:ext cx="806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Lower Granite</a:t>
              </a:r>
            </a:p>
          </p:txBody>
        </p:sp>
        <p:sp>
          <p:nvSpPr>
            <p:cNvPr id="8229" name="Text Box 26"/>
            <p:cNvSpPr txBox="1">
              <a:spLocks noChangeArrowheads="1"/>
            </p:cNvSpPr>
            <p:nvPr/>
          </p:nvSpPr>
          <p:spPr bwMode="auto">
            <a:xfrm rot="-5400000">
              <a:off x="2873" y="2703"/>
              <a:ext cx="107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Lower Monumental</a:t>
              </a:r>
            </a:p>
          </p:txBody>
        </p:sp>
      </p:grpSp>
      <p:pic>
        <p:nvPicPr>
          <p:cNvPr id="8195" name="Picture 27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172200"/>
            <a:ext cx="6016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8"/>
          <p:cNvSpPr>
            <a:spLocks noChangeArrowheads="1"/>
          </p:cNvSpPr>
          <p:nvPr/>
        </p:nvSpPr>
        <p:spPr bwMode="auto">
          <a:xfrm>
            <a:off x="1866900" y="3722688"/>
            <a:ext cx="2917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99"/>
                </a:solidFill>
                <a:latin typeface="Franklin Gothic Medium" pitchFamily="34" charset="0"/>
              </a:rPr>
              <a:t>Juvenile detectors</a:t>
            </a:r>
          </a:p>
        </p:txBody>
      </p:sp>
      <p:sp>
        <p:nvSpPr>
          <p:cNvPr id="8197" name="Text Box 29"/>
          <p:cNvSpPr txBox="1">
            <a:spLocks noChangeArrowheads="1"/>
          </p:cNvSpPr>
          <p:nvPr/>
        </p:nvSpPr>
        <p:spPr bwMode="auto">
          <a:xfrm>
            <a:off x="6934200" y="3505200"/>
            <a:ext cx="1365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FF"/>
                </a:solidFill>
                <a:latin typeface="Franklin Gothic Medium" pitchFamily="34" charset="0"/>
              </a:rPr>
              <a:t>Snake R. trap</a:t>
            </a:r>
          </a:p>
        </p:txBody>
      </p:sp>
      <p:sp>
        <p:nvSpPr>
          <p:cNvPr id="8198" name="Oval 30"/>
          <p:cNvSpPr>
            <a:spLocks noChangeArrowheads="1"/>
          </p:cNvSpPr>
          <p:nvPr/>
        </p:nvSpPr>
        <p:spPr bwMode="auto">
          <a:xfrm>
            <a:off x="6858000" y="3759200"/>
            <a:ext cx="123825" cy="127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8200" name="Rectangle 34"/>
          <p:cNvSpPr>
            <a:spLocks noChangeArrowheads="1"/>
          </p:cNvSpPr>
          <p:nvPr/>
        </p:nvSpPr>
        <p:spPr bwMode="auto">
          <a:xfrm>
            <a:off x="2309813" y="152400"/>
            <a:ext cx="3362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99"/>
                </a:solidFill>
                <a:latin typeface="Franklin Gothic Medium" pitchFamily="34" charset="0"/>
              </a:rPr>
              <a:t>PIT-tag Data Sources</a:t>
            </a:r>
          </a:p>
        </p:txBody>
      </p:sp>
      <p:sp>
        <p:nvSpPr>
          <p:cNvPr id="8202" name="Text Box 33"/>
          <p:cNvSpPr txBox="1">
            <a:spLocks noChangeArrowheads="1"/>
          </p:cNvSpPr>
          <p:nvPr/>
        </p:nvSpPr>
        <p:spPr bwMode="auto">
          <a:xfrm>
            <a:off x="275467" y="3798947"/>
            <a:ext cx="10310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FF"/>
                </a:solidFill>
                <a:latin typeface="Franklin Gothic Medium" pitchFamily="34" charset="0"/>
              </a:rPr>
              <a:t>PIT-trawl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 smtClean="0">
                <a:solidFill>
                  <a:srgbClr val="0000FF"/>
                </a:solidFill>
                <a:latin typeface="Franklin Gothic Medium" pitchFamily="34" charset="0"/>
              </a:rPr>
              <a:t>Bird colonies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strike="sngStrike" dirty="0" smtClean="0">
                <a:solidFill>
                  <a:srgbClr val="0000FF"/>
                </a:solidFill>
                <a:latin typeface="Franklin Gothic Medium" pitchFamily="34" charset="0"/>
              </a:rPr>
              <a:t>PIT barge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FF"/>
                </a:solidFill>
                <a:latin typeface="Franklin Gothic Medium" pitchFamily="34" charset="0"/>
              </a:rPr>
              <a:t>etc.</a:t>
            </a:r>
            <a:endParaRPr lang="en-US" sz="1200" dirty="0">
              <a:solidFill>
                <a:srgbClr val="0000FF"/>
              </a:solidFill>
              <a:latin typeface="Franklin Gothic Medium" pitchFamily="34" charset="0"/>
            </a:endParaRPr>
          </a:p>
        </p:txBody>
      </p:sp>
      <p:sp>
        <p:nvSpPr>
          <p:cNvPr id="8203" name="Oval 32"/>
          <p:cNvSpPr>
            <a:spLocks noChangeArrowheads="1"/>
          </p:cNvSpPr>
          <p:nvPr/>
        </p:nvSpPr>
        <p:spPr bwMode="auto">
          <a:xfrm>
            <a:off x="2568575" y="812800"/>
            <a:ext cx="1046163" cy="973138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8204" name="Text Box 33"/>
          <p:cNvSpPr txBox="1">
            <a:spLocks noChangeArrowheads="1"/>
          </p:cNvSpPr>
          <p:nvPr/>
        </p:nvSpPr>
        <p:spPr bwMode="auto">
          <a:xfrm>
            <a:off x="2614613" y="1009650"/>
            <a:ext cx="102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FF"/>
                </a:solidFill>
                <a:latin typeface="Franklin Gothic Medium" pitchFamily="34" charset="0"/>
              </a:rPr>
              <a:t>Hatchery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FF"/>
                </a:solidFill>
                <a:latin typeface="Franklin Gothic Medium" pitchFamily="34" charset="0"/>
              </a:rPr>
              <a:t>Releases</a:t>
            </a:r>
          </a:p>
        </p:txBody>
      </p:sp>
      <p:pic>
        <p:nvPicPr>
          <p:cNvPr id="8205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19" y="694748"/>
            <a:ext cx="2033587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4"/>
          <p:cNvGrpSpPr>
            <a:grpSpLocks/>
          </p:cNvGrpSpPr>
          <p:nvPr/>
        </p:nvGrpSpPr>
        <p:grpSpPr bwMode="auto">
          <a:xfrm>
            <a:off x="7670800" y="3984625"/>
            <a:ext cx="1436688" cy="1290638"/>
            <a:chOff x="7670800" y="3984625"/>
            <a:chExt cx="1436688" cy="12906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7670800" y="3984625"/>
              <a:ext cx="1363663" cy="1290638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40" name="Text Box 33"/>
            <p:cNvSpPr txBox="1">
              <a:spLocks noChangeArrowheads="1"/>
            </p:cNvSpPr>
            <p:nvPr/>
          </p:nvSpPr>
          <p:spPr bwMode="auto">
            <a:xfrm>
              <a:off x="7696200" y="4311650"/>
              <a:ext cx="1411288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FF"/>
                  </a:solidFill>
                  <a:latin typeface="Franklin Gothic Medium" pitchFamily="34" charset="0"/>
                </a:rPr>
                <a:t>Hatchery &amp;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FF"/>
                  </a:solidFill>
                  <a:latin typeface="Franklin Gothic Medium" pitchFamily="34" charset="0"/>
                </a:rPr>
                <a:t>Trap Releases</a:t>
              </a:r>
            </a:p>
          </p:txBody>
        </p:sp>
      </p:grp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164461" y="3465013"/>
            <a:ext cx="1154116" cy="28619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39175" cy="61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39175" cy="61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39175" cy="61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39175" cy="61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8168</TotalTime>
  <Words>2636</Words>
  <Application>Microsoft Office PowerPoint</Application>
  <PresentationFormat>On-screen Show (4:3)</PresentationFormat>
  <Paragraphs>492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Arial</vt:lpstr>
      <vt:lpstr>Arial Black</vt:lpstr>
      <vt:lpstr>Arial Narrow</vt:lpstr>
      <vt:lpstr>Arial Narrow Bold</vt:lpstr>
      <vt:lpstr>Calibri</vt:lpstr>
      <vt:lpstr>Franklin Gothic Medium</vt:lpstr>
      <vt:lpstr>Times New Roman</vt:lpstr>
      <vt:lpstr>Office Theme</vt:lpstr>
      <vt:lpstr>NOAA Fisheries Content Slides</vt:lpstr>
      <vt:lpstr>Blank Presentation</vt:lpstr>
      <vt:lpstr>1_Blank Presentation</vt:lpstr>
      <vt:lpstr>NOAA Title Options</vt:lpstr>
      <vt:lpstr>1_NOAA Fisheries Content Slides</vt:lpstr>
      <vt:lpstr>Smolt Survival and Travel Time &amp;  Transportation Analyses Update with 2021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Smolt Transportation Seasonal Analyses</vt:lpstr>
      <vt:lpstr>Estimating Patterns of SAR vs. Date</vt:lpstr>
      <vt:lpstr>Snake River Conditions</vt:lpstr>
      <vt:lpstr>Annual Summaries</vt:lpstr>
      <vt:lpstr>Annual Estimated SARs – Transport Period</vt:lpstr>
      <vt:lpstr>Annual Estimated T:B – Transport Period</vt:lpstr>
      <vt:lpstr>Some Seasonal Stuff</vt:lpstr>
      <vt:lpstr>PowerPoint Presentation</vt:lpstr>
      <vt:lpstr>PowerPoint Presentation</vt:lpstr>
      <vt:lpstr>Test Barges Before Beginning of General Transportation</vt:lpstr>
      <vt:lpstr>Transportation Highlights</vt:lpstr>
      <vt:lpstr>Wild Chinook – Tagged Upstream of LGR</vt:lpstr>
      <vt:lpstr>Wild Steelhead – Tagged Upstream of LGR</vt:lpstr>
      <vt:lpstr>PowerPoint Presentation</vt:lpstr>
      <vt:lpstr>Spillway PIT Detection at Lower Granite Dam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G. Smith</dc:creator>
  <cp:lastModifiedBy>Steven.G.Smith</cp:lastModifiedBy>
  <cp:revision>235</cp:revision>
  <dcterms:created xsi:type="dcterms:W3CDTF">2015-11-25T00:19:46Z</dcterms:created>
  <dcterms:modified xsi:type="dcterms:W3CDTF">2021-12-01T20:23:31Z</dcterms:modified>
</cp:coreProperties>
</file>