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notesSlides/notesSlide2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notesSlides/notesSlide2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23" r:id="rId1"/>
  </p:sldMasterIdLst>
  <p:notesMasterIdLst>
    <p:notesMasterId r:id="rId35"/>
  </p:notesMasterIdLst>
  <p:handoutMasterIdLst>
    <p:handoutMasterId r:id="rId36"/>
  </p:handoutMasterIdLst>
  <p:sldIdLst>
    <p:sldId id="271" r:id="rId2"/>
    <p:sldId id="314" r:id="rId3"/>
    <p:sldId id="272" r:id="rId4"/>
    <p:sldId id="288" r:id="rId5"/>
    <p:sldId id="274" r:id="rId6"/>
    <p:sldId id="277" r:id="rId7"/>
    <p:sldId id="278" r:id="rId8"/>
    <p:sldId id="289" r:id="rId9"/>
    <p:sldId id="279" r:id="rId10"/>
    <p:sldId id="308" r:id="rId11"/>
    <p:sldId id="291" r:id="rId12"/>
    <p:sldId id="280" r:id="rId13"/>
    <p:sldId id="282" r:id="rId14"/>
    <p:sldId id="287" r:id="rId15"/>
    <p:sldId id="292" r:id="rId16"/>
    <p:sldId id="311" r:id="rId17"/>
    <p:sldId id="294" r:id="rId18"/>
    <p:sldId id="306" r:id="rId19"/>
    <p:sldId id="312" r:id="rId20"/>
    <p:sldId id="293" r:id="rId21"/>
    <p:sldId id="284" r:id="rId22"/>
    <p:sldId id="298" r:id="rId23"/>
    <p:sldId id="315" r:id="rId24"/>
    <p:sldId id="316" r:id="rId25"/>
    <p:sldId id="285" r:id="rId26"/>
    <p:sldId id="303" r:id="rId27"/>
    <p:sldId id="302" r:id="rId28"/>
    <p:sldId id="309" r:id="rId29"/>
    <p:sldId id="310" r:id="rId30"/>
    <p:sldId id="301" r:id="rId31"/>
    <p:sldId id="313" r:id="rId32"/>
    <p:sldId id="299" r:id="rId33"/>
    <p:sldId id="273" r:id="rId34"/>
  </p:sldIdLst>
  <p:sldSz cx="14630400" cy="8229600"/>
  <p:notesSz cx="7102475" cy="9388475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19500"/>
    <a:srgbClr val="007836"/>
    <a:srgbClr val="BE0F34"/>
    <a:srgbClr val="820150"/>
    <a:srgbClr val="502D7F"/>
    <a:srgbClr val="00338E"/>
    <a:srgbClr val="0081AB"/>
    <a:srgbClr val="758F9D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9" autoAdjust="0"/>
    <p:restoredTop sz="72793" autoAdjust="0"/>
  </p:normalViewPr>
  <p:slideViewPr>
    <p:cSldViewPr snapToGrid="0" snapToObjects="1">
      <p:cViewPr varScale="1">
        <p:scale>
          <a:sx n="44" d="100"/>
          <a:sy n="44" d="100"/>
        </p:scale>
        <p:origin x="1284" y="72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588\AppData\Local\Microsoft\Windows\Temporary%20Internet%20Files\Content.Outlook\MKDAZ4FD\Tagging%20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784270348156656"/>
          <c:y val="4.0632204829510979E-2"/>
          <c:w val="0.74904104266715466"/>
          <c:h val="0.736479040477403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Sheet7!$B$1</c:f>
              <c:strCache>
                <c:ptCount val="1"/>
                <c:pt idx="0">
                  <c:v># tagged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Sheet7!$A$2:$A$52</c:f>
              <c:numCache>
                <c:formatCode>m/d/yyyy</c:formatCode>
                <c:ptCount val="51"/>
                <c:pt idx="0">
                  <c:v>43208</c:v>
                </c:pt>
                <c:pt idx="1">
                  <c:v>43209</c:v>
                </c:pt>
                <c:pt idx="2">
                  <c:v>43210</c:v>
                </c:pt>
                <c:pt idx="3">
                  <c:v>43211</c:v>
                </c:pt>
                <c:pt idx="4">
                  <c:v>43212</c:v>
                </c:pt>
                <c:pt idx="5">
                  <c:v>43213</c:v>
                </c:pt>
                <c:pt idx="6">
                  <c:v>43214</c:v>
                </c:pt>
                <c:pt idx="7">
                  <c:v>43215</c:v>
                </c:pt>
                <c:pt idx="8">
                  <c:v>43216</c:v>
                </c:pt>
                <c:pt idx="9">
                  <c:v>43217</c:v>
                </c:pt>
                <c:pt idx="10">
                  <c:v>43218</c:v>
                </c:pt>
                <c:pt idx="11">
                  <c:v>43219</c:v>
                </c:pt>
                <c:pt idx="12">
                  <c:v>43220</c:v>
                </c:pt>
                <c:pt idx="13">
                  <c:v>43221</c:v>
                </c:pt>
                <c:pt idx="14">
                  <c:v>43222</c:v>
                </c:pt>
                <c:pt idx="15">
                  <c:v>43223</c:v>
                </c:pt>
                <c:pt idx="16">
                  <c:v>43224</c:v>
                </c:pt>
                <c:pt idx="17">
                  <c:v>43225</c:v>
                </c:pt>
                <c:pt idx="18">
                  <c:v>43226</c:v>
                </c:pt>
                <c:pt idx="19">
                  <c:v>43227</c:v>
                </c:pt>
                <c:pt idx="20">
                  <c:v>43228</c:v>
                </c:pt>
                <c:pt idx="21">
                  <c:v>43229</c:v>
                </c:pt>
                <c:pt idx="22">
                  <c:v>43230</c:v>
                </c:pt>
                <c:pt idx="23">
                  <c:v>43231</c:v>
                </c:pt>
                <c:pt idx="24">
                  <c:v>43232</c:v>
                </c:pt>
                <c:pt idx="25">
                  <c:v>43233</c:v>
                </c:pt>
                <c:pt idx="26">
                  <c:v>43234</c:v>
                </c:pt>
                <c:pt idx="27">
                  <c:v>43235</c:v>
                </c:pt>
                <c:pt idx="28">
                  <c:v>43236</c:v>
                </c:pt>
                <c:pt idx="29">
                  <c:v>43237</c:v>
                </c:pt>
                <c:pt idx="30">
                  <c:v>43238</c:v>
                </c:pt>
                <c:pt idx="31">
                  <c:v>43239</c:v>
                </c:pt>
                <c:pt idx="32">
                  <c:v>43240</c:v>
                </c:pt>
                <c:pt idx="33">
                  <c:v>43241</c:v>
                </c:pt>
                <c:pt idx="34">
                  <c:v>43242</c:v>
                </c:pt>
                <c:pt idx="35">
                  <c:v>43243</c:v>
                </c:pt>
                <c:pt idx="36">
                  <c:v>43244</c:v>
                </c:pt>
                <c:pt idx="37">
                  <c:v>43245</c:v>
                </c:pt>
                <c:pt idx="38">
                  <c:v>43246</c:v>
                </c:pt>
                <c:pt idx="39">
                  <c:v>43247</c:v>
                </c:pt>
                <c:pt idx="40">
                  <c:v>43248</c:v>
                </c:pt>
                <c:pt idx="41">
                  <c:v>43249</c:v>
                </c:pt>
                <c:pt idx="42">
                  <c:v>43250</c:v>
                </c:pt>
                <c:pt idx="43">
                  <c:v>43251</c:v>
                </c:pt>
                <c:pt idx="44">
                  <c:v>43252</c:v>
                </c:pt>
                <c:pt idx="45">
                  <c:v>43253</c:v>
                </c:pt>
                <c:pt idx="46">
                  <c:v>43254</c:v>
                </c:pt>
                <c:pt idx="47">
                  <c:v>43255</c:v>
                </c:pt>
                <c:pt idx="48">
                  <c:v>43256</c:v>
                </c:pt>
                <c:pt idx="49">
                  <c:v>43257</c:v>
                </c:pt>
                <c:pt idx="50">
                  <c:v>43258</c:v>
                </c:pt>
              </c:numCache>
            </c:numRef>
          </c:cat>
          <c:val>
            <c:numRef>
              <c:f>Sheet7!$B$2:$B$52</c:f>
              <c:numCache>
                <c:formatCode>General</c:formatCode>
                <c:ptCount val="51"/>
                <c:pt idx="8">
                  <c:v>1</c:v>
                </c:pt>
                <c:pt idx="12">
                  <c:v>2</c:v>
                </c:pt>
                <c:pt idx="13">
                  <c:v>4</c:v>
                </c:pt>
                <c:pt idx="14">
                  <c:v>3</c:v>
                </c:pt>
                <c:pt idx="15">
                  <c:v>7</c:v>
                </c:pt>
                <c:pt idx="16">
                  <c:v>3</c:v>
                </c:pt>
                <c:pt idx="19">
                  <c:v>9</c:v>
                </c:pt>
                <c:pt idx="20">
                  <c:v>9</c:v>
                </c:pt>
                <c:pt idx="21">
                  <c:v>6</c:v>
                </c:pt>
                <c:pt idx="22">
                  <c:v>15</c:v>
                </c:pt>
                <c:pt idx="23">
                  <c:v>24</c:v>
                </c:pt>
                <c:pt idx="26">
                  <c:v>37</c:v>
                </c:pt>
                <c:pt idx="27">
                  <c:v>37</c:v>
                </c:pt>
                <c:pt idx="28">
                  <c:v>40</c:v>
                </c:pt>
                <c:pt idx="29">
                  <c:v>39</c:v>
                </c:pt>
                <c:pt idx="30">
                  <c:v>15</c:v>
                </c:pt>
                <c:pt idx="33">
                  <c:v>22</c:v>
                </c:pt>
                <c:pt idx="34">
                  <c:v>20</c:v>
                </c:pt>
                <c:pt idx="35">
                  <c:v>20</c:v>
                </c:pt>
                <c:pt idx="36">
                  <c:v>19</c:v>
                </c:pt>
                <c:pt idx="37">
                  <c:v>20</c:v>
                </c:pt>
                <c:pt idx="41">
                  <c:v>14</c:v>
                </c:pt>
                <c:pt idx="43">
                  <c:v>15</c:v>
                </c:pt>
                <c:pt idx="48">
                  <c:v>10</c:v>
                </c:pt>
                <c:pt idx="5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61-49A2-B07B-7D297B3F3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167232"/>
        <c:axId val="139168768"/>
      </c:barChart>
      <c:lineChart>
        <c:grouping val="standard"/>
        <c:varyColors val="0"/>
        <c:ser>
          <c:idx val="1"/>
          <c:order val="1"/>
          <c:tx>
            <c:strRef>
              <c:f>Sheet7!$C$1</c:f>
              <c:strCache>
                <c:ptCount val="1"/>
                <c:pt idx="0">
                  <c:v>Fish Passed</c:v>
                </c:pt>
              </c:strCache>
            </c:strRef>
          </c:tx>
          <c:spPr>
            <a:ln w="38100" cap="rnd">
              <a:solidFill>
                <a:srgbClr val="F1AB00"/>
              </a:solidFill>
              <a:round/>
            </a:ln>
            <a:effectLst/>
          </c:spPr>
          <c:marker>
            <c:symbol val="none"/>
          </c:marker>
          <c:cat>
            <c:numRef>
              <c:f>Sheet7!$A$2:$A$59</c:f>
              <c:numCache>
                <c:formatCode>m/d/yyyy</c:formatCode>
                <c:ptCount val="58"/>
                <c:pt idx="0">
                  <c:v>43208</c:v>
                </c:pt>
                <c:pt idx="1">
                  <c:v>43209</c:v>
                </c:pt>
                <c:pt idx="2">
                  <c:v>43210</c:v>
                </c:pt>
                <c:pt idx="3">
                  <c:v>43211</c:v>
                </c:pt>
                <c:pt idx="4">
                  <c:v>43212</c:v>
                </c:pt>
                <c:pt idx="5">
                  <c:v>43213</c:v>
                </c:pt>
                <c:pt idx="6">
                  <c:v>43214</c:v>
                </c:pt>
                <c:pt idx="7">
                  <c:v>43215</c:v>
                </c:pt>
                <c:pt idx="8">
                  <c:v>43216</c:v>
                </c:pt>
                <c:pt idx="9">
                  <c:v>43217</c:v>
                </c:pt>
                <c:pt idx="10">
                  <c:v>43218</c:v>
                </c:pt>
                <c:pt idx="11">
                  <c:v>43219</c:v>
                </c:pt>
                <c:pt idx="12">
                  <c:v>43220</c:v>
                </c:pt>
                <c:pt idx="13">
                  <c:v>43221</c:v>
                </c:pt>
                <c:pt idx="14">
                  <c:v>43222</c:v>
                </c:pt>
                <c:pt idx="15">
                  <c:v>43223</c:v>
                </c:pt>
                <c:pt idx="16">
                  <c:v>43224</c:v>
                </c:pt>
                <c:pt idx="17">
                  <c:v>43225</c:v>
                </c:pt>
                <c:pt idx="18">
                  <c:v>43226</c:v>
                </c:pt>
                <c:pt idx="19">
                  <c:v>43227</c:v>
                </c:pt>
                <c:pt idx="20">
                  <c:v>43228</c:v>
                </c:pt>
                <c:pt idx="21">
                  <c:v>43229</c:v>
                </c:pt>
                <c:pt idx="22">
                  <c:v>43230</c:v>
                </c:pt>
                <c:pt idx="23">
                  <c:v>43231</c:v>
                </c:pt>
                <c:pt idx="24">
                  <c:v>43232</c:v>
                </c:pt>
                <c:pt idx="25">
                  <c:v>43233</c:v>
                </c:pt>
                <c:pt idx="26">
                  <c:v>43234</c:v>
                </c:pt>
                <c:pt idx="27">
                  <c:v>43235</c:v>
                </c:pt>
                <c:pt idx="28">
                  <c:v>43236</c:v>
                </c:pt>
                <c:pt idx="29">
                  <c:v>43237</c:v>
                </c:pt>
                <c:pt idx="30">
                  <c:v>43238</c:v>
                </c:pt>
                <c:pt idx="31">
                  <c:v>43239</c:v>
                </c:pt>
                <c:pt idx="32">
                  <c:v>43240</c:v>
                </c:pt>
                <c:pt idx="33">
                  <c:v>43241</c:v>
                </c:pt>
                <c:pt idx="34">
                  <c:v>43242</c:v>
                </c:pt>
                <c:pt idx="35">
                  <c:v>43243</c:v>
                </c:pt>
                <c:pt idx="36">
                  <c:v>43244</c:v>
                </c:pt>
                <c:pt idx="37">
                  <c:v>43245</c:v>
                </c:pt>
                <c:pt idx="38">
                  <c:v>43246</c:v>
                </c:pt>
                <c:pt idx="39">
                  <c:v>43247</c:v>
                </c:pt>
                <c:pt idx="40">
                  <c:v>43248</c:v>
                </c:pt>
                <c:pt idx="41">
                  <c:v>43249</c:v>
                </c:pt>
                <c:pt idx="42">
                  <c:v>43250</c:v>
                </c:pt>
                <c:pt idx="43">
                  <c:v>43251</c:v>
                </c:pt>
                <c:pt idx="44">
                  <c:v>43252</c:v>
                </c:pt>
                <c:pt idx="45">
                  <c:v>43253</c:v>
                </c:pt>
                <c:pt idx="46">
                  <c:v>43254</c:v>
                </c:pt>
                <c:pt idx="47">
                  <c:v>43255</c:v>
                </c:pt>
                <c:pt idx="48">
                  <c:v>43256</c:v>
                </c:pt>
                <c:pt idx="49">
                  <c:v>43257</c:v>
                </c:pt>
                <c:pt idx="50">
                  <c:v>43258</c:v>
                </c:pt>
                <c:pt idx="51">
                  <c:v>43259</c:v>
                </c:pt>
                <c:pt idx="52">
                  <c:v>43260</c:v>
                </c:pt>
                <c:pt idx="53">
                  <c:v>43261</c:v>
                </c:pt>
                <c:pt idx="54">
                  <c:v>43262</c:v>
                </c:pt>
                <c:pt idx="55">
                  <c:v>43263</c:v>
                </c:pt>
                <c:pt idx="56">
                  <c:v>43264</c:v>
                </c:pt>
                <c:pt idx="57">
                  <c:v>43265</c:v>
                </c:pt>
              </c:numCache>
            </c:numRef>
          </c:cat>
          <c:val>
            <c:numRef>
              <c:f>Sheet7!$C$2:$C$59</c:f>
              <c:numCache>
                <c:formatCode>General</c:formatCode>
                <c:ptCount val="58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2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  <c:pt idx="8">
                  <c:v>8</c:v>
                </c:pt>
                <c:pt idx="9">
                  <c:v>5</c:v>
                </c:pt>
                <c:pt idx="10">
                  <c:v>8</c:v>
                </c:pt>
                <c:pt idx="11">
                  <c:v>8</c:v>
                </c:pt>
                <c:pt idx="12">
                  <c:v>18</c:v>
                </c:pt>
                <c:pt idx="13">
                  <c:v>19</c:v>
                </c:pt>
                <c:pt idx="14">
                  <c:v>19</c:v>
                </c:pt>
                <c:pt idx="15">
                  <c:v>38</c:v>
                </c:pt>
                <c:pt idx="16">
                  <c:v>42</c:v>
                </c:pt>
                <c:pt idx="17">
                  <c:v>112</c:v>
                </c:pt>
                <c:pt idx="18">
                  <c:v>250</c:v>
                </c:pt>
                <c:pt idx="19">
                  <c:v>297</c:v>
                </c:pt>
                <c:pt idx="20">
                  <c:v>148</c:v>
                </c:pt>
                <c:pt idx="21">
                  <c:v>274</c:v>
                </c:pt>
                <c:pt idx="22">
                  <c:v>619</c:v>
                </c:pt>
                <c:pt idx="23">
                  <c:v>635</c:v>
                </c:pt>
                <c:pt idx="24">
                  <c:v>1118</c:v>
                </c:pt>
                <c:pt idx="25">
                  <c:v>1503</c:v>
                </c:pt>
                <c:pt idx="26">
                  <c:v>1634</c:v>
                </c:pt>
                <c:pt idx="27">
                  <c:v>1603</c:v>
                </c:pt>
                <c:pt idx="28">
                  <c:v>873</c:v>
                </c:pt>
                <c:pt idx="29">
                  <c:v>837</c:v>
                </c:pt>
                <c:pt idx="30">
                  <c:v>482</c:v>
                </c:pt>
                <c:pt idx="31">
                  <c:v>809</c:v>
                </c:pt>
                <c:pt idx="32">
                  <c:v>1666</c:v>
                </c:pt>
                <c:pt idx="33">
                  <c:v>1039</c:v>
                </c:pt>
                <c:pt idx="34">
                  <c:v>976</c:v>
                </c:pt>
                <c:pt idx="35">
                  <c:v>1143</c:v>
                </c:pt>
                <c:pt idx="36">
                  <c:v>725</c:v>
                </c:pt>
                <c:pt idx="37">
                  <c:v>891</c:v>
                </c:pt>
                <c:pt idx="38">
                  <c:v>594</c:v>
                </c:pt>
                <c:pt idx="39">
                  <c:v>1696</c:v>
                </c:pt>
                <c:pt idx="40">
                  <c:v>1278</c:v>
                </c:pt>
                <c:pt idx="41">
                  <c:v>1631</c:v>
                </c:pt>
                <c:pt idx="42">
                  <c:v>1099</c:v>
                </c:pt>
                <c:pt idx="43">
                  <c:v>467</c:v>
                </c:pt>
                <c:pt idx="44">
                  <c:v>320</c:v>
                </c:pt>
                <c:pt idx="45">
                  <c:v>1272</c:v>
                </c:pt>
                <c:pt idx="46">
                  <c:v>1047</c:v>
                </c:pt>
                <c:pt idx="47">
                  <c:v>871</c:v>
                </c:pt>
                <c:pt idx="48">
                  <c:v>740</c:v>
                </c:pt>
                <c:pt idx="49">
                  <c:v>700</c:v>
                </c:pt>
                <c:pt idx="50">
                  <c:v>624</c:v>
                </c:pt>
                <c:pt idx="51">
                  <c:v>350</c:v>
                </c:pt>
                <c:pt idx="52">
                  <c:v>673</c:v>
                </c:pt>
                <c:pt idx="53">
                  <c:v>817</c:v>
                </c:pt>
                <c:pt idx="54">
                  <c:v>586</c:v>
                </c:pt>
                <c:pt idx="55">
                  <c:v>406</c:v>
                </c:pt>
                <c:pt idx="56">
                  <c:v>249</c:v>
                </c:pt>
                <c:pt idx="57">
                  <c:v>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61-49A2-B07B-7D297B3F3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181056"/>
        <c:axId val="139179136"/>
      </c:lineChart>
      <c:dateAx>
        <c:axId val="139167232"/>
        <c:scaling>
          <c:orientation val="minMax"/>
          <c:min val="43210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70727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68768"/>
        <c:crosses val="autoZero"/>
        <c:auto val="1"/>
        <c:lblOffset val="100"/>
        <c:baseTimeUnit val="days"/>
        <c:majorUnit val="5"/>
        <c:majorTimeUnit val="days"/>
      </c:dateAx>
      <c:valAx>
        <c:axId val="13916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707276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70727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rgbClr val="70727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fish tagged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70727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70727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67232"/>
        <c:crosses val="autoZero"/>
        <c:crossBetween val="between"/>
      </c:valAx>
      <c:valAx>
        <c:axId val="1391791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1AB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rgbClr val="F1AB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Daily</a:t>
                </a:r>
                <a:r>
                  <a:rPr lang="en-US" sz="2000" b="1" baseline="0" dirty="0">
                    <a:solidFill>
                      <a:srgbClr val="F1AB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fish count</a:t>
                </a:r>
                <a:endParaRPr lang="en-US" sz="2000" b="1" dirty="0">
                  <a:solidFill>
                    <a:srgbClr val="F1A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F1AB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F1AB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81056"/>
        <c:crosses val="max"/>
        <c:crossBetween val="between"/>
      </c:valAx>
      <c:dateAx>
        <c:axId val="13918105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39179136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46511044635565"/>
          <c:y val="5.0925925925925923E-2"/>
          <c:w val="0.76370403236704976"/>
          <c:h val="0.884583728062392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'Sheet2 (2)'!$D$1</c:f>
              <c:strCache>
                <c:ptCount val="1"/>
                <c:pt idx="0">
                  <c:v># of fish detected in the tailrace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'Sheet2 (2)'!$D$16:$D$24</c:f>
              <c:numCache>
                <c:formatCode>General</c:formatCode>
                <c:ptCount val="9"/>
                <c:pt idx="0">
                  <c:v>54</c:v>
                </c:pt>
                <c:pt idx="1">
                  <c:v>29</c:v>
                </c:pt>
                <c:pt idx="2">
                  <c:v>27</c:v>
                </c:pt>
                <c:pt idx="3">
                  <c:v>35</c:v>
                </c:pt>
                <c:pt idx="4">
                  <c:v>19</c:v>
                </c:pt>
                <c:pt idx="5">
                  <c:v>30</c:v>
                </c:pt>
                <c:pt idx="6">
                  <c:v>16</c:v>
                </c:pt>
                <c:pt idx="7">
                  <c:v>19</c:v>
                </c:pt>
                <c:pt idx="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B9-47D0-A746-07791E7B2328}"/>
            </c:ext>
          </c:extLst>
        </c:ser>
        <c:ser>
          <c:idx val="2"/>
          <c:order val="2"/>
          <c:tx>
            <c:strRef>
              <c:f>'Sheet2 (2)'!$E$1</c:f>
              <c:strCache>
                <c:ptCount val="1"/>
                <c:pt idx="0">
                  <c:v># of fish first entered North FL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'Sheet2 (2)'!$E$16:$E$24</c:f>
              <c:numCache>
                <c:formatCode>General</c:formatCode>
                <c:ptCount val="9"/>
                <c:pt idx="0">
                  <c:v>24</c:v>
                </c:pt>
                <c:pt idx="1">
                  <c:v>5</c:v>
                </c:pt>
                <c:pt idx="2">
                  <c:v>0</c:v>
                </c:pt>
                <c:pt idx="3">
                  <c:v>18</c:v>
                </c:pt>
                <c:pt idx="4">
                  <c:v>4</c:v>
                </c:pt>
                <c:pt idx="5">
                  <c:v>14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B9-47D0-A746-07791E7B2328}"/>
            </c:ext>
          </c:extLst>
        </c:ser>
        <c:ser>
          <c:idx val="3"/>
          <c:order val="3"/>
          <c:tx>
            <c:strRef>
              <c:f>'Sheet2 (2)'!$F$1</c:f>
              <c:strCache>
                <c:ptCount val="1"/>
                <c:pt idx="0">
                  <c:v># of fish first entered South FL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'Sheet2 (2)'!$F$16:$F$24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6</c:v>
                </c:pt>
                <c:pt idx="6">
                  <c:v>3</c:v>
                </c:pt>
                <c:pt idx="7">
                  <c:v>4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B9-47D0-A746-07791E7B2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749888"/>
        <c:axId val="209752448"/>
      </c:barChart>
      <c:lineChart>
        <c:grouping val="standard"/>
        <c:varyColors val="0"/>
        <c:ser>
          <c:idx val="0"/>
          <c:order val="0"/>
          <c:tx>
            <c:strRef>
              <c:f>'Sheet2 (2)'!$C$1</c:f>
              <c:strCache>
                <c:ptCount val="1"/>
                <c:pt idx="0">
                  <c:v>spill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'Sheet2 (2)'!$C$16:$C$24</c:f>
              <c:numCache>
                <c:formatCode>0%</c:formatCode>
                <c:ptCount val="9"/>
                <c:pt idx="0">
                  <c:v>0.30192400000000003</c:v>
                </c:pt>
                <c:pt idx="1">
                  <c:v>0.40699400000000002</c:v>
                </c:pt>
                <c:pt idx="2">
                  <c:v>0.47092699999999998</c:v>
                </c:pt>
                <c:pt idx="3">
                  <c:v>0.29961399999999999</c:v>
                </c:pt>
                <c:pt idx="4">
                  <c:v>0.40523500000000001</c:v>
                </c:pt>
                <c:pt idx="5">
                  <c:v>0.301709</c:v>
                </c:pt>
                <c:pt idx="6">
                  <c:v>0.406281</c:v>
                </c:pt>
                <c:pt idx="7">
                  <c:v>0.29893199999999998</c:v>
                </c:pt>
                <c:pt idx="8">
                  <c:v>0.36463400000000001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4B9-47D0-A746-07791E7B2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760640"/>
        <c:axId val="209754368"/>
      </c:lineChart>
      <c:catAx>
        <c:axId val="2097498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</a:t>
                </a:r>
                <a:r>
                  <a:rPr lang="en-US" sz="1400" baseline="0"/>
                  <a:t> Operation </a:t>
                </a:r>
                <a:r>
                  <a:rPr lang="en-US" sz="1400"/>
                  <a:t>Period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209752448"/>
        <c:crosses val="autoZero"/>
        <c:auto val="1"/>
        <c:lblAlgn val="ctr"/>
        <c:lblOffset val="100"/>
        <c:noMultiLvlLbl val="0"/>
      </c:catAx>
      <c:valAx>
        <c:axId val="209752448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Fish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49888"/>
        <c:crosses val="autoZero"/>
        <c:crossBetween val="between"/>
      </c:valAx>
      <c:valAx>
        <c:axId val="209754368"/>
        <c:scaling>
          <c:orientation val="minMax"/>
          <c:max val="0.70000000000000007"/>
          <c:min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Spill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760640"/>
        <c:crosses val="max"/>
        <c:crossBetween val="between"/>
      </c:valAx>
      <c:catAx>
        <c:axId val="209760640"/>
        <c:scaling>
          <c:orientation val="minMax"/>
        </c:scaling>
        <c:delete val="1"/>
        <c:axPos val="b"/>
        <c:majorTickMark val="out"/>
        <c:minorTickMark val="none"/>
        <c:tickLblPos val="nextTo"/>
        <c:crossAx val="2097543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300745432387861"/>
          <c:y val="6.895408235260915E-2"/>
          <c:w val="0.51425670979343396"/>
          <c:h val="0.18350809097451526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Fish Starting in North Tailrace During Spill Treatments</a:t>
            </a:r>
          </a:p>
          <a:p>
            <a:pPr>
              <a:defRPr sz="1800"/>
            </a:pP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69937136086905"/>
          <c:y val="9.0766143595976262E-2"/>
          <c:w val="0.85264697117998312"/>
          <c:h val="0.7937143335375284"/>
        </c:manualLayout>
      </c:layout>
      <c:scatterChart>
        <c:scatterStyle val="lineMarker"/>
        <c:varyColors val="0"/>
        <c:ser>
          <c:idx val="0"/>
          <c:order val="0"/>
          <c:tx>
            <c:strRef>
              <c:f>'Sheet1 (2)'!$Q$1</c:f>
              <c:strCache>
                <c:ptCount val="1"/>
                <c:pt idx="0">
                  <c:v>starting North and stay North (%)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'Sheet1 (2)'!$D$2:$D$31</c:f>
              <c:numCache>
                <c:formatCode>0%</c:formatCode>
                <c:ptCount val="30"/>
                <c:pt idx="0">
                  <c:v>0.338391</c:v>
                </c:pt>
                <c:pt idx="1">
                  <c:v>0.38475900000000002</c:v>
                </c:pt>
                <c:pt idx="2">
                  <c:v>0.38232899999999997</c:v>
                </c:pt>
                <c:pt idx="3">
                  <c:v>0.63570800000000005</c:v>
                </c:pt>
                <c:pt idx="4">
                  <c:v>0.35787999999999998</c:v>
                </c:pt>
                <c:pt idx="5">
                  <c:v>0.38416699999999998</c:v>
                </c:pt>
                <c:pt idx="6">
                  <c:v>0.34839700000000001</c:v>
                </c:pt>
                <c:pt idx="7">
                  <c:v>0.35699799999999998</c:v>
                </c:pt>
                <c:pt idx="8">
                  <c:v>0.376496</c:v>
                </c:pt>
                <c:pt idx="9">
                  <c:v>0.43676799999999999</c:v>
                </c:pt>
                <c:pt idx="10">
                  <c:v>0.40034399999999998</c:v>
                </c:pt>
                <c:pt idx="11">
                  <c:v>0.40041500000000002</c:v>
                </c:pt>
                <c:pt idx="12">
                  <c:v>0.45048199999999999</c:v>
                </c:pt>
                <c:pt idx="13">
                  <c:v>0.449629</c:v>
                </c:pt>
                <c:pt idx="14">
                  <c:v>0.485933</c:v>
                </c:pt>
                <c:pt idx="15">
                  <c:v>0.50003600000000004</c:v>
                </c:pt>
                <c:pt idx="16">
                  <c:v>0.43623899999999999</c:v>
                </c:pt>
                <c:pt idx="17">
                  <c:v>0.43192000000000003</c:v>
                </c:pt>
                <c:pt idx="18">
                  <c:v>0.43490499999999999</c:v>
                </c:pt>
                <c:pt idx="19">
                  <c:v>0.580766</c:v>
                </c:pt>
                <c:pt idx="20">
                  <c:v>0.30192400000000003</c:v>
                </c:pt>
                <c:pt idx="21">
                  <c:v>0.40699400000000002</c:v>
                </c:pt>
                <c:pt idx="22">
                  <c:v>0.47092699999999998</c:v>
                </c:pt>
                <c:pt idx="23">
                  <c:v>0.29961399999999999</c:v>
                </c:pt>
                <c:pt idx="24">
                  <c:v>0.40523500000000001</c:v>
                </c:pt>
                <c:pt idx="25">
                  <c:v>0.301709</c:v>
                </c:pt>
                <c:pt idx="26">
                  <c:v>0.406281</c:v>
                </c:pt>
                <c:pt idx="27">
                  <c:v>0.29893199999999998</c:v>
                </c:pt>
                <c:pt idx="28">
                  <c:v>0.36463400000000001</c:v>
                </c:pt>
                <c:pt idx="29">
                  <c:v>0.21596499999999999</c:v>
                </c:pt>
              </c:numCache>
            </c:numRef>
          </c:xVal>
          <c:yVal>
            <c:numRef>
              <c:f>'Sheet1 (2)'!$Q$2:$Q$31</c:f>
              <c:numCache>
                <c:formatCode>0%</c:formatCode>
                <c:ptCount val="30"/>
                <c:pt idx="0">
                  <c:v>0.66666666666666663</c:v>
                </c:pt>
                <c:pt idx="1">
                  <c:v>0.42105263157894735</c:v>
                </c:pt>
                <c:pt idx="2">
                  <c:v>0.3125</c:v>
                </c:pt>
                <c:pt idx="3">
                  <c:v>0.56451612903225812</c:v>
                </c:pt>
                <c:pt idx="4">
                  <c:v>0.74576271186440679</c:v>
                </c:pt>
                <c:pt idx="5">
                  <c:v>0.69387755102040816</c:v>
                </c:pt>
                <c:pt idx="6">
                  <c:v>0.50877192982456143</c:v>
                </c:pt>
                <c:pt idx="7">
                  <c:v>0.59375</c:v>
                </c:pt>
                <c:pt idx="8">
                  <c:v>0.60606060606060608</c:v>
                </c:pt>
                <c:pt idx="9">
                  <c:v>0.86363636363636365</c:v>
                </c:pt>
                <c:pt idx="10">
                  <c:v>0.625</c:v>
                </c:pt>
                <c:pt idx="11">
                  <c:v>0.78125</c:v>
                </c:pt>
                <c:pt idx="12">
                  <c:v>0.72727272727272729</c:v>
                </c:pt>
                <c:pt idx="13">
                  <c:v>0.69696969696969702</c:v>
                </c:pt>
                <c:pt idx="14">
                  <c:v>0.96153846153846156</c:v>
                </c:pt>
                <c:pt idx="15">
                  <c:v>0.85106382978723405</c:v>
                </c:pt>
                <c:pt idx="16">
                  <c:v>0.84782608695652173</c:v>
                </c:pt>
                <c:pt idx="17">
                  <c:v>0.73076923076923073</c:v>
                </c:pt>
                <c:pt idx="18">
                  <c:v>0.98</c:v>
                </c:pt>
                <c:pt idx="19">
                  <c:v>0.88</c:v>
                </c:pt>
                <c:pt idx="20">
                  <c:v>0.40384615384615385</c:v>
                </c:pt>
                <c:pt idx="21">
                  <c:v>0.92307692307692313</c:v>
                </c:pt>
                <c:pt idx="22">
                  <c:v>1</c:v>
                </c:pt>
                <c:pt idx="23">
                  <c:v>0.46666666666666667</c:v>
                </c:pt>
                <c:pt idx="24">
                  <c:v>0.5625</c:v>
                </c:pt>
                <c:pt idx="25">
                  <c:v>0.6</c:v>
                </c:pt>
                <c:pt idx="26">
                  <c:v>0.58333333333333337</c:v>
                </c:pt>
                <c:pt idx="27">
                  <c:v>0.61538461538461542</c:v>
                </c:pt>
                <c:pt idx="28">
                  <c:v>0.4</c:v>
                </c:pt>
                <c:pt idx="29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F75-490B-9F64-A94C1C3741A7}"/>
            </c:ext>
          </c:extLst>
        </c:ser>
        <c:ser>
          <c:idx val="1"/>
          <c:order val="1"/>
          <c:tx>
            <c:strRef>
              <c:f>'Sheet1 (2)'!$S$1</c:f>
              <c:strCache>
                <c:ptCount val="1"/>
                <c:pt idx="0">
                  <c:v>starting North and moved between regions (%)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'Sheet1 (2)'!$D$2:$D$31</c:f>
              <c:numCache>
                <c:formatCode>0%</c:formatCode>
                <c:ptCount val="30"/>
                <c:pt idx="0">
                  <c:v>0.338391</c:v>
                </c:pt>
                <c:pt idx="1">
                  <c:v>0.38475900000000002</c:v>
                </c:pt>
                <c:pt idx="2">
                  <c:v>0.38232899999999997</c:v>
                </c:pt>
                <c:pt idx="3">
                  <c:v>0.63570800000000005</c:v>
                </c:pt>
                <c:pt idx="4">
                  <c:v>0.35787999999999998</c:v>
                </c:pt>
                <c:pt idx="5">
                  <c:v>0.38416699999999998</c:v>
                </c:pt>
                <c:pt idx="6">
                  <c:v>0.34839700000000001</c:v>
                </c:pt>
                <c:pt idx="7">
                  <c:v>0.35699799999999998</c:v>
                </c:pt>
                <c:pt idx="8">
                  <c:v>0.376496</c:v>
                </c:pt>
                <c:pt idx="9">
                  <c:v>0.43676799999999999</c:v>
                </c:pt>
                <c:pt idx="10">
                  <c:v>0.40034399999999998</c:v>
                </c:pt>
                <c:pt idx="11">
                  <c:v>0.40041500000000002</c:v>
                </c:pt>
                <c:pt idx="12">
                  <c:v>0.45048199999999999</c:v>
                </c:pt>
                <c:pt idx="13">
                  <c:v>0.449629</c:v>
                </c:pt>
                <c:pt idx="14">
                  <c:v>0.485933</c:v>
                </c:pt>
                <c:pt idx="15">
                  <c:v>0.50003600000000004</c:v>
                </c:pt>
                <c:pt idx="16">
                  <c:v>0.43623899999999999</c:v>
                </c:pt>
                <c:pt idx="17">
                  <c:v>0.43192000000000003</c:v>
                </c:pt>
                <c:pt idx="18">
                  <c:v>0.43490499999999999</c:v>
                </c:pt>
                <c:pt idx="19">
                  <c:v>0.580766</c:v>
                </c:pt>
                <c:pt idx="20">
                  <c:v>0.30192400000000003</c:v>
                </c:pt>
                <c:pt idx="21">
                  <c:v>0.40699400000000002</c:v>
                </c:pt>
                <c:pt idx="22">
                  <c:v>0.47092699999999998</c:v>
                </c:pt>
                <c:pt idx="23">
                  <c:v>0.29961399999999999</c:v>
                </c:pt>
                <c:pt idx="24">
                  <c:v>0.40523500000000001</c:v>
                </c:pt>
                <c:pt idx="25">
                  <c:v>0.301709</c:v>
                </c:pt>
                <c:pt idx="26">
                  <c:v>0.406281</c:v>
                </c:pt>
                <c:pt idx="27">
                  <c:v>0.29893199999999998</c:v>
                </c:pt>
                <c:pt idx="28">
                  <c:v>0.36463400000000001</c:v>
                </c:pt>
                <c:pt idx="29">
                  <c:v>0.21596499999999999</c:v>
                </c:pt>
              </c:numCache>
            </c:numRef>
          </c:xVal>
          <c:yVal>
            <c:numRef>
              <c:f>'Sheet1 (2)'!$S$2:$S$31</c:f>
              <c:numCache>
                <c:formatCode>0%</c:formatCode>
                <c:ptCount val="30"/>
                <c:pt idx="0">
                  <c:v>0.33333333333333331</c:v>
                </c:pt>
                <c:pt idx="1">
                  <c:v>0.57894736842105265</c:v>
                </c:pt>
                <c:pt idx="2">
                  <c:v>0.6875</c:v>
                </c:pt>
                <c:pt idx="3">
                  <c:v>0.43548387096774194</c:v>
                </c:pt>
                <c:pt idx="4">
                  <c:v>0.25423728813559321</c:v>
                </c:pt>
                <c:pt idx="5">
                  <c:v>0.30612244897959184</c:v>
                </c:pt>
                <c:pt idx="6">
                  <c:v>0.49122807017543857</c:v>
                </c:pt>
                <c:pt idx="7">
                  <c:v>0.40625</c:v>
                </c:pt>
                <c:pt idx="8">
                  <c:v>0.39393939393939392</c:v>
                </c:pt>
                <c:pt idx="9">
                  <c:v>0.13636363636363635</c:v>
                </c:pt>
                <c:pt idx="10">
                  <c:v>0.375</c:v>
                </c:pt>
                <c:pt idx="11">
                  <c:v>0.21875</c:v>
                </c:pt>
                <c:pt idx="12">
                  <c:v>0.27272727272727271</c:v>
                </c:pt>
                <c:pt idx="13">
                  <c:v>0.30303030303030304</c:v>
                </c:pt>
                <c:pt idx="14">
                  <c:v>3.8461538461538464E-2</c:v>
                </c:pt>
                <c:pt idx="15">
                  <c:v>0.14893617021276595</c:v>
                </c:pt>
                <c:pt idx="16">
                  <c:v>0.15217391304347827</c:v>
                </c:pt>
                <c:pt idx="17">
                  <c:v>0.26923076923076922</c:v>
                </c:pt>
                <c:pt idx="18">
                  <c:v>0.02</c:v>
                </c:pt>
                <c:pt idx="19">
                  <c:v>0.12</c:v>
                </c:pt>
                <c:pt idx="20">
                  <c:v>0.59615384615384615</c:v>
                </c:pt>
                <c:pt idx="21">
                  <c:v>7.6923076923076927E-2</c:v>
                </c:pt>
                <c:pt idx="22">
                  <c:v>0</c:v>
                </c:pt>
                <c:pt idx="23">
                  <c:v>0.53333333333333333</c:v>
                </c:pt>
                <c:pt idx="24">
                  <c:v>0.4375</c:v>
                </c:pt>
                <c:pt idx="25">
                  <c:v>0.4</c:v>
                </c:pt>
                <c:pt idx="26">
                  <c:v>0.41666666666666669</c:v>
                </c:pt>
                <c:pt idx="27">
                  <c:v>0.38461538461538464</c:v>
                </c:pt>
                <c:pt idx="28">
                  <c:v>0.6</c:v>
                </c:pt>
                <c:pt idx="2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F75-490B-9F64-A94C1C374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625088"/>
        <c:axId val="209627392"/>
      </c:scatterChart>
      <c:valAx>
        <c:axId val="209625088"/>
        <c:scaling>
          <c:orientation val="minMax"/>
          <c:max val="0.70000000000000007"/>
          <c:min val="0.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27392"/>
        <c:crosses val="autoZero"/>
        <c:crossBetween val="midCat"/>
      </c:valAx>
      <c:valAx>
        <c:axId val="20962739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Percentage of FIsh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625088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52057838876039719"/>
          <c:y val="0.41362886073357236"/>
          <c:w val="0.29898378361109751"/>
          <c:h val="0.18953139859044152"/>
        </c:manualLayout>
      </c:layout>
      <c:overlay val="0"/>
      <c:spPr>
        <a:solidFill>
          <a:schemeClr val="bg1"/>
        </a:solidFill>
        <a:ln>
          <a:solidFill>
            <a:schemeClr val="tx1">
              <a:lumMod val="85000"/>
              <a:lumOff val="1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Fish Starting Location During Spill Treatments</a:t>
            </a:r>
          </a:p>
        </c:rich>
      </c:tx>
      <c:layout>
        <c:manualLayout>
          <c:xMode val="edge"/>
          <c:yMode val="edge"/>
          <c:x val="0.16107375524660025"/>
          <c:y val="2.11128439950820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68624827592723"/>
          <c:y val="8.2283892333859424E-2"/>
          <c:w val="0.83138287759555596"/>
          <c:h val="0.8029174792908611"/>
        </c:manualLayout>
      </c:layout>
      <c:scatterChart>
        <c:scatterStyle val="lineMarker"/>
        <c:varyColors val="0"/>
        <c:ser>
          <c:idx val="0"/>
          <c:order val="0"/>
          <c:tx>
            <c:strRef>
              <c:f>'Sheet1 (2)'!$O$1</c:f>
              <c:strCache>
                <c:ptCount val="1"/>
                <c:pt idx="0">
                  <c:v>starting_North (%)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'Sheet1 (2)'!$D$2:$D$31</c:f>
              <c:numCache>
                <c:formatCode>0%</c:formatCode>
                <c:ptCount val="30"/>
                <c:pt idx="0">
                  <c:v>0.338391</c:v>
                </c:pt>
                <c:pt idx="1">
                  <c:v>0.38475900000000002</c:v>
                </c:pt>
                <c:pt idx="2">
                  <c:v>0.38232899999999997</c:v>
                </c:pt>
                <c:pt idx="3">
                  <c:v>0.63570800000000005</c:v>
                </c:pt>
                <c:pt idx="4">
                  <c:v>0.35787999999999998</c:v>
                </c:pt>
                <c:pt idx="5">
                  <c:v>0.38416699999999998</c:v>
                </c:pt>
                <c:pt idx="6">
                  <c:v>0.34839700000000001</c:v>
                </c:pt>
                <c:pt idx="7">
                  <c:v>0.35699799999999998</c:v>
                </c:pt>
                <c:pt idx="8">
                  <c:v>0.376496</c:v>
                </c:pt>
                <c:pt idx="9">
                  <c:v>0.43676799999999999</c:v>
                </c:pt>
                <c:pt idx="10">
                  <c:v>0.40034399999999998</c:v>
                </c:pt>
                <c:pt idx="11">
                  <c:v>0.40041500000000002</c:v>
                </c:pt>
                <c:pt idx="12">
                  <c:v>0.45048199999999999</c:v>
                </c:pt>
                <c:pt idx="13">
                  <c:v>0.449629</c:v>
                </c:pt>
                <c:pt idx="14">
                  <c:v>0.485933</c:v>
                </c:pt>
                <c:pt idx="15">
                  <c:v>0.50003600000000004</c:v>
                </c:pt>
                <c:pt idx="16">
                  <c:v>0.43623899999999999</c:v>
                </c:pt>
                <c:pt idx="17">
                  <c:v>0.43192000000000003</c:v>
                </c:pt>
                <c:pt idx="18">
                  <c:v>0.43490499999999999</c:v>
                </c:pt>
                <c:pt idx="19">
                  <c:v>0.580766</c:v>
                </c:pt>
                <c:pt idx="20">
                  <c:v>0.30192400000000003</c:v>
                </c:pt>
                <c:pt idx="21">
                  <c:v>0.40699400000000002</c:v>
                </c:pt>
                <c:pt idx="22">
                  <c:v>0.47092699999999998</c:v>
                </c:pt>
                <c:pt idx="23">
                  <c:v>0.29961399999999999</c:v>
                </c:pt>
                <c:pt idx="24">
                  <c:v>0.40523500000000001</c:v>
                </c:pt>
                <c:pt idx="25">
                  <c:v>0.301709</c:v>
                </c:pt>
                <c:pt idx="26">
                  <c:v>0.406281</c:v>
                </c:pt>
                <c:pt idx="27">
                  <c:v>0.29893199999999998</c:v>
                </c:pt>
                <c:pt idx="28">
                  <c:v>0.36463400000000001</c:v>
                </c:pt>
                <c:pt idx="29">
                  <c:v>0.21596499999999999</c:v>
                </c:pt>
              </c:numCache>
            </c:numRef>
          </c:xVal>
          <c:yVal>
            <c:numRef>
              <c:f>'Sheet1 (2)'!$O$2:$O$31</c:f>
              <c:numCache>
                <c:formatCode>0%</c:formatCode>
                <c:ptCount val="30"/>
                <c:pt idx="0">
                  <c:v>0.6428571428571429</c:v>
                </c:pt>
                <c:pt idx="1">
                  <c:v>0.73076923076923073</c:v>
                </c:pt>
                <c:pt idx="2">
                  <c:v>0.61538461538461542</c:v>
                </c:pt>
                <c:pt idx="3">
                  <c:v>0.91176470588235292</c:v>
                </c:pt>
                <c:pt idx="4">
                  <c:v>0.84285714285714286</c:v>
                </c:pt>
                <c:pt idx="5">
                  <c:v>0.80327868852459017</c:v>
                </c:pt>
                <c:pt idx="6">
                  <c:v>0.76</c:v>
                </c:pt>
                <c:pt idx="7">
                  <c:v>0.66666666666666663</c:v>
                </c:pt>
                <c:pt idx="8">
                  <c:v>0.80487804878048785</c:v>
                </c:pt>
                <c:pt idx="9">
                  <c:v>0.7857142857142857</c:v>
                </c:pt>
                <c:pt idx="10">
                  <c:v>0.82051282051282048</c:v>
                </c:pt>
                <c:pt idx="11">
                  <c:v>0.91428571428571426</c:v>
                </c:pt>
                <c:pt idx="12">
                  <c:v>0.91666666666666663</c:v>
                </c:pt>
                <c:pt idx="13">
                  <c:v>0.94285714285714284</c:v>
                </c:pt>
                <c:pt idx="14">
                  <c:v>0.9285714285714286</c:v>
                </c:pt>
                <c:pt idx="15">
                  <c:v>0.94</c:v>
                </c:pt>
                <c:pt idx="16">
                  <c:v>0.93877551020408168</c:v>
                </c:pt>
                <c:pt idx="17">
                  <c:v>0.9285714285714286</c:v>
                </c:pt>
                <c:pt idx="18">
                  <c:v>0.94339622641509435</c:v>
                </c:pt>
                <c:pt idx="19">
                  <c:v>0.94339622641509435</c:v>
                </c:pt>
                <c:pt idx="20">
                  <c:v>0.96296296296296291</c:v>
                </c:pt>
                <c:pt idx="21">
                  <c:v>0.89655172413793105</c:v>
                </c:pt>
                <c:pt idx="22">
                  <c:v>0.85185185185185186</c:v>
                </c:pt>
                <c:pt idx="23">
                  <c:v>0.8571428571428571</c:v>
                </c:pt>
                <c:pt idx="24">
                  <c:v>0.84210526315789469</c:v>
                </c:pt>
                <c:pt idx="25">
                  <c:v>0.66666666666666663</c:v>
                </c:pt>
                <c:pt idx="26">
                  <c:v>0.75</c:v>
                </c:pt>
                <c:pt idx="27">
                  <c:v>0.68421052631578949</c:v>
                </c:pt>
                <c:pt idx="28">
                  <c:v>0.5</c:v>
                </c:pt>
                <c:pt idx="29">
                  <c:v>0.5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293-4AEC-AA16-1193330BA332}"/>
            </c:ext>
          </c:extLst>
        </c:ser>
        <c:ser>
          <c:idx val="1"/>
          <c:order val="1"/>
          <c:tx>
            <c:strRef>
              <c:f>'Sheet1 (2)'!$U$1</c:f>
              <c:strCache>
                <c:ptCount val="1"/>
                <c:pt idx="0">
                  <c:v>starting_south (%)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'Sheet1 (2)'!$D$2:$D$31</c:f>
              <c:numCache>
                <c:formatCode>0%</c:formatCode>
                <c:ptCount val="30"/>
                <c:pt idx="0">
                  <c:v>0.338391</c:v>
                </c:pt>
                <c:pt idx="1">
                  <c:v>0.38475900000000002</c:v>
                </c:pt>
                <c:pt idx="2">
                  <c:v>0.38232899999999997</c:v>
                </c:pt>
                <c:pt idx="3">
                  <c:v>0.63570800000000005</c:v>
                </c:pt>
                <c:pt idx="4">
                  <c:v>0.35787999999999998</c:v>
                </c:pt>
                <c:pt idx="5">
                  <c:v>0.38416699999999998</c:v>
                </c:pt>
                <c:pt idx="6">
                  <c:v>0.34839700000000001</c:v>
                </c:pt>
                <c:pt idx="7">
                  <c:v>0.35699799999999998</c:v>
                </c:pt>
                <c:pt idx="8">
                  <c:v>0.376496</c:v>
                </c:pt>
                <c:pt idx="9">
                  <c:v>0.43676799999999999</c:v>
                </c:pt>
                <c:pt idx="10">
                  <c:v>0.40034399999999998</c:v>
                </c:pt>
                <c:pt idx="11">
                  <c:v>0.40041500000000002</c:v>
                </c:pt>
                <c:pt idx="12">
                  <c:v>0.45048199999999999</c:v>
                </c:pt>
                <c:pt idx="13">
                  <c:v>0.449629</c:v>
                </c:pt>
                <c:pt idx="14">
                  <c:v>0.485933</c:v>
                </c:pt>
                <c:pt idx="15">
                  <c:v>0.50003600000000004</c:v>
                </c:pt>
                <c:pt idx="16">
                  <c:v>0.43623899999999999</c:v>
                </c:pt>
                <c:pt idx="17">
                  <c:v>0.43192000000000003</c:v>
                </c:pt>
                <c:pt idx="18">
                  <c:v>0.43490499999999999</c:v>
                </c:pt>
                <c:pt idx="19">
                  <c:v>0.580766</c:v>
                </c:pt>
                <c:pt idx="20">
                  <c:v>0.30192400000000003</c:v>
                </c:pt>
                <c:pt idx="21">
                  <c:v>0.40699400000000002</c:v>
                </c:pt>
                <c:pt idx="22">
                  <c:v>0.47092699999999998</c:v>
                </c:pt>
                <c:pt idx="23">
                  <c:v>0.29961399999999999</c:v>
                </c:pt>
                <c:pt idx="24">
                  <c:v>0.40523500000000001</c:v>
                </c:pt>
                <c:pt idx="25">
                  <c:v>0.301709</c:v>
                </c:pt>
                <c:pt idx="26">
                  <c:v>0.406281</c:v>
                </c:pt>
                <c:pt idx="27">
                  <c:v>0.29893199999999998</c:v>
                </c:pt>
                <c:pt idx="28">
                  <c:v>0.36463400000000001</c:v>
                </c:pt>
                <c:pt idx="29">
                  <c:v>0.21596499999999999</c:v>
                </c:pt>
              </c:numCache>
            </c:numRef>
          </c:xVal>
          <c:yVal>
            <c:numRef>
              <c:f>'Sheet1 (2)'!$U$2:$U$31</c:f>
              <c:numCache>
                <c:formatCode>0%</c:formatCode>
                <c:ptCount val="30"/>
                <c:pt idx="0">
                  <c:v>0.35714285714285715</c:v>
                </c:pt>
                <c:pt idx="1">
                  <c:v>0.23076923076923078</c:v>
                </c:pt>
                <c:pt idx="2">
                  <c:v>0.36538461538461536</c:v>
                </c:pt>
                <c:pt idx="3">
                  <c:v>8.8235294117647065E-2</c:v>
                </c:pt>
                <c:pt idx="4">
                  <c:v>0.14285714285714285</c:v>
                </c:pt>
                <c:pt idx="5">
                  <c:v>0.19672131147540983</c:v>
                </c:pt>
                <c:pt idx="6">
                  <c:v>0.21333333333333335</c:v>
                </c:pt>
                <c:pt idx="7">
                  <c:v>0.33333333333333331</c:v>
                </c:pt>
                <c:pt idx="8">
                  <c:v>0.1951219512195122</c:v>
                </c:pt>
                <c:pt idx="9">
                  <c:v>0.17857142857142858</c:v>
                </c:pt>
                <c:pt idx="10">
                  <c:v>0.17948717948717949</c:v>
                </c:pt>
                <c:pt idx="11">
                  <c:v>5.7142857142857141E-2</c:v>
                </c:pt>
                <c:pt idx="12">
                  <c:v>8.3333333333333329E-2</c:v>
                </c:pt>
                <c:pt idx="13">
                  <c:v>5.7142857142857141E-2</c:v>
                </c:pt>
                <c:pt idx="14">
                  <c:v>7.1428571428571425E-2</c:v>
                </c:pt>
                <c:pt idx="15">
                  <c:v>0.06</c:v>
                </c:pt>
                <c:pt idx="16">
                  <c:v>6.1224489795918366E-2</c:v>
                </c:pt>
                <c:pt idx="17">
                  <c:v>7.1428571428571425E-2</c:v>
                </c:pt>
                <c:pt idx="18">
                  <c:v>3.7735849056603772E-2</c:v>
                </c:pt>
                <c:pt idx="19">
                  <c:v>3.7735849056603772E-2</c:v>
                </c:pt>
                <c:pt idx="20">
                  <c:v>1.8518518518518517E-2</c:v>
                </c:pt>
                <c:pt idx="21">
                  <c:v>0.10344827586206896</c:v>
                </c:pt>
                <c:pt idx="22">
                  <c:v>7.407407407407407E-2</c:v>
                </c:pt>
                <c:pt idx="23">
                  <c:v>0.14285714285714285</c:v>
                </c:pt>
                <c:pt idx="24">
                  <c:v>0.15789473684210525</c:v>
                </c:pt>
                <c:pt idx="25">
                  <c:v>0.26666666666666666</c:v>
                </c:pt>
                <c:pt idx="26">
                  <c:v>0.1875</c:v>
                </c:pt>
                <c:pt idx="27">
                  <c:v>0.26315789473684209</c:v>
                </c:pt>
                <c:pt idx="28">
                  <c:v>0.3</c:v>
                </c:pt>
                <c:pt idx="29">
                  <c:v>0.41666666666666669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293-4AEC-AA16-1193330BA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907712"/>
        <c:axId val="209910016"/>
      </c:scatterChart>
      <c:valAx>
        <c:axId val="209907712"/>
        <c:scaling>
          <c:orientation val="minMax"/>
          <c:min val="0.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 Percentage</a:t>
                </a:r>
              </a:p>
            </c:rich>
          </c:tx>
          <c:layout>
            <c:manualLayout>
              <c:xMode val="edge"/>
              <c:yMode val="edge"/>
              <c:x val="0.4470357741218482"/>
              <c:y val="0.950298761264995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10016"/>
        <c:crosses val="autoZero"/>
        <c:crossBetween val="midCat"/>
        <c:majorUnit val="0.1"/>
      </c:valAx>
      <c:valAx>
        <c:axId val="20991001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Percentage of Fish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077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00221436339675"/>
          <c:y val="0.4149106675997416"/>
          <c:w val="0.2637465792109257"/>
          <c:h val="0.1240897244025588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% of Fish</a:t>
            </a:r>
            <a:r>
              <a:rPr lang="en-US" sz="1800" baseline="0"/>
              <a:t> Entered Fish Ladder</a:t>
            </a:r>
            <a:endParaRPr lang="en-US" sz="1800"/>
          </a:p>
        </c:rich>
      </c:tx>
      <c:layout>
        <c:manualLayout>
          <c:xMode val="edge"/>
          <c:yMode val="edge"/>
          <c:x val="0.3369960658815529"/>
          <c:y val="2.66918312487783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68384874058989"/>
          <c:y val="0.1023780016342033"/>
          <c:w val="0.85593402611240432"/>
          <c:h val="0.7862084732435992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Sheet1!$D$2:$D$31</c:f>
              <c:numCache>
                <c:formatCode>0%</c:formatCode>
                <c:ptCount val="30"/>
                <c:pt idx="0">
                  <c:v>0.338391</c:v>
                </c:pt>
                <c:pt idx="1">
                  <c:v>0.38475900000000002</c:v>
                </c:pt>
                <c:pt idx="2">
                  <c:v>0.38232899999999997</c:v>
                </c:pt>
                <c:pt idx="3">
                  <c:v>0.63570800000000005</c:v>
                </c:pt>
                <c:pt idx="4">
                  <c:v>0.35787999999999998</c:v>
                </c:pt>
                <c:pt idx="5">
                  <c:v>0.38416699999999998</c:v>
                </c:pt>
                <c:pt idx="6">
                  <c:v>0.34839700000000001</c:v>
                </c:pt>
                <c:pt idx="7">
                  <c:v>0.35699799999999998</c:v>
                </c:pt>
                <c:pt idx="8">
                  <c:v>0.376496</c:v>
                </c:pt>
                <c:pt idx="9">
                  <c:v>0.43676799999999999</c:v>
                </c:pt>
                <c:pt idx="10">
                  <c:v>0.40034399999999998</c:v>
                </c:pt>
                <c:pt idx="11">
                  <c:v>0.40041500000000002</c:v>
                </c:pt>
                <c:pt idx="12">
                  <c:v>0.45048199999999999</c:v>
                </c:pt>
                <c:pt idx="13">
                  <c:v>0.449629</c:v>
                </c:pt>
                <c:pt idx="14">
                  <c:v>0.485933</c:v>
                </c:pt>
                <c:pt idx="15">
                  <c:v>0.50003600000000004</c:v>
                </c:pt>
                <c:pt idx="16">
                  <c:v>0.43623899999999999</c:v>
                </c:pt>
                <c:pt idx="17">
                  <c:v>0.43192000000000003</c:v>
                </c:pt>
                <c:pt idx="18">
                  <c:v>0.43490499999999999</c:v>
                </c:pt>
                <c:pt idx="19">
                  <c:v>0.580766</c:v>
                </c:pt>
                <c:pt idx="20">
                  <c:v>0.30192400000000003</c:v>
                </c:pt>
                <c:pt idx="21">
                  <c:v>0.40699400000000002</c:v>
                </c:pt>
                <c:pt idx="22">
                  <c:v>0.47092699999999998</c:v>
                </c:pt>
                <c:pt idx="23">
                  <c:v>0.29961399999999999</c:v>
                </c:pt>
                <c:pt idx="24">
                  <c:v>0.40523500000000001</c:v>
                </c:pt>
                <c:pt idx="25">
                  <c:v>0.301709</c:v>
                </c:pt>
                <c:pt idx="26">
                  <c:v>0.406281</c:v>
                </c:pt>
                <c:pt idx="27">
                  <c:v>0.29893199999999998</c:v>
                </c:pt>
                <c:pt idx="28">
                  <c:v>0.36463400000000001</c:v>
                </c:pt>
                <c:pt idx="29">
                  <c:v>0.21596499999999999</c:v>
                </c:pt>
              </c:numCache>
            </c:numRef>
          </c:xVal>
          <c:yVal>
            <c:numRef>
              <c:f>Sheet1!$K$2:$K$31</c:f>
              <c:numCache>
                <c:formatCode>0%</c:formatCode>
                <c:ptCount val="30"/>
                <c:pt idx="0">
                  <c:v>0.35714285714285715</c:v>
                </c:pt>
                <c:pt idx="1">
                  <c:v>0.34615384615384615</c:v>
                </c:pt>
                <c:pt idx="2">
                  <c:v>0.44230769230769229</c:v>
                </c:pt>
                <c:pt idx="3">
                  <c:v>0.22058823529411764</c:v>
                </c:pt>
                <c:pt idx="4">
                  <c:v>0.15714285714285714</c:v>
                </c:pt>
                <c:pt idx="5">
                  <c:v>0.21311475409836064</c:v>
                </c:pt>
                <c:pt idx="6">
                  <c:v>0.42666666666666669</c:v>
                </c:pt>
                <c:pt idx="7">
                  <c:v>0.33333333333333331</c:v>
                </c:pt>
                <c:pt idx="8">
                  <c:v>0.34146341463414637</c:v>
                </c:pt>
                <c:pt idx="9">
                  <c:v>0.17857142857142858</c:v>
                </c:pt>
                <c:pt idx="10">
                  <c:v>0.30769230769230771</c:v>
                </c:pt>
                <c:pt idx="11">
                  <c:v>8.5714285714285715E-2</c:v>
                </c:pt>
                <c:pt idx="12">
                  <c:v>0.1388888888888889</c:v>
                </c:pt>
                <c:pt idx="13">
                  <c:v>8.5714285714285715E-2</c:v>
                </c:pt>
                <c:pt idx="14">
                  <c:v>0</c:v>
                </c:pt>
                <c:pt idx="15">
                  <c:v>0.08</c:v>
                </c:pt>
                <c:pt idx="16">
                  <c:v>0.10204081632653061</c:v>
                </c:pt>
                <c:pt idx="17">
                  <c:v>0.10714285714285714</c:v>
                </c:pt>
                <c:pt idx="18">
                  <c:v>5.6603773584905662E-2</c:v>
                </c:pt>
                <c:pt idx="19">
                  <c:v>9.4339622641509441E-2</c:v>
                </c:pt>
                <c:pt idx="20">
                  <c:v>0.46296296296296297</c:v>
                </c:pt>
                <c:pt idx="21">
                  <c:v>0.20689655172413793</c:v>
                </c:pt>
                <c:pt idx="22">
                  <c:v>7.407407407407407E-2</c:v>
                </c:pt>
                <c:pt idx="23">
                  <c:v>0.54285714285714282</c:v>
                </c:pt>
                <c:pt idx="24">
                  <c:v>0.31578947368421051</c:v>
                </c:pt>
                <c:pt idx="25">
                  <c:v>0.6333333333333333</c:v>
                </c:pt>
                <c:pt idx="26">
                  <c:v>0.1875</c:v>
                </c:pt>
                <c:pt idx="27">
                  <c:v>0.47368421052631576</c:v>
                </c:pt>
                <c:pt idx="28">
                  <c:v>0.1</c:v>
                </c:pt>
                <c:pt idx="29">
                  <c:v>0.41666666666666669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FA-4942-AE2A-B10792013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971840"/>
        <c:axId val="210416768"/>
      </c:scatterChart>
      <c:valAx>
        <c:axId val="209971840"/>
        <c:scaling>
          <c:orientation val="minMax"/>
          <c:max val="0.70000000000000007"/>
          <c:min val="0.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 Percentage</a:t>
                </a:r>
              </a:p>
            </c:rich>
          </c:tx>
          <c:layout>
            <c:manualLayout>
              <c:xMode val="edge"/>
              <c:yMode val="edge"/>
              <c:x val="0.45557057419613523"/>
              <c:y val="0.940417901134671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416768"/>
        <c:crosses val="autoZero"/>
        <c:crossBetween val="midCat"/>
      </c:valAx>
      <c:valAx>
        <c:axId val="21041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% of  Fish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71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5631220784558"/>
          <c:y val="5.0284715639046344E-2"/>
          <c:w val="0.84088809574424905"/>
          <c:h val="0.70033365388179325"/>
        </c:manualLayout>
      </c:layout>
      <c:barChart>
        <c:barDir val="col"/>
        <c:grouping val="stacked"/>
        <c:varyColors val="0"/>
        <c:ser>
          <c:idx val="0"/>
          <c:order val="0"/>
          <c:tx>
            <c:v>Clipped</c:v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Sheet1!$K$24:$K$32</c:f>
              <c:strCache>
                <c:ptCount val="9"/>
                <c:pt idx="0">
                  <c:v>600-650</c:v>
                </c:pt>
                <c:pt idx="1">
                  <c:v>650-700</c:v>
                </c:pt>
                <c:pt idx="2">
                  <c:v>700-750</c:v>
                </c:pt>
                <c:pt idx="3">
                  <c:v>750-800</c:v>
                </c:pt>
                <c:pt idx="4">
                  <c:v>800-850</c:v>
                </c:pt>
                <c:pt idx="5">
                  <c:v>850-900</c:v>
                </c:pt>
                <c:pt idx="6">
                  <c:v>900-950</c:v>
                </c:pt>
                <c:pt idx="7">
                  <c:v>950-1000</c:v>
                </c:pt>
                <c:pt idx="8">
                  <c:v>1000+</c:v>
                </c:pt>
              </c:strCache>
            </c:strRef>
          </c:cat>
          <c:val>
            <c:numRef>
              <c:f>Sheet1!$L$24:$L$32</c:f>
              <c:numCache>
                <c:formatCode>General</c:formatCode>
                <c:ptCount val="9"/>
                <c:pt idx="0">
                  <c:v>7</c:v>
                </c:pt>
                <c:pt idx="1">
                  <c:v>61</c:v>
                </c:pt>
                <c:pt idx="2">
                  <c:v>123</c:v>
                </c:pt>
                <c:pt idx="3">
                  <c:v>87</c:v>
                </c:pt>
                <c:pt idx="4">
                  <c:v>14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80-4C85-87FB-10EA1B11E39D}"/>
            </c:ext>
          </c:extLst>
        </c:ser>
        <c:ser>
          <c:idx val="1"/>
          <c:order val="1"/>
          <c:tx>
            <c:v>Unclipped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Sheet1!$K$13:$K$21</c:f>
              <c:strCache>
                <c:ptCount val="9"/>
                <c:pt idx="0">
                  <c:v>600-650</c:v>
                </c:pt>
                <c:pt idx="1">
                  <c:v>650-700</c:v>
                </c:pt>
                <c:pt idx="2">
                  <c:v>700-750</c:v>
                </c:pt>
                <c:pt idx="3">
                  <c:v>750-800</c:v>
                </c:pt>
                <c:pt idx="4">
                  <c:v>800-850</c:v>
                </c:pt>
                <c:pt idx="5">
                  <c:v>850-900</c:v>
                </c:pt>
                <c:pt idx="6">
                  <c:v>900-950</c:v>
                </c:pt>
                <c:pt idx="7">
                  <c:v>950-1000</c:v>
                </c:pt>
                <c:pt idx="8">
                  <c:v>1000+</c:v>
                </c:pt>
              </c:strCache>
            </c:strRef>
          </c:cat>
          <c:val>
            <c:numRef>
              <c:f>Sheet1!$L$13:$L$21</c:f>
              <c:numCache>
                <c:formatCode>General</c:formatCode>
                <c:ptCount val="9"/>
                <c:pt idx="0">
                  <c:v>11</c:v>
                </c:pt>
                <c:pt idx="1">
                  <c:v>26</c:v>
                </c:pt>
                <c:pt idx="2">
                  <c:v>34</c:v>
                </c:pt>
                <c:pt idx="3">
                  <c:v>25</c:v>
                </c:pt>
                <c:pt idx="4">
                  <c:v>6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80-4C85-87FB-10EA1B11E3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3372672"/>
        <c:axId val="143374592"/>
      </c:barChart>
      <c:catAx>
        <c:axId val="1433726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Length grouping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74592"/>
        <c:crosses val="autoZero"/>
        <c:auto val="1"/>
        <c:lblAlgn val="ctr"/>
        <c:lblOffset val="100"/>
        <c:noMultiLvlLbl val="0"/>
      </c:catAx>
      <c:valAx>
        <c:axId val="14337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37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624967785102979"/>
          <c:y val="6.2571074552871281E-2"/>
          <c:w val="0.20374709077039777"/>
          <c:h val="0.1769412733797223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Fallback_summary!$F$2:$F$7</c:f>
              <c:strCache>
                <c:ptCount val="6"/>
                <c:pt idx="0">
                  <c:v>&lt; 1 hr</c:v>
                </c:pt>
                <c:pt idx="1">
                  <c:v>1 - 2 hr</c:v>
                </c:pt>
                <c:pt idx="2">
                  <c:v>2 - 3 hr</c:v>
                </c:pt>
                <c:pt idx="3">
                  <c:v>3 - 4 hr</c:v>
                </c:pt>
                <c:pt idx="4">
                  <c:v>4 - 5 hr</c:v>
                </c:pt>
                <c:pt idx="5">
                  <c:v>&gt;  5 hr</c:v>
                </c:pt>
              </c:strCache>
            </c:strRef>
          </c:cat>
          <c:val>
            <c:numRef>
              <c:f>Fallback_summary!$G$2:$G$7</c:f>
              <c:numCache>
                <c:formatCode>General</c:formatCode>
                <c:ptCount val="6"/>
                <c:pt idx="0">
                  <c:v>24</c:v>
                </c:pt>
                <c:pt idx="1">
                  <c:v>5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5E-4C8D-900E-19B1CC5D4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563008"/>
        <c:axId val="143581184"/>
      </c:barChart>
      <c:catAx>
        <c:axId val="14356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81184"/>
        <c:crosses val="autoZero"/>
        <c:auto val="1"/>
        <c:lblAlgn val="ctr"/>
        <c:lblOffset val="100"/>
        <c:noMultiLvlLbl val="0"/>
      </c:catAx>
      <c:valAx>
        <c:axId val="14358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Number of Fallback Events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63008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Fallback_summary!$E$3:$E$14</c:f>
              <c:numCache>
                <c:formatCode>General</c:formatCode>
                <c:ptCount val="12"/>
                <c:pt idx="0">
                  <c:v>60</c:v>
                </c:pt>
                <c:pt idx="1">
                  <c:v>70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110</c:v>
                </c:pt>
                <c:pt idx="6">
                  <c:v>120</c:v>
                </c:pt>
                <c:pt idx="7">
                  <c:v>130</c:v>
                </c:pt>
                <c:pt idx="8">
                  <c:v>140</c:v>
                </c:pt>
                <c:pt idx="9">
                  <c:v>150</c:v>
                </c:pt>
                <c:pt idx="10">
                  <c:v>160</c:v>
                </c:pt>
                <c:pt idx="11">
                  <c:v>170</c:v>
                </c:pt>
              </c:numCache>
            </c:numRef>
          </c:cat>
          <c:val>
            <c:numRef>
              <c:f>Fallback_summary!$F$4:$F$14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8</c:v>
                </c:pt>
                <c:pt idx="7">
                  <c:v>5</c:v>
                </c:pt>
                <c:pt idx="8">
                  <c:v>14</c:v>
                </c:pt>
                <c:pt idx="9">
                  <c:v>5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D5-489A-AF49-9B791338C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160640"/>
        <c:axId val="144162816"/>
      </c:barChart>
      <c:catAx>
        <c:axId val="144160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Total Flow (kcfs)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162816"/>
        <c:crosses val="autoZero"/>
        <c:auto val="1"/>
        <c:lblAlgn val="ctr"/>
        <c:lblOffset val="100"/>
        <c:noMultiLvlLbl val="0"/>
      </c:catAx>
      <c:valAx>
        <c:axId val="144162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Number of Fallback Events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160640"/>
        <c:crosses val="autoZero"/>
        <c:crossBetween val="between"/>
      </c:valAx>
      <c:spPr>
        <a:noFill/>
        <a:ln>
          <a:solidFill>
            <a:srgbClr val="B3B3B3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Fallback_summary!$J$4:$J$10</c:f>
              <c:numCache>
                <c:formatCode>0.00%</c:formatCode>
                <c:ptCount val="7"/>
                <c:pt idx="0">
                  <c:v>0.25</c:v>
                </c:pt>
                <c:pt idx="1">
                  <c:v>0.3</c:v>
                </c:pt>
                <c:pt idx="2">
                  <c:v>0.35</c:v>
                </c:pt>
                <c:pt idx="3">
                  <c:v>0.4</c:v>
                </c:pt>
                <c:pt idx="4">
                  <c:v>0.45</c:v>
                </c:pt>
                <c:pt idx="5">
                  <c:v>0.5</c:v>
                </c:pt>
                <c:pt idx="6">
                  <c:v>0.55000000000000004</c:v>
                </c:pt>
              </c:numCache>
            </c:numRef>
          </c:cat>
          <c:val>
            <c:numRef>
              <c:f>Fallback_summary!$K$4:$K$10</c:f>
              <c:numCache>
                <c:formatCode>General</c:formatCode>
                <c:ptCount val="7"/>
                <c:pt idx="0">
                  <c:v>3</c:v>
                </c:pt>
                <c:pt idx="1">
                  <c:v>6</c:v>
                </c:pt>
                <c:pt idx="2">
                  <c:v>11</c:v>
                </c:pt>
                <c:pt idx="3">
                  <c:v>8</c:v>
                </c:pt>
                <c:pt idx="4">
                  <c:v>12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3E-461D-9912-3B3D3DC34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2280576"/>
        <c:axId val="182282496"/>
      </c:barChart>
      <c:catAx>
        <c:axId val="182280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Spill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282496"/>
        <c:crosses val="autoZero"/>
        <c:auto val="1"/>
        <c:lblAlgn val="ctr"/>
        <c:lblOffset val="100"/>
        <c:noMultiLvlLbl val="0"/>
      </c:catAx>
      <c:valAx>
        <c:axId val="18228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Number of Fallback Events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280576"/>
        <c:crosses val="autoZero"/>
        <c:crossBetween val="between"/>
      </c:valAx>
      <c:spPr>
        <a:noFill/>
        <a:ln>
          <a:solidFill>
            <a:srgbClr val="B3B3B3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3727034120735"/>
          <c:y val="5.0925925925925923E-2"/>
          <c:w val="0.69782392825896755"/>
          <c:h val="0.8817347245742702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Sheet2!$D$1</c:f>
              <c:strCache>
                <c:ptCount val="1"/>
                <c:pt idx="0">
                  <c:v># of fish detected in the tailrace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Sheet2!$D$2:$D$6</c:f>
              <c:numCache>
                <c:formatCode>General</c:formatCode>
                <c:ptCount val="5"/>
                <c:pt idx="0">
                  <c:v>75</c:v>
                </c:pt>
                <c:pt idx="1">
                  <c:v>48</c:v>
                </c:pt>
                <c:pt idx="2">
                  <c:v>41</c:v>
                </c:pt>
                <c:pt idx="3">
                  <c:v>28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E-42D4-8DCF-712C9730E202}"/>
            </c:ext>
          </c:extLst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# of fish entered FL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Sheet2!$E$2:$E$6</c:f>
              <c:numCache>
                <c:formatCode>General</c:formatCode>
                <c:ptCount val="5"/>
                <c:pt idx="0">
                  <c:v>32</c:v>
                </c:pt>
                <c:pt idx="1">
                  <c:v>16</c:v>
                </c:pt>
                <c:pt idx="2">
                  <c:v>14</c:v>
                </c:pt>
                <c:pt idx="3">
                  <c:v>5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AE-42D4-8DCF-712C9730E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917376"/>
        <c:axId val="182919936"/>
      </c:barChart>
      <c:lineChart>
        <c:grouping val="standar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spill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Sheet2!$C$2:$C$6</c:f>
              <c:numCache>
                <c:formatCode>0%</c:formatCode>
                <c:ptCount val="5"/>
                <c:pt idx="0">
                  <c:v>0.34839700000000001</c:v>
                </c:pt>
                <c:pt idx="1">
                  <c:v>0.35699799999999998</c:v>
                </c:pt>
                <c:pt idx="2">
                  <c:v>0.376496</c:v>
                </c:pt>
                <c:pt idx="3">
                  <c:v>0.43676799999999999</c:v>
                </c:pt>
                <c:pt idx="4">
                  <c:v>0.40034399999999998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AE-42D4-8DCF-712C9730E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924032"/>
        <c:axId val="182921856"/>
      </c:lineChart>
      <c:catAx>
        <c:axId val="18291737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</a:t>
                </a:r>
                <a:r>
                  <a:rPr lang="en-US" sz="1400" baseline="0"/>
                  <a:t> </a:t>
                </a:r>
                <a:r>
                  <a:rPr lang="en-US" sz="1400"/>
                  <a:t>Operation Period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182919936"/>
        <c:crosses val="autoZero"/>
        <c:auto val="1"/>
        <c:lblAlgn val="ctr"/>
        <c:lblOffset val="100"/>
        <c:noMultiLvlLbl val="0"/>
      </c:catAx>
      <c:valAx>
        <c:axId val="18291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Fish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17376"/>
        <c:crosses val="autoZero"/>
        <c:crossBetween val="between"/>
      </c:valAx>
      <c:valAx>
        <c:axId val="182921856"/>
        <c:scaling>
          <c:orientation val="minMax"/>
          <c:max val="0.70000000000000007"/>
          <c:min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Spill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24032"/>
        <c:crosses val="max"/>
        <c:crossBetween val="between"/>
      </c:valAx>
      <c:catAx>
        <c:axId val="182924032"/>
        <c:scaling>
          <c:orientation val="minMax"/>
        </c:scaling>
        <c:delete val="1"/>
        <c:axPos val="b"/>
        <c:majorTickMark val="out"/>
        <c:minorTickMark val="none"/>
        <c:tickLblPos val="nextTo"/>
        <c:crossAx val="1829218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630858185852398"/>
          <c:y val="7.6994824338411455E-2"/>
          <c:w val="0.51111111111111107"/>
          <c:h val="0.1703401360544218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3727034120735"/>
          <c:y val="5.0925925925925923E-2"/>
          <c:w val="0.69782392825896755"/>
          <c:h val="0.8817347245742702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Sheet2!$D$1</c:f>
              <c:strCache>
                <c:ptCount val="1"/>
                <c:pt idx="0">
                  <c:v># of fish detected in the tailrace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Sheet2!$D$7:$D$15</c:f>
              <c:numCache>
                <c:formatCode>General</c:formatCode>
                <c:ptCount val="9"/>
                <c:pt idx="0">
                  <c:v>35</c:v>
                </c:pt>
                <c:pt idx="1">
                  <c:v>36</c:v>
                </c:pt>
                <c:pt idx="2">
                  <c:v>35</c:v>
                </c:pt>
                <c:pt idx="3">
                  <c:v>28</c:v>
                </c:pt>
                <c:pt idx="4">
                  <c:v>50</c:v>
                </c:pt>
                <c:pt idx="5">
                  <c:v>49</c:v>
                </c:pt>
                <c:pt idx="6">
                  <c:v>56</c:v>
                </c:pt>
                <c:pt idx="7">
                  <c:v>53</c:v>
                </c:pt>
                <c:pt idx="8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34-4BFC-8D4A-C5AA48BF37CA}"/>
            </c:ext>
          </c:extLst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# of fish entered FL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Sheet2!$E$7:$E$15</c:f>
              <c:numCache>
                <c:formatCode>General</c:formatCode>
                <c:ptCount val="9"/>
                <c:pt idx="0">
                  <c:v>3</c:v>
                </c:pt>
                <c:pt idx="1">
                  <c:v>5</c:v>
                </c:pt>
                <c:pt idx="2">
                  <c:v>3</c:v>
                </c:pt>
                <c:pt idx="3">
                  <c:v>0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3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34-4BFC-8D4A-C5AA48BF3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068032"/>
        <c:axId val="209070336"/>
      </c:barChart>
      <c:lineChart>
        <c:grouping val="standar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spill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Sheet2!$C$7:$C$15</c:f>
              <c:numCache>
                <c:formatCode>0%</c:formatCode>
                <c:ptCount val="9"/>
                <c:pt idx="0">
                  <c:v>0.40041500000000002</c:v>
                </c:pt>
                <c:pt idx="1">
                  <c:v>0.45048199999999999</c:v>
                </c:pt>
                <c:pt idx="2">
                  <c:v>0.449629</c:v>
                </c:pt>
                <c:pt idx="3">
                  <c:v>0.485933</c:v>
                </c:pt>
                <c:pt idx="4">
                  <c:v>0.50003600000000004</c:v>
                </c:pt>
                <c:pt idx="5">
                  <c:v>0.43623899999999999</c:v>
                </c:pt>
                <c:pt idx="6">
                  <c:v>0.43192000000000003</c:v>
                </c:pt>
                <c:pt idx="7">
                  <c:v>0.43490499999999999</c:v>
                </c:pt>
                <c:pt idx="8">
                  <c:v>0.580766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F34-4BFC-8D4A-C5AA48BF3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086720"/>
        <c:axId val="209084800"/>
      </c:lineChart>
      <c:catAx>
        <c:axId val="20906803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</a:t>
                </a:r>
                <a:r>
                  <a:rPr lang="en-US" sz="1400" baseline="0"/>
                  <a:t> </a:t>
                </a:r>
                <a:r>
                  <a:rPr lang="en-US" sz="1400"/>
                  <a:t>Operation Period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209070336"/>
        <c:crosses val="autoZero"/>
        <c:auto val="1"/>
        <c:lblAlgn val="ctr"/>
        <c:lblOffset val="100"/>
        <c:noMultiLvlLbl val="0"/>
      </c:catAx>
      <c:valAx>
        <c:axId val="209070336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Fish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68032"/>
        <c:crosses val="autoZero"/>
        <c:crossBetween val="between"/>
      </c:valAx>
      <c:valAx>
        <c:axId val="209084800"/>
        <c:scaling>
          <c:orientation val="minMax"/>
          <c:max val="0.70000000000000007"/>
          <c:min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Spill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86720"/>
        <c:crosses val="max"/>
        <c:crossBetween val="between"/>
      </c:valAx>
      <c:catAx>
        <c:axId val="209086720"/>
        <c:scaling>
          <c:orientation val="minMax"/>
        </c:scaling>
        <c:delete val="1"/>
        <c:axPos val="b"/>
        <c:majorTickMark val="out"/>
        <c:minorTickMark val="none"/>
        <c:tickLblPos val="nextTo"/>
        <c:crossAx val="209084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66666666666669"/>
          <c:y val="7.4196454796306238E-2"/>
          <c:w val="0.51111111111111107"/>
          <c:h val="0.1703401360544218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3727034120735"/>
          <c:y val="5.0925925925925923E-2"/>
          <c:w val="0.69782392825896755"/>
          <c:h val="0.8817347245742702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Sheet2!$D$1</c:f>
              <c:strCache>
                <c:ptCount val="1"/>
                <c:pt idx="0">
                  <c:v># of fish detected in the tailrace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Sheet2!$D$16:$D$24</c:f>
              <c:numCache>
                <c:formatCode>General</c:formatCode>
                <c:ptCount val="9"/>
                <c:pt idx="0">
                  <c:v>54</c:v>
                </c:pt>
                <c:pt idx="1">
                  <c:v>29</c:v>
                </c:pt>
                <c:pt idx="2">
                  <c:v>27</c:v>
                </c:pt>
                <c:pt idx="3">
                  <c:v>35</c:v>
                </c:pt>
                <c:pt idx="4">
                  <c:v>19</c:v>
                </c:pt>
                <c:pt idx="5">
                  <c:v>30</c:v>
                </c:pt>
                <c:pt idx="6">
                  <c:v>16</c:v>
                </c:pt>
                <c:pt idx="7">
                  <c:v>19</c:v>
                </c:pt>
                <c:pt idx="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DC-4FFD-BF28-23B83DBA30A5}"/>
            </c:ext>
          </c:extLst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# of fish entered FL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Sheet2!$E$16:$E$24</c:f>
              <c:numCache>
                <c:formatCode>General</c:formatCode>
                <c:ptCount val="9"/>
                <c:pt idx="0">
                  <c:v>25</c:v>
                </c:pt>
                <c:pt idx="1">
                  <c:v>6</c:v>
                </c:pt>
                <c:pt idx="2">
                  <c:v>2</c:v>
                </c:pt>
                <c:pt idx="3">
                  <c:v>19</c:v>
                </c:pt>
                <c:pt idx="4">
                  <c:v>6</c:v>
                </c:pt>
                <c:pt idx="5">
                  <c:v>19</c:v>
                </c:pt>
                <c:pt idx="6">
                  <c:v>3</c:v>
                </c:pt>
                <c:pt idx="7">
                  <c:v>9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DC-4FFD-BF28-23B83DBA3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946688"/>
        <c:axId val="208953344"/>
      </c:barChart>
      <c:lineChart>
        <c:grouping val="standar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spill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Sheet2!$C$16:$C$24</c:f>
              <c:numCache>
                <c:formatCode>0%</c:formatCode>
                <c:ptCount val="9"/>
                <c:pt idx="0">
                  <c:v>0.30192400000000003</c:v>
                </c:pt>
                <c:pt idx="1">
                  <c:v>0.40699400000000002</c:v>
                </c:pt>
                <c:pt idx="2">
                  <c:v>0.47092699999999998</c:v>
                </c:pt>
                <c:pt idx="3">
                  <c:v>0.29961399999999999</c:v>
                </c:pt>
                <c:pt idx="4">
                  <c:v>0.40523500000000001</c:v>
                </c:pt>
                <c:pt idx="5">
                  <c:v>0.301709</c:v>
                </c:pt>
                <c:pt idx="6">
                  <c:v>0.406281</c:v>
                </c:pt>
                <c:pt idx="7">
                  <c:v>0.29893199999999998</c:v>
                </c:pt>
                <c:pt idx="8">
                  <c:v>0.36463400000000001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3DC-4FFD-BF28-23B83DBA3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961536"/>
        <c:axId val="208955264"/>
      </c:lineChart>
      <c:catAx>
        <c:axId val="20894668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</a:t>
                </a:r>
                <a:r>
                  <a:rPr lang="en-US" sz="1400" baseline="0"/>
                  <a:t> </a:t>
                </a:r>
                <a:r>
                  <a:rPr lang="en-US" sz="1400"/>
                  <a:t>Operation Period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208953344"/>
        <c:crosses val="autoZero"/>
        <c:auto val="1"/>
        <c:lblAlgn val="ctr"/>
        <c:lblOffset val="100"/>
        <c:noMultiLvlLbl val="0"/>
      </c:catAx>
      <c:valAx>
        <c:axId val="208953344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Fish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946688"/>
        <c:crosses val="autoZero"/>
        <c:crossBetween val="between"/>
      </c:valAx>
      <c:valAx>
        <c:axId val="208955264"/>
        <c:scaling>
          <c:orientation val="minMax"/>
          <c:max val="0.70000000000000007"/>
          <c:min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Spill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961536"/>
        <c:crosses val="max"/>
        <c:crossBetween val="between"/>
      </c:valAx>
      <c:catAx>
        <c:axId val="208961536"/>
        <c:scaling>
          <c:orientation val="minMax"/>
        </c:scaling>
        <c:delete val="1"/>
        <c:axPos val="b"/>
        <c:majorTickMark val="out"/>
        <c:minorTickMark val="none"/>
        <c:tickLblPos val="nextTo"/>
        <c:crossAx val="2089552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277777777777776"/>
          <c:y val="7.6959828206455944E-2"/>
          <c:w val="0.51111111111111107"/>
          <c:h val="0.1703401360544218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813041411856868E-2"/>
          <c:y val="5.0925925925925923E-2"/>
          <c:w val="0.83712688486182263"/>
          <c:h val="0.884583728062392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'Sheet2 (2)'!$D$1</c:f>
              <c:strCache>
                <c:ptCount val="1"/>
                <c:pt idx="0">
                  <c:v># of fish detected in the tailrace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'Sheet2 (2)'!$D$2:$D$15</c:f>
              <c:numCache>
                <c:formatCode>General</c:formatCode>
                <c:ptCount val="14"/>
                <c:pt idx="0">
                  <c:v>75</c:v>
                </c:pt>
                <c:pt idx="1">
                  <c:v>48</c:v>
                </c:pt>
                <c:pt idx="2">
                  <c:v>41</c:v>
                </c:pt>
                <c:pt idx="3">
                  <c:v>28</c:v>
                </c:pt>
                <c:pt idx="4">
                  <c:v>39</c:v>
                </c:pt>
                <c:pt idx="5">
                  <c:v>35</c:v>
                </c:pt>
                <c:pt idx="6">
                  <c:v>36</c:v>
                </c:pt>
                <c:pt idx="7">
                  <c:v>35</c:v>
                </c:pt>
                <c:pt idx="8">
                  <c:v>28</c:v>
                </c:pt>
                <c:pt idx="9">
                  <c:v>50</c:v>
                </c:pt>
                <c:pt idx="10">
                  <c:v>49</c:v>
                </c:pt>
                <c:pt idx="11">
                  <c:v>56</c:v>
                </c:pt>
                <c:pt idx="12">
                  <c:v>53</c:v>
                </c:pt>
                <c:pt idx="1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9-4469-A67B-D1D18D4E9E19}"/>
            </c:ext>
          </c:extLst>
        </c:ser>
        <c:ser>
          <c:idx val="2"/>
          <c:order val="2"/>
          <c:tx>
            <c:strRef>
              <c:f>'Sheet2 (2)'!$E$1</c:f>
              <c:strCache>
                <c:ptCount val="1"/>
                <c:pt idx="0">
                  <c:v># of fish first entered North FL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'Sheet2 (2)'!$E$2:$E$15</c:f>
              <c:numCache>
                <c:formatCode>General</c:formatCode>
                <c:ptCount val="14"/>
                <c:pt idx="0">
                  <c:v>15</c:v>
                </c:pt>
                <c:pt idx="1">
                  <c:v>9</c:v>
                </c:pt>
                <c:pt idx="2">
                  <c:v>11</c:v>
                </c:pt>
                <c:pt idx="3">
                  <c:v>2</c:v>
                </c:pt>
                <c:pt idx="4">
                  <c:v>8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2</c:v>
                </c:pt>
                <c:pt idx="10">
                  <c:v>2</c:v>
                </c:pt>
                <c:pt idx="11">
                  <c:v>4</c:v>
                </c:pt>
                <c:pt idx="12">
                  <c:v>3</c:v>
                </c:pt>
                <c:pt idx="1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F9-4469-A67B-D1D18D4E9E19}"/>
            </c:ext>
          </c:extLst>
        </c:ser>
        <c:ser>
          <c:idx val="3"/>
          <c:order val="3"/>
          <c:tx>
            <c:strRef>
              <c:f>'Sheet2 (2)'!$F$1</c:f>
              <c:strCache>
                <c:ptCount val="1"/>
                <c:pt idx="0">
                  <c:v># of fish first entered South FL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'Sheet2 (2)'!$F$2:$F$15</c:f>
              <c:numCache>
                <c:formatCode>General</c:formatCode>
                <c:ptCount val="14"/>
                <c:pt idx="0">
                  <c:v>16</c:v>
                </c:pt>
                <c:pt idx="1">
                  <c:v>7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3</c:v>
                </c:pt>
                <c:pt idx="7">
                  <c:v>2</c:v>
                </c:pt>
                <c:pt idx="8">
                  <c:v>0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F9-4469-A67B-D1D18D4E9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009664"/>
        <c:axId val="209020416"/>
      </c:barChart>
      <c:lineChart>
        <c:grouping val="standard"/>
        <c:varyColors val="0"/>
        <c:ser>
          <c:idx val="0"/>
          <c:order val="0"/>
          <c:tx>
            <c:strRef>
              <c:f>'Sheet2 (2)'!$C$1</c:f>
              <c:strCache>
                <c:ptCount val="1"/>
                <c:pt idx="0">
                  <c:v>spill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'Sheet2 (2)'!$C$2:$C$15</c:f>
              <c:numCache>
                <c:formatCode>0%</c:formatCode>
                <c:ptCount val="14"/>
                <c:pt idx="0">
                  <c:v>0.34839700000000001</c:v>
                </c:pt>
                <c:pt idx="1">
                  <c:v>0.35699799999999998</c:v>
                </c:pt>
                <c:pt idx="2">
                  <c:v>0.376496</c:v>
                </c:pt>
                <c:pt idx="3">
                  <c:v>0.43676799999999999</c:v>
                </c:pt>
                <c:pt idx="4">
                  <c:v>0.40034399999999998</c:v>
                </c:pt>
                <c:pt idx="5">
                  <c:v>0.40041500000000002</c:v>
                </c:pt>
                <c:pt idx="6">
                  <c:v>0.45048199999999999</c:v>
                </c:pt>
                <c:pt idx="7">
                  <c:v>0.449629</c:v>
                </c:pt>
                <c:pt idx="8">
                  <c:v>0.485933</c:v>
                </c:pt>
                <c:pt idx="9">
                  <c:v>0.50003600000000004</c:v>
                </c:pt>
                <c:pt idx="10">
                  <c:v>0.43623899999999999</c:v>
                </c:pt>
                <c:pt idx="11">
                  <c:v>0.43192000000000003</c:v>
                </c:pt>
                <c:pt idx="12">
                  <c:v>0.43490499999999999</c:v>
                </c:pt>
                <c:pt idx="13">
                  <c:v>0.580766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7F9-4469-A67B-D1D18D4E9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024512"/>
        <c:axId val="209022336"/>
      </c:lineChart>
      <c:catAx>
        <c:axId val="20900966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</a:t>
                </a:r>
                <a:r>
                  <a:rPr lang="en-US" sz="1400" baseline="0"/>
                  <a:t> Operation </a:t>
                </a:r>
                <a:r>
                  <a:rPr lang="en-US" sz="1400"/>
                  <a:t>Period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209020416"/>
        <c:crosses val="autoZero"/>
        <c:auto val="1"/>
        <c:lblAlgn val="ctr"/>
        <c:lblOffset val="100"/>
        <c:noMultiLvlLbl val="0"/>
      </c:catAx>
      <c:valAx>
        <c:axId val="20902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Fish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09664"/>
        <c:crosses val="autoZero"/>
        <c:crossBetween val="between"/>
      </c:valAx>
      <c:valAx>
        <c:axId val="209022336"/>
        <c:scaling>
          <c:orientation val="minMax"/>
          <c:max val="0.70000000000000007"/>
          <c:min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Spill 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24512"/>
        <c:crosses val="max"/>
        <c:crossBetween val="between"/>
      </c:valAx>
      <c:catAx>
        <c:axId val="209024512"/>
        <c:scaling>
          <c:orientation val="minMax"/>
        </c:scaling>
        <c:delete val="1"/>
        <c:axPos val="b"/>
        <c:majorTickMark val="out"/>
        <c:minorTickMark val="none"/>
        <c:tickLblPos val="nextTo"/>
        <c:crossAx val="2090223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23816594568245"/>
          <c:y val="6.8954184658946246E-2"/>
          <c:w val="0.32585855449652629"/>
          <c:h val="0.16670708363216089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12/19/2018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12/19/2018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87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07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01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4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1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6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59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61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32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53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39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65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72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8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25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37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23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23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12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22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00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3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653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20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647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94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10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05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41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15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9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December 19, 2018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12/19/2018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12/19/2018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12/19/2018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12/19/2018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12/19/2018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12/19/2018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12/19/2018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942052" y="1294001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19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4176375" y="7772400"/>
            <a:ext cx="454025" cy="457200"/>
          </a:xfrm>
          <a:prstGeom prst="rect">
            <a:avLst/>
          </a:prstGeom>
        </p:spPr>
        <p:txBody>
          <a:bodyPr/>
          <a:lstStyle/>
          <a:p>
            <a:fld id="{FE7A4BB3-E848-5A44-82DF-322201952CD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DFD0D9-1CAC-4FBD-8120-CBD5A07EB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569" y="1701647"/>
            <a:ext cx="5142451" cy="3486014"/>
          </a:xfrm>
        </p:spPr>
        <p:txBody>
          <a:bodyPr/>
          <a:lstStyle/>
          <a:p>
            <a:pPr algn="ctr"/>
            <a:r>
              <a:rPr lang="en-US" sz="2800" dirty="0"/>
              <a:t>Adult Spring Chinook Salmon Passage and Migration Behavior through the Lower Snake River (gas cap spill evaluation)</a:t>
            </a:r>
            <a:br>
              <a:rPr lang="en-US" sz="2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C886310-1A8B-41C6-8ABF-4E9492246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0569" y="4822982"/>
            <a:ext cx="5142451" cy="1197495"/>
          </a:xfrm>
        </p:spPr>
        <p:txBody>
          <a:bodyPr wrap="square">
            <a:noAutofit/>
          </a:bodyPr>
          <a:lstStyle/>
          <a:p>
            <a:pPr algn="l"/>
            <a:r>
              <a:rPr lang="en-US" dirty="0" smtClean="0"/>
              <a:t>Daniel </a:t>
            </a:r>
            <a:r>
              <a:rPr lang="en-US" dirty="0"/>
              <a:t>Deng, Jayson </a:t>
            </a:r>
            <a:r>
              <a:rPr lang="en-US" dirty="0" smtClean="0"/>
              <a:t>Martinez, Tao </a:t>
            </a:r>
            <a:r>
              <a:rPr lang="en-US" dirty="0"/>
              <a:t>Fu, Robert Mueller, Brett Pflugrath, Christopher Grant, Ryan Harnish, Xinya Li, Scott Titzler, Kenneth </a:t>
            </a:r>
            <a:r>
              <a:rPr lang="en-US" dirty="0" smtClean="0"/>
              <a:t>Ham</a:t>
            </a:r>
            <a:r>
              <a:rPr lang="en-US" dirty="0"/>
              <a:t>, Xinming Lin, Huidong Li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B8696A4F-5314-46CD-B205-CC2D44570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9003" y="6700960"/>
            <a:ext cx="5483407" cy="438150"/>
          </a:xfrm>
        </p:spPr>
        <p:txBody>
          <a:bodyPr/>
          <a:lstStyle/>
          <a:p>
            <a:pPr algn="ctr"/>
            <a:r>
              <a:rPr lang="en-US" dirty="0"/>
              <a:t>COLUMBIA RIVER REGIONAL FORUM</a:t>
            </a:r>
          </a:p>
          <a:p>
            <a:pPr algn="ctr"/>
            <a:r>
              <a:rPr lang="en-US" dirty="0"/>
              <a:t>Technical Management </a:t>
            </a:r>
            <a:r>
              <a:rPr lang="en-US" dirty="0" smtClean="0"/>
              <a:t>Team</a:t>
            </a:r>
          </a:p>
          <a:p>
            <a:pPr algn="ctr"/>
            <a:r>
              <a:rPr lang="en-US" dirty="0" smtClean="0"/>
              <a:t>December 19,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Autonode</a:t>
            </a:r>
            <a:r>
              <a:rPr lang="en-US" dirty="0"/>
              <a:t> and PIT Arrays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90" y="1726600"/>
            <a:ext cx="11132320" cy="6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Controlled Testing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914400" y="3686233"/>
            <a:ext cx="13716000" cy="330892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Controlled Testing</a:t>
            </a:r>
          </a:p>
        </p:txBody>
      </p:sp>
    </p:spTree>
    <p:extLst>
      <p:ext uri="{BB962C8B-B14F-4D97-AF65-F5344CB8AC3E}">
        <p14:creationId xmlns:p14="http://schemas.microsoft.com/office/powerpoint/2010/main" val="29119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Analysis - 32 Test Locations</a:t>
            </a:r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78" y="1844187"/>
            <a:ext cx="11017794" cy="615265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353425" y="2390775"/>
            <a:ext cx="15144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20100" y="2440685"/>
            <a:ext cx="1609725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River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198215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2D/3D Hybrid Solver</a:t>
            </a:r>
          </a:p>
        </p:txBody>
      </p:sp>
      <p:pic>
        <p:nvPicPr>
          <p:cNvPr id="4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2" y="1984400"/>
            <a:ext cx="6949437" cy="5214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3"/>
          <p:cNvSpPr>
            <a:spLocks noGrp="1"/>
          </p:cNvSpPr>
          <p:nvPr>
            <p:ph sz="quarter" idx="20"/>
          </p:nvPr>
        </p:nvSpPr>
        <p:spPr>
          <a:xfrm>
            <a:off x="1371599" y="2057399"/>
            <a:ext cx="6276109" cy="5486401"/>
          </a:xfrm>
        </p:spPr>
        <p:txBody>
          <a:bodyPr/>
          <a:lstStyle/>
          <a:p>
            <a:r>
              <a:rPr lang="en-US" dirty="0"/>
              <a:t>3D: Requires decodes from at least </a:t>
            </a:r>
            <a:r>
              <a:rPr lang="en-US" b="1" dirty="0"/>
              <a:t>4</a:t>
            </a:r>
            <a:r>
              <a:rPr lang="en-US" dirty="0"/>
              <a:t> hydrophones, produces X,Y,Z</a:t>
            </a:r>
          </a:p>
          <a:p>
            <a:r>
              <a:rPr lang="en-US" dirty="0"/>
              <a:t>2D: Requires decodes from at least </a:t>
            </a:r>
            <a:r>
              <a:rPr lang="en-US" b="1" dirty="0"/>
              <a:t>3</a:t>
            </a:r>
            <a:r>
              <a:rPr lang="en-US" dirty="0"/>
              <a:t> hydrophones, produces X,Y</a:t>
            </a:r>
          </a:p>
          <a:p>
            <a:r>
              <a:rPr lang="en-US" dirty="0"/>
              <a:t>Current solver, 3D only</a:t>
            </a:r>
          </a:p>
          <a:p>
            <a:r>
              <a:rPr lang="en-US" dirty="0"/>
              <a:t>New Solver, 2D and 3D hybrid tracks</a:t>
            </a:r>
          </a:p>
          <a:p>
            <a:pPr lvl="1"/>
            <a:r>
              <a:rPr lang="en-US" dirty="0"/>
              <a:t>More Tracks</a:t>
            </a:r>
          </a:p>
          <a:p>
            <a:pPr lvl="1"/>
            <a:r>
              <a:rPr lang="en-US" dirty="0"/>
              <a:t>Similar Accuracy along X and 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1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Improvement: New 2D/3D Hybrid Solver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374092"/>
              </p:ext>
            </p:extLst>
          </p:nvPr>
        </p:nvGraphicFramePr>
        <p:xfrm>
          <a:off x="3962400" y="3400425"/>
          <a:ext cx="6505575" cy="1808557"/>
        </p:xfrm>
        <a:graphic>
          <a:graphicData uri="http://schemas.openxmlformats.org/drawingml/2006/table">
            <a:tbl>
              <a:tblPr/>
              <a:tblGrid>
                <a:gridCol w="2286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2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89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LGS18_Block02-04_Adult_Fish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</a:rPr>
                        <a:t>3D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</a:rPr>
                        <a:t>2D/3D Hybrid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Tag has Track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F1AB00"/>
                          </a:solidFill>
                          <a:effectLst/>
                          <a:latin typeface="Calibri" panose="020F0502020204030204" pitchFamily="34" charset="0"/>
                        </a:rPr>
                        <a:t>72 (51%)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# of Track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F1AB00"/>
                          </a:solidFill>
                          <a:effectLst/>
                          <a:latin typeface="Calibri" panose="020F0502020204030204" pitchFamily="34" charset="0"/>
                        </a:rPr>
                        <a:t>11372 (355%)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84" y="2062563"/>
            <a:ext cx="6400800" cy="480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16" y="2062564"/>
            <a:ext cx="6400800" cy="480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09782" y="2062564"/>
            <a:ext cx="139974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Solver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60219" y="2062564"/>
            <a:ext cx="27077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2D/3D Hybrid Solver</a:t>
            </a:r>
          </a:p>
        </p:txBody>
      </p:sp>
    </p:spTree>
    <p:extLst>
      <p:ext uri="{BB962C8B-B14F-4D97-AF65-F5344CB8AC3E}">
        <p14:creationId xmlns:p14="http://schemas.microsoft.com/office/powerpoint/2010/main" val="17635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914400" y="3686233"/>
            <a:ext cx="13716000" cy="330892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11349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and Tracking Summary in Different Regions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843653"/>
              </p:ext>
            </p:extLst>
          </p:nvPr>
        </p:nvGraphicFramePr>
        <p:xfrm>
          <a:off x="1252538" y="2069355"/>
          <a:ext cx="13087349" cy="4714930"/>
        </p:xfrm>
        <a:graphic>
          <a:graphicData uri="http://schemas.openxmlformats.org/drawingml/2006/table">
            <a:tbl>
              <a:tblPr/>
              <a:tblGrid>
                <a:gridCol w="5498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3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9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3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089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Detected Fish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 Number of Detections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Tracked Fish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 of Tracked Locations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LGS Tailrace Cabled /LGS Tailrace Auto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7325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LGS Tailrace Cabled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Cabled - Outfall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Cabled - South Wall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Cabled - Powerhouse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LGS Tailrace Auto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8397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Auto - North Shore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8387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Auto - Downstream Outfall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6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Auto - Upstream Outfall*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6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LGS Forebay Cabled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LGR Forebay Cabled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6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No valid data was collected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53302" y="2771774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3054" y="2778443"/>
            <a:ext cx="658171" cy="307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075688" y="2771773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013862" y="2776537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53300" y="3120993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47740" y="4802145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228776" y="3120993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42577" y="4802145"/>
            <a:ext cx="658171" cy="307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LGS Tailrace Detections and Fish Ladder Entrance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641947"/>
              </p:ext>
            </p:extLst>
          </p:nvPr>
        </p:nvGraphicFramePr>
        <p:xfrm>
          <a:off x="2701035" y="2147316"/>
          <a:ext cx="10033001" cy="1219200"/>
        </p:xfrm>
        <a:graphic>
          <a:graphicData uri="http://schemas.openxmlformats.org/drawingml/2006/table">
            <a:tbl>
              <a:tblPr/>
              <a:tblGrid>
                <a:gridCol w="1358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9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0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Outfall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Wall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Powerhouse Tailrace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Shore Tailrace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064372"/>
              </p:ext>
            </p:extLst>
          </p:nvPr>
        </p:nvGraphicFramePr>
        <p:xfrm>
          <a:off x="2701034" y="4592955"/>
          <a:ext cx="10133817" cy="3270885"/>
        </p:xfrm>
        <a:graphic>
          <a:graphicData uri="http://schemas.openxmlformats.org/drawingml/2006/table">
            <a:tbl>
              <a:tblPr/>
              <a:tblGrid>
                <a:gridCol w="3233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0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Entry Location**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Powerhouse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 (48%)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 (64%)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 (47%)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Powerhouse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(9%)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(16%)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Shore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 (43%)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(20%)*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 (52%)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(0.25%)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349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Reported as unknown because the north shore was unmonitored during study.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The first fish ladder entry detection location for each fish: based on the detection of the receivers at each entrance inside the fish ladder.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836475" y="1722584"/>
            <a:ext cx="376212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LGS Tailrace Detections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9156" y="4168223"/>
            <a:ext cx="407675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LGS Fish Ladder Entrance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57600" y="1828799"/>
            <a:ext cx="8229600" cy="6019745"/>
            <a:chOff x="3657600" y="1828799"/>
            <a:chExt cx="8229600" cy="601974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0" y="1828799"/>
              <a:ext cx="8229600" cy="49528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326880" y="4668673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27.5%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326880" y="5794028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11.5%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54624" y="579871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12%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54624" y="3890314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20640" y="6832881"/>
              <a:ext cx="67665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Staying near Northshore before entering fish ladder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Staying near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Southshore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before entering fish ladder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Swim between regions before entering fish ladder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03648" y="6937248"/>
              <a:ext cx="182880" cy="182880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03648" y="7242612"/>
              <a:ext cx="182880" cy="182880"/>
            </a:xfrm>
            <a:prstGeom prst="rect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486656" y="7547976"/>
              <a:ext cx="182880" cy="1828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803648" y="7547976"/>
              <a:ext cx="182880" cy="18288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62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Track and Time Lapse Video</a:t>
            </a:r>
          </a:p>
        </p:txBody>
      </p:sp>
      <p:pic>
        <p:nvPicPr>
          <p:cNvPr id="5" name="G72FBA877_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3263" y="1669224"/>
            <a:ext cx="11313250" cy="636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Shore Fish Tracks </a:t>
            </a:r>
          </a:p>
        </p:txBody>
      </p:sp>
      <p:pic>
        <p:nvPicPr>
          <p:cNvPr id="4" name="LGS18_TR_animation_HAL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1223" y="1744282"/>
            <a:ext cx="10865297" cy="61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/>
              <a:t>Study Objectives</a:t>
            </a:r>
          </a:p>
          <a:p>
            <a:r>
              <a:rPr lang="en-US" dirty="0"/>
              <a:t>Fish Collection and Tagging</a:t>
            </a:r>
          </a:p>
          <a:p>
            <a:r>
              <a:rPr lang="en-US" dirty="0"/>
              <a:t>Detection Arrays</a:t>
            </a:r>
          </a:p>
          <a:p>
            <a:r>
              <a:rPr lang="en-US" dirty="0"/>
              <a:t>Controlled Testing</a:t>
            </a:r>
          </a:p>
          <a:p>
            <a:r>
              <a:rPr lang="en-US" dirty="0"/>
              <a:t>Preliminary Results</a:t>
            </a:r>
          </a:p>
          <a:p>
            <a:r>
              <a:rPr lang="en-US" dirty="0"/>
              <a:t>Conclusions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Passage Detections at Each Dam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104184"/>
              </p:ext>
            </p:extLst>
          </p:nvPr>
        </p:nvGraphicFramePr>
        <p:xfrm>
          <a:off x="1161923" y="2380952"/>
          <a:ext cx="12865433" cy="4301298"/>
        </p:xfrm>
        <a:graphic>
          <a:graphicData uri="http://schemas.openxmlformats.org/drawingml/2006/table">
            <a:tbl>
              <a:tblPr/>
              <a:tblGrid>
                <a:gridCol w="4457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9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7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3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243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  <a:r>
                        <a:rPr lang="en-US" sz="2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(1)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(PIT)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9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Passed Lower Monumental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 (88.0%)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 (96.8%)</a:t>
                      </a:r>
                      <a:r>
                        <a:rPr lang="en-US" sz="2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(2)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 (90.0%)</a:t>
                      </a: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9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Little Goose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(80.6%)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 (87.0%)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 (92.3%)</a:t>
                      </a:r>
                      <a:r>
                        <a:rPr lang="en-US" sz="2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(3)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9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Passed Little Goose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 (79.7%)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 (85.3%)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 (91.8%)</a:t>
                      </a:r>
                      <a:r>
                        <a:rPr lang="en-US" sz="2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(4)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 (88.3%)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Passed Lower Granite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(84.0%)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 (91.0%)</a:t>
                      </a:r>
                      <a:r>
                        <a:rPr lang="en-US" sz="2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(5)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 (88.5%)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456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(1) Includes both RT and PIT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456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(2) Detected by LMN PIT or any LMN upstream PIT/Auto/Cabled arrays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456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(3) Detected by either LGS tailrace cabled array or LGS near dam auto nodes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456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(4) Detected by any LGS upstream arrays (LGS PIT, LGS FL exit, LGS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forebay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cabled, LGR PIT, or LGR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forebay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cabled array)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456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(5) Detected by either LGR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forebay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cabled array or LGR PIT detectors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79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Fish Passage Times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840761"/>
              </p:ext>
            </p:extLst>
          </p:nvPr>
        </p:nvGraphicFramePr>
        <p:xfrm>
          <a:off x="2837204" y="2904966"/>
          <a:ext cx="8940268" cy="2044065"/>
        </p:xfrm>
        <a:graphic>
          <a:graphicData uri="http://schemas.openxmlformats.org/drawingml/2006/table">
            <a:tbl>
              <a:tblPr/>
              <a:tblGrid>
                <a:gridCol w="4319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1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1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 first tailrace detection to…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First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fishway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entry detection (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7.3/11.8/5.5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Exit to LGS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forebay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14.5/21.6/11.5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fishway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entry to ladder top (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3.5/2.9/3.1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Separated by 3 different spill patterns (Alternate, Bulk, Uniform)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From first tailrace detection time to the first fish ladder exit detection time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3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Fallback at LGS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321822"/>
              </p:ext>
            </p:extLst>
          </p:nvPr>
        </p:nvGraphicFramePr>
        <p:xfrm>
          <a:off x="4665472" y="5605606"/>
          <a:ext cx="5537200" cy="1672590"/>
        </p:xfrm>
        <a:graphic>
          <a:graphicData uri="http://schemas.openxmlformats.org/drawingml/2006/table">
            <a:tbl>
              <a:tblPr/>
              <a:tblGrid>
                <a:gridCol w="247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Fallback percent*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Fallback rate**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*unique fish that fell back/unique fish passed dam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**fallback events/unique fish passed dam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232919"/>
              </p:ext>
            </p:extLst>
          </p:nvPr>
        </p:nvGraphicFramePr>
        <p:xfrm>
          <a:off x="4665472" y="1705768"/>
          <a:ext cx="6407081" cy="3728085"/>
        </p:xfrm>
        <a:graphic>
          <a:graphicData uri="http://schemas.openxmlformats.org/drawingml/2006/table">
            <a:tbl>
              <a:tblPr/>
              <a:tblGrid>
                <a:gridCol w="383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fish that passed LGS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fallback fish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fallback events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fallback events through SP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fallback events through PH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6**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upstream LGR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LMN and LGS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downstream MCN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25 through ASW and 13 through regular spillway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bays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Three of the fish that had fallback through the PH were detected by the JBS PIT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10" y="18879"/>
            <a:ext cx="5798286" cy="81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4.19753E-6 L -0.21593 -0.0003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6" y="-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7917E-6 5.55556E-7 L -0.21561 -0.0025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6" y="-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2A099-02A0-42E4-A053-F7CD3CCE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156091-3FD8-4A29-8730-A2FF6BB8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Fallback Time After Exiting Fish Ladder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F1729-6E3F-48F1-9F50-2D52DBD53EC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7098384"/>
            <a:ext cx="12801600" cy="1131216"/>
          </a:xfrm>
        </p:spPr>
        <p:txBody>
          <a:bodyPr/>
          <a:lstStyle/>
          <a:p>
            <a:r>
              <a:rPr lang="en-US" dirty="0"/>
              <a:t>Amount of time from 1</a:t>
            </a:r>
            <a:r>
              <a:rPr lang="en-US" baseline="30000" dirty="0"/>
              <a:t>st</a:t>
            </a:r>
            <a:r>
              <a:rPr lang="en-US" dirty="0"/>
              <a:t> forebay detection to the last forebay detection prior to fallback.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3061472"/>
              </p:ext>
            </p:extLst>
          </p:nvPr>
        </p:nvGraphicFramePr>
        <p:xfrm>
          <a:off x="3007151" y="1668544"/>
          <a:ext cx="9059158" cy="514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2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1F6D1C-904E-4969-A8B1-B1E55249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6A03B5-1BE5-4881-BB5E-3DA400175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Flow and Spill Percentage at Time of Fallback Event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D46BE48-459E-4092-960E-9EAD2EBBCA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768063"/>
              </p:ext>
            </p:extLst>
          </p:nvPr>
        </p:nvGraphicFramePr>
        <p:xfrm>
          <a:off x="1201917" y="1866508"/>
          <a:ext cx="6825003" cy="5905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363D412-FEFF-4088-915C-457D0FCD11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233983"/>
              </p:ext>
            </p:extLst>
          </p:nvPr>
        </p:nvGraphicFramePr>
        <p:xfrm>
          <a:off x="8253534" y="1866508"/>
          <a:ext cx="5967373" cy="5905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95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Fate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13738"/>
              </p:ext>
            </p:extLst>
          </p:nvPr>
        </p:nvGraphicFramePr>
        <p:xfrm>
          <a:off x="3091961" y="2057399"/>
          <a:ext cx="9360878" cy="3762375"/>
        </p:xfrm>
        <a:graphic>
          <a:graphicData uri="http://schemas.openxmlformats.org/drawingml/2006/table">
            <a:tbl>
              <a:tblPr/>
              <a:tblGrid>
                <a:gridCol w="326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2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Downstream ICH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Columbia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algn="l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Walla Walla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algn="l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Upper John Day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Upper Yakima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ICH and LMN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Snake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LMN and LGS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Snake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Tucannon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LGS and LGR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Snake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Upstream of LGR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301413" y="5483195"/>
            <a:ext cx="914400" cy="3365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301412" y="2692370"/>
            <a:ext cx="928687" cy="1379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Distribution of Adult Fish Entering Fish Ladder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600" y="6309360"/>
            <a:ext cx="12801600" cy="1828800"/>
          </a:xfrm>
        </p:spPr>
        <p:txBody>
          <a:bodyPr/>
          <a:lstStyle/>
          <a:p>
            <a:r>
              <a:rPr lang="en-US" dirty="0"/>
              <a:t>Fish prefer to enter fish ladder during the day time</a:t>
            </a:r>
          </a:p>
          <a:p>
            <a:pPr lvl="1"/>
            <a:r>
              <a:rPr lang="en-US" dirty="0"/>
              <a:t>95.26% of fish entered fish ladder after 4 am and before 7 pm.</a:t>
            </a:r>
          </a:p>
          <a:p>
            <a:r>
              <a:rPr lang="en-US" dirty="0"/>
              <a:t>2008 study also found that fish were most active during daylight hours and least active at night.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58" y="1510870"/>
            <a:ext cx="12719538" cy="47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 Level and Proportion of Fish in the Tailrace Entering Fish Ladder from 5/21 to 6/3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1371600" y="6120269"/>
            <a:ext cx="12801600" cy="2250007"/>
          </a:xfrm>
        </p:spPr>
        <p:txBody>
          <a:bodyPr/>
          <a:lstStyle/>
          <a:p>
            <a:r>
              <a:rPr lang="en-US" sz="1800" dirty="0"/>
              <a:t>Results were calculated for day time spill period (4 am to 8 pm PDT).</a:t>
            </a:r>
          </a:p>
          <a:p>
            <a:r>
              <a:rPr lang="en-US" sz="1800" dirty="0"/>
              <a:t>From 5/21 – 5/24, when spill level was 35-40%, about 30-50% of fish in the tailrace entered fish ladder.</a:t>
            </a:r>
          </a:p>
          <a:p>
            <a:r>
              <a:rPr lang="en-US" sz="1800" dirty="0"/>
              <a:t>From 5/25 – 5/29, spill level was at 45% and above and less than 20% of fish in the tailrace entered the fish ladder. </a:t>
            </a:r>
            <a:endParaRPr lang="en-US" dirty="0"/>
          </a:p>
          <a:p>
            <a:r>
              <a:rPr lang="en-US" sz="1800" dirty="0"/>
              <a:t>From 5/30 - 6/3, special 30% spill treatment was applied.</a:t>
            </a:r>
          </a:p>
          <a:p>
            <a:pPr lvl="1"/>
            <a:r>
              <a:rPr lang="en-US" sz="1800" dirty="0"/>
              <a:t>Over 40% - 65% of fish in the tailrace entered fish ladder during 30% spill treatment within these 4 days. </a:t>
            </a:r>
          </a:p>
          <a:p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2" y="1539449"/>
            <a:ext cx="10723465" cy="457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2" y="1539449"/>
            <a:ext cx="10723465" cy="4575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2" y="1539449"/>
            <a:ext cx="10723465" cy="4575118"/>
          </a:xfrm>
          <a:prstGeom prst="rect">
            <a:avLst/>
          </a:prstGeom>
        </p:spPr>
      </p:pic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0934983"/>
              </p:ext>
            </p:extLst>
          </p:nvPr>
        </p:nvGraphicFramePr>
        <p:xfrm>
          <a:off x="2242523" y="1581912"/>
          <a:ext cx="4654726" cy="4538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202526"/>
              </p:ext>
            </p:extLst>
          </p:nvPr>
        </p:nvGraphicFramePr>
        <p:xfrm>
          <a:off x="5963224" y="1581912"/>
          <a:ext cx="4572000" cy="4538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509926"/>
              </p:ext>
            </p:extLst>
          </p:nvPr>
        </p:nvGraphicFramePr>
        <p:xfrm>
          <a:off x="9134188" y="1581912"/>
          <a:ext cx="4572000" cy="4544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7844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Graphic spid="19" grpId="0">
        <p:bldAsOne/>
      </p:bldGraphic>
      <p:bldGraphic spid="19" grpId="1">
        <p:bldAsOne/>
      </p:bldGraphic>
      <p:bldGraphic spid="21" grpId="0">
        <p:bldAsOne/>
      </p:bldGraphic>
      <p:bldGraphic spid="21" grpId="1">
        <p:bldAsOne/>
      </p:bldGraphic>
      <p:bldGraphic spid="23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 Level and Proportion of Fish in the Tailrace That Entered North Fish Ladder and South Fish Ladder from 5/21 to 6/3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1371600" y="6117336"/>
            <a:ext cx="12801600" cy="2167128"/>
          </a:xfrm>
        </p:spPr>
        <p:txBody>
          <a:bodyPr/>
          <a:lstStyle/>
          <a:p>
            <a:r>
              <a:rPr lang="en-US" sz="1800" dirty="0"/>
              <a:t>From 5/21 - 5/29, no clear trend of fish </a:t>
            </a:r>
            <a:r>
              <a:rPr lang="en-US" sz="1800" dirty="0" smtClean="0"/>
              <a:t>entering ladder through </a:t>
            </a:r>
            <a:r>
              <a:rPr lang="en-US" sz="1800" dirty="0"/>
              <a:t>South </a:t>
            </a:r>
            <a:r>
              <a:rPr lang="en-US" sz="1800" dirty="0" smtClean="0"/>
              <a:t>and </a:t>
            </a:r>
            <a:r>
              <a:rPr lang="en-US" sz="1800" dirty="0"/>
              <a:t>North </a:t>
            </a:r>
            <a:r>
              <a:rPr lang="en-US" sz="1800" dirty="0" smtClean="0"/>
              <a:t>Entrance</a:t>
            </a:r>
            <a:endParaRPr lang="en-US" sz="1800" dirty="0"/>
          </a:p>
          <a:p>
            <a:r>
              <a:rPr lang="en-US" sz="1800" dirty="0"/>
              <a:t>From 5/30 - 6/3, during the 30% spill treatment periods, more fish first entered </a:t>
            </a:r>
            <a:r>
              <a:rPr lang="en-US" sz="1800" dirty="0" smtClean="0"/>
              <a:t>through North Shore Entrance than </a:t>
            </a:r>
            <a:r>
              <a:rPr lang="en-US" sz="1800" dirty="0"/>
              <a:t>South </a:t>
            </a:r>
            <a:r>
              <a:rPr lang="en-US" sz="1800" dirty="0" smtClean="0"/>
              <a:t>Shore Entrance.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2" y="1539449"/>
            <a:ext cx="10723465" cy="457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2" y="1539449"/>
            <a:ext cx="10723465" cy="4575118"/>
          </a:xfrm>
          <a:prstGeom prst="rect">
            <a:avLst/>
          </a:prstGeom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102403"/>
              </p:ext>
            </p:extLst>
          </p:nvPr>
        </p:nvGraphicFramePr>
        <p:xfrm>
          <a:off x="2375337" y="1536680"/>
          <a:ext cx="7903779" cy="4577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5806042"/>
              </p:ext>
            </p:extLst>
          </p:nvPr>
        </p:nvGraphicFramePr>
        <p:xfrm>
          <a:off x="8755117" y="1581913"/>
          <a:ext cx="4976569" cy="453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673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Graphic spid="14" grpId="0">
        <p:bldAsOne/>
      </p:bldGraphic>
      <p:bldGraphic spid="14" grpId="1">
        <p:bldAsOne/>
      </p:bldGraphic>
      <p:bldGraphic spid="19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Movement in Tailrace Relative to Spill Operations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600" y="5824728"/>
            <a:ext cx="12801600" cy="2404871"/>
          </a:xfrm>
        </p:spPr>
        <p:txBody>
          <a:bodyPr/>
          <a:lstStyle/>
          <a:p>
            <a:r>
              <a:rPr lang="en-US" sz="1800" dirty="0"/>
              <a:t>A higher percentage of fish were </a:t>
            </a:r>
            <a:r>
              <a:rPr lang="en-US" sz="1800" dirty="0" smtClean="0"/>
              <a:t>first detected in the </a:t>
            </a:r>
            <a:r>
              <a:rPr lang="en-US" sz="1800" dirty="0"/>
              <a:t>north shore </a:t>
            </a:r>
            <a:r>
              <a:rPr lang="en-US" sz="1800" dirty="0" smtClean="0"/>
              <a:t>than the south shore region within each of the spill </a:t>
            </a:r>
            <a:r>
              <a:rPr lang="en-US" sz="1800" dirty="0"/>
              <a:t>treatments </a:t>
            </a:r>
            <a:endParaRPr lang="en-US" sz="1800" dirty="0" smtClean="0"/>
          </a:p>
          <a:p>
            <a:pPr lvl="1"/>
            <a:r>
              <a:rPr lang="en-US" sz="1800" dirty="0"/>
              <a:t>For higher spill percentages a larger percentage of fish were along the north shore</a:t>
            </a:r>
          </a:p>
          <a:p>
            <a:r>
              <a:rPr lang="en-US" sz="1800" dirty="0"/>
              <a:t>For fish </a:t>
            </a:r>
            <a:r>
              <a:rPr lang="en-US" sz="1800" dirty="0" smtClean="0"/>
              <a:t>that were first detected in the </a:t>
            </a:r>
            <a:r>
              <a:rPr lang="en-US" sz="1800" dirty="0"/>
              <a:t>north shore </a:t>
            </a:r>
            <a:r>
              <a:rPr lang="en-US" sz="1800" dirty="0" smtClean="0"/>
              <a:t>region at </a:t>
            </a:r>
            <a:r>
              <a:rPr lang="en-US" sz="1800" dirty="0"/>
              <a:t>lower spill </a:t>
            </a:r>
            <a:r>
              <a:rPr lang="en-US" sz="1800" dirty="0" smtClean="0"/>
              <a:t>percentage, about half stayed in </a:t>
            </a:r>
            <a:r>
              <a:rPr lang="en-US" sz="1800" dirty="0"/>
              <a:t>the north </a:t>
            </a:r>
            <a:r>
              <a:rPr lang="en-US" sz="1800" dirty="0" smtClean="0"/>
              <a:t>shore region and </a:t>
            </a:r>
            <a:r>
              <a:rPr lang="en-US" sz="1800" dirty="0"/>
              <a:t>the other half </a:t>
            </a:r>
            <a:r>
              <a:rPr lang="en-US" sz="1800" dirty="0" smtClean="0"/>
              <a:t>moved downstream </a:t>
            </a:r>
            <a:r>
              <a:rPr lang="en-US" sz="1800" dirty="0"/>
              <a:t>or to the south </a:t>
            </a:r>
            <a:r>
              <a:rPr lang="en-US" sz="1800" dirty="0" smtClean="0"/>
              <a:t>shore</a:t>
            </a:r>
            <a:endParaRPr lang="en-US" sz="1800" dirty="0"/>
          </a:p>
          <a:p>
            <a:pPr lvl="1"/>
            <a:r>
              <a:rPr lang="en-US" sz="1800" dirty="0"/>
              <a:t>As the spill percentage </a:t>
            </a:r>
            <a:r>
              <a:rPr lang="en-US" sz="1800" dirty="0" smtClean="0"/>
              <a:t>increased lower percentage of fish moved </a:t>
            </a:r>
            <a:r>
              <a:rPr lang="en-US" sz="1800" dirty="0"/>
              <a:t>to other regions</a:t>
            </a:r>
          </a:p>
          <a:p>
            <a:r>
              <a:rPr lang="en-US" sz="1800" dirty="0"/>
              <a:t>At higher levels </a:t>
            </a:r>
            <a:r>
              <a:rPr lang="en-US" sz="1800" dirty="0" smtClean="0"/>
              <a:t>spill percentage, a </a:t>
            </a:r>
            <a:r>
              <a:rPr lang="en-US" sz="1800" dirty="0"/>
              <a:t>lower percentage of fish </a:t>
            </a:r>
            <a:r>
              <a:rPr lang="en-US" sz="1800" dirty="0" smtClean="0"/>
              <a:t>entered </a:t>
            </a:r>
            <a:r>
              <a:rPr lang="en-US" sz="1800" dirty="0"/>
              <a:t>the </a:t>
            </a:r>
            <a:r>
              <a:rPr lang="en-US" sz="1800" dirty="0" smtClean="0"/>
              <a:t>ladder</a:t>
            </a:r>
            <a:endParaRPr lang="en-US" sz="2000" dirty="0"/>
          </a:p>
          <a:p>
            <a:endParaRPr lang="en-US" sz="1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1609211"/>
              </p:ext>
            </p:extLst>
          </p:nvPr>
        </p:nvGraphicFramePr>
        <p:xfrm>
          <a:off x="7368363" y="1550014"/>
          <a:ext cx="7262036" cy="4210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780496"/>
              </p:ext>
            </p:extLst>
          </p:nvPr>
        </p:nvGraphicFramePr>
        <p:xfrm>
          <a:off x="1010093" y="1550013"/>
          <a:ext cx="6113721" cy="421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820295"/>
              </p:ext>
            </p:extLst>
          </p:nvPr>
        </p:nvGraphicFramePr>
        <p:xfrm>
          <a:off x="3442138" y="1478511"/>
          <a:ext cx="8187603" cy="4282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356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Graphic spid="6" grpId="0">
        <p:bldAsOne/>
      </p:bldGraphic>
      <p:bldGraphic spid="6" grpId="1">
        <p:bldAsOne/>
      </p:bldGraphic>
      <p:bldGraphic spid="9" grpId="0">
        <p:bldAsOne/>
      </p:bldGraphic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Objectives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sz="2400" dirty="0"/>
              <a:t>Evaluate tailrace movements, passage, and fallback of adult Chinook salmon at Little Goose Dam (LGS) in relation to increased spill levels</a:t>
            </a:r>
          </a:p>
          <a:p>
            <a:pPr lvl="1"/>
            <a:r>
              <a:rPr lang="en-US" sz="2200" dirty="0"/>
              <a:t>Metrics for the consequence of spill include:</a:t>
            </a:r>
          </a:p>
          <a:p>
            <a:pPr lvl="2"/>
            <a:r>
              <a:rPr lang="en-US" dirty="0"/>
              <a:t>Tailrace behavior and movement</a:t>
            </a:r>
          </a:p>
          <a:p>
            <a:pPr lvl="2"/>
            <a:r>
              <a:rPr lang="en-US" dirty="0"/>
              <a:t>Behavior in relation to operations and hydraulic conditions</a:t>
            </a:r>
          </a:p>
          <a:p>
            <a:pPr lvl="2"/>
            <a:r>
              <a:rPr lang="en-US" dirty="0"/>
              <a:t>Delay/holding tailrace locations</a:t>
            </a:r>
          </a:p>
          <a:p>
            <a:pPr lvl="2"/>
            <a:r>
              <a:rPr lang="en-US" dirty="0"/>
              <a:t>Preferred entrances into the adult fish ladder</a:t>
            </a:r>
          </a:p>
          <a:p>
            <a:pPr lvl="1"/>
            <a:r>
              <a:rPr lang="en-US" sz="2200" dirty="0"/>
              <a:t>Calculate relevant adult passage metrics to compare against the previous radio telemetry results by Clabough et al. (2014) and Jepson et al. (2009).</a:t>
            </a:r>
          </a:p>
          <a:p>
            <a:r>
              <a:rPr lang="en-US" sz="2400" dirty="0"/>
              <a:t>A component of this study included using the data collected to conduct a post-construction evaluation of a new adult ladder passage temperature reduction system.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6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Reduction System Pump On vs. Off - Travel Time from PIT Detection to </a:t>
            </a:r>
            <a:r>
              <a:rPr lang="en-US" dirty="0" err="1"/>
              <a:t>Forebay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12" y="1934302"/>
            <a:ext cx="11676196" cy="58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600" y="1820487"/>
            <a:ext cx="12801600" cy="6276109"/>
          </a:xfrm>
        </p:spPr>
        <p:txBody>
          <a:bodyPr/>
          <a:lstStyle/>
          <a:p>
            <a:r>
              <a:rPr lang="en-US" sz="2000" dirty="0"/>
              <a:t>The acoustic telemetry receivers deployed in the LGS tailrace resulted in high detection efficiency and provide good tracking results</a:t>
            </a:r>
          </a:p>
          <a:p>
            <a:r>
              <a:rPr lang="en-US" sz="2000" dirty="0"/>
              <a:t>More fish experienced fallback during 2018 (9.8%) compared to the 2008 (3.9%) and 2013 (7.5%) studies.</a:t>
            </a:r>
          </a:p>
          <a:p>
            <a:r>
              <a:rPr lang="en-US" sz="2000" dirty="0"/>
              <a:t>A majority (62%) of fish were first detected approaching the LGS tailrace along the north shore.</a:t>
            </a:r>
          </a:p>
          <a:p>
            <a:r>
              <a:rPr lang="en-US" sz="2000" dirty="0"/>
              <a:t>Slightly over half of the fish utilized the north shore fish ladder entrance, and just under half used the south powerhouse entrance. Only 3 (1%) fish used the north powerhouse entrance.</a:t>
            </a:r>
          </a:p>
          <a:p>
            <a:pPr lvl="1"/>
            <a:r>
              <a:rPr lang="en-US" sz="2000" dirty="0"/>
              <a:t>In previous studies the north powerhouse entrance was always the least used, but the percentages were significantly higher (9% and 16%).</a:t>
            </a:r>
          </a:p>
          <a:p>
            <a:r>
              <a:rPr lang="en-US" sz="2000" dirty="0"/>
              <a:t>With higher proportions of spill this year, fish took more time to enter the LGS fish ladder.</a:t>
            </a:r>
          </a:p>
          <a:p>
            <a:r>
              <a:rPr lang="en-US" sz="2000" dirty="0"/>
              <a:t>In this study a larger percentage of fish reached the LGS tailrace than the previous studies, and of those fish a slightly higher percentage passed LGS.</a:t>
            </a:r>
          </a:p>
          <a:p>
            <a:r>
              <a:rPr lang="en-US" sz="2000" dirty="0"/>
              <a:t>30% spill treatments helped fish to enter the fish ladder and pass LGS. A higher percentage of tagged fish (40 – 65%) was observed entering the fish ladder at the 30% spill level than any other spill level.</a:t>
            </a:r>
          </a:p>
          <a:p>
            <a:r>
              <a:rPr lang="en-US" sz="2000" dirty="0"/>
              <a:t>When spill level was at 35 – 40%, about 30 – 50% of tagged fish were observed entering the fish ladder.</a:t>
            </a:r>
          </a:p>
          <a:p>
            <a:r>
              <a:rPr lang="en-US" sz="2000" dirty="0"/>
              <a:t>When spill level was at 45% and above, less then 20% of tagged fish were observed entering the fish ladder.</a:t>
            </a:r>
          </a:p>
          <a:p>
            <a:r>
              <a:rPr lang="en-US" sz="2000" dirty="0"/>
              <a:t>No difference was detected in travel time from being PIT detected to exiting into the </a:t>
            </a:r>
            <a:r>
              <a:rPr lang="en-US" sz="2000" dirty="0" err="1"/>
              <a:t>forebay</a:t>
            </a:r>
            <a:r>
              <a:rPr lang="en-US" sz="2000" dirty="0"/>
              <a:t> when the temperature reduction system pump was on or off.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67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703323" cy="5486401"/>
          </a:xfrm>
        </p:spPr>
        <p:txBody>
          <a:bodyPr/>
          <a:lstStyle/>
          <a:p>
            <a:r>
              <a:rPr lang="en-US" b="1" dirty="0"/>
              <a:t>Funding support:</a:t>
            </a:r>
          </a:p>
          <a:p>
            <a:pPr lvl="1"/>
            <a:r>
              <a:rPr lang="en-US" dirty="0"/>
              <a:t>US Army Corps of Engineers, Walla Walla District</a:t>
            </a:r>
          </a:p>
          <a:p>
            <a:r>
              <a:rPr lang="en-US" b="1" dirty="0"/>
              <a:t>U.S. Army Corps of Engineers: </a:t>
            </a:r>
          </a:p>
          <a:p>
            <a:pPr lvl="1"/>
            <a:r>
              <a:rPr lang="en-US" dirty="0"/>
              <a:t>Derek Fryer, Chris </a:t>
            </a:r>
            <a:r>
              <a:rPr lang="en-US" dirty="0" err="1"/>
              <a:t>Pinney</a:t>
            </a:r>
            <a:r>
              <a:rPr lang="en-US" dirty="0"/>
              <a:t>, Scott St. John, Rick Weis, Ryan Laughery, Martin Ahmann</a:t>
            </a:r>
          </a:p>
          <a:p>
            <a:r>
              <a:rPr lang="en-US" b="1" dirty="0"/>
              <a:t>Pacific Northwest National Laboratory: </a:t>
            </a:r>
          </a:p>
          <a:p>
            <a:pPr lvl="1"/>
            <a:r>
              <a:rPr lang="en-US" dirty="0"/>
              <a:t>Jun Lu, Aljon Salalila, Jarod Cable, Sam Harding, John Stephenson, Kyle Larson, Kate Deters, Bernardo Beirao, Jacqueline Wells, Ryan </a:t>
            </a:r>
            <a:r>
              <a:rPr lang="en-US" dirty="0" err="1"/>
              <a:t>Ekre</a:t>
            </a:r>
            <a:r>
              <a:rPr lang="en-US" dirty="0"/>
              <a:t>, Brian Bellgraph, Shon Zimmerman</a:t>
            </a:r>
          </a:p>
          <a:p>
            <a:pPr defTabSz="803275"/>
            <a:r>
              <a:rPr lang="en-US" b="1" dirty="0"/>
              <a:t>U.S. Department of Energy </a:t>
            </a:r>
            <a:r>
              <a:rPr lang="en-US" dirty="0"/>
              <a:t>for the funding of related technology    	development</a:t>
            </a:r>
          </a:p>
        </p:txBody>
      </p:sp>
    </p:spTree>
    <p:extLst>
      <p:ext uri="{BB962C8B-B14F-4D97-AF65-F5344CB8AC3E}">
        <p14:creationId xmlns:p14="http://schemas.microsoft.com/office/powerpoint/2010/main" val="33212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6087" y="7449234"/>
            <a:ext cx="4258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For additional information about JSATS:</a:t>
            </a:r>
          </a:p>
          <a:p>
            <a:r>
              <a:rPr lang="en-US" sz="1800" i="1" dirty="0"/>
              <a:t>http://jsats.pnnl.gov</a:t>
            </a:r>
          </a:p>
        </p:txBody>
      </p:sp>
    </p:spTree>
    <p:extLst>
      <p:ext uri="{BB962C8B-B14F-4D97-AF65-F5344CB8AC3E}">
        <p14:creationId xmlns:p14="http://schemas.microsoft.com/office/powerpoint/2010/main" val="46920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Collection and Tagging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914400" y="3686233"/>
            <a:ext cx="13716000" cy="330892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Fish Collection and Tagging</a:t>
            </a:r>
          </a:p>
        </p:txBody>
      </p:sp>
    </p:spTree>
    <p:extLst>
      <p:ext uri="{BB962C8B-B14F-4D97-AF65-F5344CB8AC3E}">
        <p14:creationId xmlns:p14="http://schemas.microsoft.com/office/powerpoint/2010/main" val="10996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Trap</a:t>
            </a:r>
          </a:p>
        </p:txBody>
      </p:sp>
      <p:pic>
        <p:nvPicPr>
          <p:cNvPr id="5" name="Picture 2" descr="DSC_02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4871" y="3707935"/>
            <a:ext cx="6291346" cy="395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74" y="1828799"/>
            <a:ext cx="6866697" cy="4715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004162" y="7838062"/>
            <a:ext cx="11640312" cy="32587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F1AB00"/>
                </a:solidFill>
              </a:rPr>
              <a:t>Modified from USACE Walla Walla District</a:t>
            </a:r>
          </a:p>
        </p:txBody>
      </p:sp>
    </p:spTree>
    <p:extLst>
      <p:ext uri="{BB962C8B-B14F-4D97-AF65-F5344CB8AC3E}">
        <p14:creationId xmlns:p14="http://schemas.microsoft.com/office/powerpoint/2010/main" val="29419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Tagging 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5361709" cy="5486401"/>
          </a:xfrm>
        </p:spPr>
        <p:txBody>
          <a:bodyPr/>
          <a:lstStyle/>
          <a:p>
            <a:r>
              <a:rPr lang="en-US" dirty="0"/>
              <a:t>400 Fish tagged</a:t>
            </a:r>
          </a:p>
          <a:p>
            <a:pPr lvl="1"/>
            <a:r>
              <a:rPr lang="en-US" dirty="0"/>
              <a:t>Both AT and PIT</a:t>
            </a:r>
          </a:p>
          <a:p>
            <a:r>
              <a:rPr lang="en-US" dirty="0"/>
              <a:t>April 26th – June 6th</a:t>
            </a:r>
          </a:p>
          <a:p>
            <a:r>
              <a:rPr lang="en-US" dirty="0"/>
              <a:t>1.3% of the run</a:t>
            </a:r>
          </a:p>
          <a:p>
            <a:r>
              <a:rPr lang="en-US" dirty="0"/>
              <a:t>Released same day as tagging</a:t>
            </a:r>
          </a:p>
          <a:p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5804526"/>
              </p:ext>
            </p:extLst>
          </p:nvPr>
        </p:nvGraphicFramePr>
        <p:xfrm>
          <a:off x="7600154" y="1935437"/>
          <a:ext cx="6650713" cy="476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831" r="3698"/>
          <a:stretch/>
        </p:blipFill>
        <p:spPr>
          <a:xfrm>
            <a:off x="1490408" y="4767803"/>
            <a:ext cx="5657273" cy="3128422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820592"/>
              </p:ext>
            </p:extLst>
          </p:nvPr>
        </p:nvGraphicFramePr>
        <p:xfrm>
          <a:off x="7517219" y="1933000"/>
          <a:ext cx="6655981" cy="4397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34856" y="2113646"/>
            <a:ext cx="306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~25% unclipped fish</a:t>
            </a:r>
          </a:p>
        </p:txBody>
      </p:sp>
    </p:spTree>
    <p:extLst>
      <p:ext uri="{BB962C8B-B14F-4D97-AF65-F5344CB8AC3E}">
        <p14:creationId xmlns:p14="http://schemas.microsoft.com/office/powerpoint/2010/main" val="30964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“Sturgeon” Tag</a:t>
            </a:r>
            <a:br>
              <a:rPr lang="en-US" dirty="0"/>
            </a:br>
            <a:r>
              <a:rPr lang="en-US" dirty="0"/>
              <a:t>(Small long-life acoustic transmitter)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599" y="2057399"/>
            <a:ext cx="8048847" cy="5486401"/>
          </a:xfrm>
        </p:spPr>
        <p:txBody>
          <a:bodyPr/>
          <a:lstStyle/>
          <a:p>
            <a:r>
              <a:rPr lang="en-US" dirty="0"/>
              <a:t>Dimension: 24.2 mm x 5.0 mm </a:t>
            </a:r>
          </a:p>
          <a:p>
            <a:r>
              <a:rPr lang="en-US" dirty="0"/>
              <a:t>Dry Weight: 0.7 g</a:t>
            </a:r>
          </a:p>
          <a:p>
            <a:r>
              <a:rPr lang="en-US" dirty="0"/>
              <a:t>Wet Weight: 0.2 g</a:t>
            </a:r>
          </a:p>
          <a:p>
            <a:r>
              <a:rPr lang="en-US" dirty="0"/>
              <a:t>Volume: 429 mm</a:t>
            </a:r>
            <a:r>
              <a:rPr lang="en-US" baseline="30000" dirty="0"/>
              <a:t>3</a:t>
            </a:r>
          </a:p>
          <a:p>
            <a:r>
              <a:rPr lang="en-US" dirty="0"/>
              <a:t>Source Level: 161 or 163 dB at zero degrees</a:t>
            </a:r>
          </a:p>
          <a:p>
            <a:r>
              <a:rPr lang="en-US" dirty="0"/>
              <a:t>Configurable source level, pulse rate interval, &amp; tag code.</a:t>
            </a:r>
          </a:p>
          <a:p>
            <a:r>
              <a:rPr lang="en-US" dirty="0"/>
              <a:t>Tag Life:  </a:t>
            </a:r>
          </a:p>
          <a:p>
            <a:pPr lvl="1"/>
            <a:r>
              <a:rPr lang="en-US" b="1" dirty="0"/>
              <a:t>30 days at 163 dB and 2-s pulse rate interval</a:t>
            </a:r>
          </a:p>
          <a:p>
            <a:pPr lvl="1"/>
            <a:r>
              <a:rPr lang="en-US" dirty="0"/>
              <a:t>365 days at 161 dB and 15-s pulse rate interval.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95" y="2057399"/>
            <a:ext cx="4428416" cy="46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Arrays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914400" y="3686233"/>
            <a:ext cx="13716000" cy="330892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Detection Arrays</a:t>
            </a:r>
          </a:p>
        </p:txBody>
      </p:sp>
    </p:spTree>
    <p:extLst>
      <p:ext uri="{BB962C8B-B14F-4D97-AF65-F5344CB8AC3E}">
        <p14:creationId xmlns:p14="http://schemas.microsoft.com/office/powerpoint/2010/main" val="42404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LGS Deployment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26" y="1774586"/>
            <a:ext cx="11202165" cy="630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PNNL_Black</Template>
  <TotalTime>0</TotalTime>
  <Words>2124</Words>
  <Application>Microsoft Office PowerPoint</Application>
  <PresentationFormat>Custom</PresentationFormat>
  <Paragraphs>470</Paragraphs>
  <Slides>33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PNNL_Option_4</vt:lpstr>
      <vt:lpstr>Adult Spring Chinook Salmon Passage and Migration Behavior through the Lower Snake River (gas cap spill evaluation)  </vt:lpstr>
      <vt:lpstr>Outline</vt:lpstr>
      <vt:lpstr>Study Objectives</vt:lpstr>
      <vt:lpstr>Fish Collection and Tagging</vt:lpstr>
      <vt:lpstr>Fish Trap</vt:lpstr>
      <vt:lpstr>Fish Tagging Summary</vt:lpstr>
      <vt:lpstr>“Sturgeon” Tag (Small long-life acoustic transmitter)</vt:lpstr>
      <vt:lpstr>Detection Arrays</vt:lpstr>
      <vt:lpstr>LGS Deployment</vt:lpstr>
      <vt:lpstr>Autonode and PIT Arrays</vt:lpstr>
      <vt:lpstr>Controlled Testing</vt:lpstr>
      <vt:lpstr>Error Analysis - 32 Test Locations</vt:lpstr>
      <vt:lpstr>New 2D/3D Hybrid Solver</vt:lpstr>
      <vt:lpstr>Improvement: New 2D/3D Hybrid Solver</vt:lpstr>
      <vt:lpstr>Preliminary Results</vt:lpstr>
      <vt:lpstr>Detection and Tracking Summary in Different Regions</vt:lpstr>
      <vt:lpstr>First LGS Tailrace Detections and Fish Ladder Entrance</vt:lpstr>
      <vt:lpstr>Fish Track and Time Lapse Video</vt:lpstr>
      <vt:lpstr>North Shore Fish Tracks </vt:lpstr>
      <vt:lpstr>Fish Passage Detections at Each Dam</vt:lpstr>
      <vt:lpstr>Median Fish Passage Times</vt:lpstr>
      <vt:lpstr>Fallback at LGS</vt:lpstr>
      <vt:lpstr>Fallback Time After Exiting Fish Ladder</vt:lpstr>
      <vt:lpstr>Total Flow and Spill Percentage at Time of Fallback Event</vt:lpstr>
      <vt:lpstr>Final Fate</vt:lpstr>
      <vt:lpstr>Hourly Distribution of Adult Fish Entering Fish Ladder </vt:lpstr>
      <vt:lpstr>Spill Level and Proportion of Fish in the Tailrace Entering Fish Ladder from 5/21 to 6/3</vt:lpstr>
      <vt:lpstr>Spill Level and Proportion of Fish in the Tailrace That Entered North Fish Ladder and South Fish Ladder from 5/21 to 6/3</vt:lpstr>
      <vt:lpstr>Fish Movement in Tailrace Relative to Spill Operations</vt:lpstr>
      <vt:lpstr>Temperature Reduction System Pump On vs. Off - Travel Time from PIT Detection to Forebay</vt:lpstr>
      <vt:lpstr>Conclusions</vt:lpstr>
      <vt:lpstr>Acknowledgments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2018-11-20T01:08:15Z</dcterms:created>
  <dcterms:modified xsi:type="dcterms:W3CDTF">2018-12-19T16:41:50Z</dcterms:modified>
</cp:coreProperties>
</file>