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01" r:id="rId3"/>
    <p:sldMasterId id="2147483708" r:id="rId4"/>
  </p:sldMasterIdLst>
  <p:notesMasterIdLst>
    <p:notesMasterId r:id="rId82"/>
  </p:notesMasterIdLst>
  <p:sldIdLst>
    <p:sldId id="327" r:id="rId5"/>
    <p:sldId id="380" r:id="rId6"/>
    <p:sldId id="381" r:id="rId7"/>
    <p:sldId id="38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328" r:id="rId18"/>
    <p:sldId id="329" r:id="rId19"/>
    <p:sldId id="391" r:id="rId20"/>
    <p:sldId id="392" r:id="rId21"/>
    <p:sldId id="393" r:id="rId22"/>
    <p:sldId id="394" r:id="rId23"/>
    <p:sldId id="330" r:id="rId24"/>
    <p:sldId id="395" r:id="rId25"/>
    <p:sldId id="396" r:id="rId26"/>
    <p:sldId id="397" r:id="rId27"/>
    <p:sldId id="331" r:id="rId28"/>
    <p:sldId id="398" r:id="rId29"/>
    <p:sldId id="399" r:id="rId30"/>
    <p:sldId id="400" r:id="rId31"/>
    <p:sldId id="401" r:id="rId32"/>
    <p:sldId id="402" r:id="rId33"/>
    <p:sldId id="403" r:id="rId34"/>
    <p:sldId id="446" r:id="rId35"/>
    <p:sldId id="404" r:id="rId36"/>
    <p:sldId id="408" r:id="rId37"/>
    <p:sldId id="411" r:id="rId38"/>
    <p:sldId id="409" r:id="rId39"/>
    <p:sldId id="412" r:id="rId40"/>
    <p:sldId id="410" r:id="rId41"/>
    <p:sldId id="413" r:id="rId42"/>
    <p:sldId id="414" r:id="rId43"/>
    <p:sldId id="418" r:id="rId44"/>
    <p:sldId id="421" r:id="rId45"/>
    <p:sldId id="419" r:id="rId46"/>
    <p:sldId id="422" r:id="rId47"/>
    <p:sldId id="420" r:id="rId48"/>
    <p:sldId id="423" r:id="rId49"/>
    <p:sldId id="424" r:id="rId50"/>
    <p:sldId id="425" r:id="rId51"/>
    <p:sldId id="426" r:id="rId52"/>
    <p:sldId id="427" r:id="rId53"/>
    <p:sldId id="428" r:id="rId54"/>
    <p:sldId id="429" r:id="rId55"/>
    <p:sldId id="430" r:id="rId56"/>
    <p:sldId id="349" r:id="rId57"/>
    <p:sldId id="351" r:id="rId58"/>
    <p:sldId id="352" r:id="rId59"/>
    <p:sldId id="353" r:id="rId60"/>
    <p:sldId id="354" r:id="rId61"/>
    <p:sldId id="355" r:id="rId62"/>
    <p:sldId id="361" r:id="rId63"/>
    <p:sldId id="362" r:id="rId64"/>
    <p:sldId id="442" r:id="rId65"/>
    <p:sldId id="443" r:id="rId66"/>
    <p:sldId id="444" r:id="rId67"/>
    <p:sldId id="445" r:id="rId68"/>
    <p:sldId id="431" r:id="rId69"/>
    <p:sldId id="367" r:id="rId70"/>
    <p:sldId id="368" r:id="rId71"/>
    <p:sldId id="369" r:id="rId72"/>
    <p:sldId id="371" r:id="rId73"/>
    <p:sldId id="372" r:id="rId74"/>
    <p:sldId id="373" r:id="rId75"/>
    <p:sldId id="378" r:id="rId76"/>
    <p:sldId id="375" r:id="rId77"/>
    <p:sldId id="376" r:id="rId78"/>
    <p:sldId id="377" r:id="rId79"/>
    <p:sldId id="379" r:id="rId80"/>
    <p:sldId id="432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2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A397F-C3CF-4251-AF39-86A78BB6D6A6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E69AC-6CDC-4A75-A0D7-D5D347002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3440" indent="-282092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28370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79717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31065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482413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33761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385109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36457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CF32F6-CBC4-41D0-9D0C-A41BA9FBDDF5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Map etc.</a:t>
            </a:r>
          </a:p>
        </p:txBody>
      </p:sp>
    </p:spTree>
    <p:extLst>
      <p:ext uri="{BB962C8B-B14F-4D97-AF65-F5344CB8AC3E}">
        <p14:creationId xmlns:p14="http://schemas.microsoft.com/office/powerpoint/2010/main" val="270622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3440" indent="-282092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28370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79717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31065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482413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33761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385109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36457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81BF6D-9DB8-4976-BC5C-EB2427E73FD3}" type="slidenum">
              <a:rPr lang="en-US" sz="1200">
                <a:solidFill>
                  <a:prstClr val="black"/>
                </a:solidFill>
              </a:rPr>
              <a:pPr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Source: for most recent year: Table 25 of Report (Table 16 for LMO-ICE, ICE-MCN)</a:t>
            </a:r>
          </a:p>
          <a:p>
            <a:r>
              <a:rPr lang="en-US" smtClean="0"/>
              <a:t>For average: sgs’s “Clean S” spreadsheet – averages for 2002-2011</a:t>
            </a:r>
          </a:p>
        </p:txBody>
      </p:sp>
    </p:spTree>
    <p:extLst>
      <p:ext uri="{BB962C8B-B14F-4D97-AF65-F5344CB8AC3E}">
        <p14:creationId xmlns:p14="http://schemas.microsoft.com/office/powerpoint/2010/main" val="110667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3440" indent="-282092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28370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79717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31065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482413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33761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385109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36457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81BF6D-9DB8-4976-BC5C-EB2427E73FD3}" type="slidenum">
              <a:rPr lang="en-US" sz="1200">
                <a:solidFill>
                  <a:prstClr val="black"/>
                </a:solidFill>
              </a:rPr>
              <a:pPr/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Source: for most recent year: Table 25 of Report (Table 16 for LMO-ICE, ICE-MCN)</a:t>
            </a:r>
          </a:p>
          <a:p>
            <a:r>
              <a:rPr lang="en-US" smtClean="0"/>
              <a:t>For average: sgs’s “Clean S” spreadsheet – averages for 2002-2011</a:t>
            </a:r>
          </a:p>
        </p:txBody>
      </p:sp>
    </p:spTree>
    <p:extLst>
      <p:ext uri="{BB962C8B-B14F-4D97-AF65-F5344CB8AC3E}">
        <p14:creationId xmlns:p14="http://schemas.microsoft.com/office/powerpoint/2010/main" val="397010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1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4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4FFC9-DB76-4AC5-9762-B1108B34A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581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4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32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11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52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39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9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8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9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9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7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9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1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7E445-2D50-4872-9900-31CDEABCC469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0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9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10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3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1141666"/>
            <a:ext cx="6477000" cy="1398472"/>
          </a:xfrm>
        </p:spPr>
        <p:txBody>
          <a:bodyPr/>
          <a:lstStyle/>
          <a:p>
            <a:r>
              <a:rPr lang="en-US" sz="3600" dirty="0" smtClean="0"/>
              <a:t>Smolt Survival and Travel Time &amp;  Transportation Analyses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9900"/>
                </a:solidFill>
              </a:rPr>
              <a:t>Update with 2017 Data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Northwest Fisheries Science Center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600" dirty="0" smtClean="0"/>
              <a:t>Steven G. Smith</a:t>
            </a:r>
          </a:p>
          <a:p>
            <a:r>
              <a:rPr lang="en-US" sz="3600" dirty="0" smtClean="0"/>
              <a:t>December 12, 2017</a:t>
            </a:r>
            <a:endParaRPr lang="en-US" sz="3600" dirty="0"/>
          </a:p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24200" y="3195623"/>
            <a:ext cx="5484812" cy="598408"/>
          </a:xfrm>
        </p:spPr>
        <p:txBody>
          <a:bodyPr>
            <a:noAutofit/>
          </a:bodyPr>
          <a:lstStyle/>
          <a:p>
            <a:r>
              <a:rPr lang="en-US" sz="2000" dirty="0" smtClean="0"/>
              <a:t>Technical Management Team</a:t>
            </a:r>
          </a:p>
          <a:p>
            <a:r>
              <a:rPr lang="en-US" sz="2000" dirty="0" smtClean="0"/>
              <a:t>2017 Year-End Review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49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9144000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9144000" cy="64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9144000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9144000" cy="64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144000" cy="64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0"/>
            <a:ext cx="9144000" cy="64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olumbiamapno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113" y="-682625"/>
            <a:ext cx="10885488" cy="7843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sp>
        <p:nvSpPr>
          <p:cNvPr id="18435" name="Text Box 9"/>
          <p:cNvSpPr txBox="1">
            <a:spLocks noChangeArrowheads="1"/>
          </p:cNvSpPr>
          <p:nvPr/>
        </p:nvSpPr>
        <p:spPr bwMode="auto">
          <a:xfrm rot="-5413068">
            <a:off x="5302250" y="2817813"/>
            <a:ext cx="4286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8438" name="Text Box 25"/>
          <p:cNvSpPr txBox="1">
            <a:spLocks noChangeArrowheads="1"/>
          </p:cNvSpPr>
          <p:nvPr/>
        </p:nvSpPr>
        <p:spPr bwMode="auto">
          <a:xfrm>
            <a:off x="1776413" y="406400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BON</a:t>
            </a:r>
          </a:p>
        </p:txBody>
      </p:sp>
      <p:sp>
        <p:nvSpPr>
          <p:cNvPr id="18439" name="Text Box 27"/>
          <p:cNvSpPr txBox="1">
            <a:spLocks noChangeArrowheads="1"/>
          </p:cNvSpPr>
          <p:nvPr/>
        </p:nvSpPr>
        <p:spPr bwMode="auto">
          <a:xfrm>
            <a:off x="2849563" y="408622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TDA</a:t>
            </a:r>
          </a:p>
        </p:txBody>
      </p:sp>
      <p:pic>
        <p:nvPicPr>
          <p:cNvPr id="18441" name="Picture 34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115050"/>
            <a:ext cx="449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Oval 35"/>
          <p:cNvSpPr>
            <a:spLocks noChangeArrowheads="1"/>
          </p:cNvSpPr>
          <p:nvPr/>
        </p:nvSpPr>
        <p:spPr bwMode="auto">
          <a:xfrm>
            <a:off x="7659688" y="33591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18443" name="Picture 3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8" y="10842625"/>
            <a:ext cx="4492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4" name="Group 73"/>
          <p:cNvGrpSpPr>
            <a:grpSpLocks/>
          </p:cNvGrpSpPr>
          <p:nvPr/>
        </p:nvGrpSpPr>
        <p:grpSpPr bwMode="auto">
          <a:xfrm>
            <a:off x="1841500" y="4872038"/>
            <a:ext cx="6353175" cy="955675"/>
            <a:chOff x="1160" y="3069"/>
            <a:chExt cx="4002" cy="602"/>
          </a:xfrm>
        </p:grpSpPr>
        <p:grpSp>
          <p:nvGrpSpPr>
            <p:cNvPr id="18454" name="Group 71"/>
            <p:cNvGrpSpPr>
              <a:grpSpLocks/>
            </p:cNvGrpSpPr>
            <p:nvPr/>
          </p:nvGrpSpPr>
          <p:grpSpPr bwMode="auto">
            <a:xfrm>
              <a:off x="1360" y="3069"/>
              <a:ext cx="3639" cy="602"/>
              <a:chOff x="1360" y="3069"/>
              <a:chExt cx="3639" cy="602"/>
            </a:xfrm>
          </p:grpSpPr>
          <p:grpSp>
            <p:nvGrpSpPr>
              <p:cNvPr id="18463" name="Group 46"/>
              <p:cNvGrpSpPr>
                <a:grpSpLocks/>
              </p:cNvGrpSpPr>
              <p:nvPr/>
            </p:nvGrpSpPr>
            <p:grpSpPr bwMode="auto">
              <a:xfrm>
                <a:off x="1360" y="3273"/>
                <a:ext cx="3588" cy="82"/>
                <a:chOff x="1608" y="2000"/>
                <a:chExt cx="3588" cy="82"/>
              </a:xfrm>
            </p:grpSpPr>
            <p:sp>
              <p:nvSpPr>
                <p:cNvPr id="1847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608" y="2035"/>
                  <a:ext cx="3588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lg" len="sm"/>
                  <a:tailEnd type="oval" w="lg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Oval 40"/>
                <p:cNvSpPr>
                  <a:spLocks noChangeArrowheads="1"/>
                </p:cNvSpPr>
                <p:nvPr/>
              </p:nvSpPr>
              <p:spPr bwMode="auto">
                <a:xfrm>
                  <a:off x="2496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Oval 41"/>
                <p:cNvSpPr>
                  <a:spLocks noChangeArrowheads="1"/>
                </p:cNvSpPr>
                <p:nvPr/>
              </p:nvSpPr>
              <p:spPr bwMode="auto">
                <a:xfrm>
                  <a:off x="3488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Oval 43"/>
                <p:cNvSpPr>
                  <a:spLocks noChangeArrowheads="1"/>
                </p:cNvSpPr>
                <p:nvPr/>
              </p:nvSpPr>
              <p:spPr bwMode="auto">
                <a:xfrm>
                  <a:off x="4055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Oval 44"/>
                <p:cNvSpPr>
                  <a:spLocks noChangeArrowheads="1"/>
                </p:cNvSpPr>
                <p:nvPr/>
              </p:nvSpPr>
              <p:spPr bwMode="auto">
                <a:xfrm>
                  <a:off x="4407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Oval 45"/>
                <p:cNvSpPr>
                  <a:spLocks noChangeArrowheads="1"/>
                </p:cNvSpPr>
                <p:nvPr/>
              </p:nvSpPr>
              <p:spPr bwMode="auto">
                <a:xfrm>
                  <a:off x="4868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464" name="Group 70"/>
              <p:cNvGrpSpPr>
                <a:grpSpLocks/>
              </p:cNvGrpSpPr>
              <p:nvPr/>
            </p:nvGrpSpPr>
            <p:grpSpPr bwMode="auto">
              <a:xfrm>
                <a:off x="1627" y="3069"/>
                <a:ext cx="3298" cy="233"/>
                <a:chOff x="1627" y="3069"/>
                <a:chExt cx="3298" cy="233"/>
              </a:xfrm>
            </p:grpSpPr>
            <p:sp>
              <p:nvSpPr>
                <p:cNvPr id="1847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05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91.6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77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90.8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83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72.0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27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87.2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599" y="3069"/>
                  <a:ext cx="32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NA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334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91.2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8465" name="Group 69"/>
              <p:cNvGrpSpPr>
                <a:grpSpLocks/>
              </p:cNvGrpSpPr>
              <p:nvPr/>
            </p:nvGrpSpPr>
            <p:grpSpPr bwMode="auto">
              <a:xfrm>
                <a:off x="1627" y="3438"/>
                <a:ext cx="3372" cy="233"/>
                <a:chOff x="1627" y="3438"/>
                <a:chExt cx="3372" cy="233"/>
              </a:xfrm>
            </p:grpSpPr>
            <p:sp>
              <p:nvSpPr>
                <p:cNvPr id="1846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00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93.6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6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20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93.3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6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77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94.0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6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8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87.2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7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27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82.7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7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33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87.2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8455" name="Group 72"/>
            <p:cNvGrpSpPr>
              <a:grpSpLocks/>
            </p:cNvGrpSpPr>
            <p:nvPr/>
          </p:nvGrpSpPr>
          <p:grpSpPr bwMode="auto">
            <a:xfrm>
              <a:off x="1160" y="3318"/>
              <a:ext cx="4002" cy="213"/>
              <a:chOff x="1160" y="3318"/>
              <a:chExt cx="4002" cy="213"/>
            </a:xfrm>
          </p:grpSpPr>
          <p:sp>
            <p:nvSpPr>
              <p:cNvPr id="18456" name="Text Box 24"/>
              <p:cNvSpPr txBox="1">
                <a:spLocks noChangeArrowheads="1"/>
              </p:cNvSpPr>
              <p:nvPr/>
            </p:nvSpPr>
            <p:spPr bwMode="auto">
              <a:xfrm>
                <a:off x="3031" y="3318"/>
                <a:ext cx="4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MCN</a:t>
                </a:r>
              </a:p>
            </p:txBody>
          </p:sp>
          <p:sp>
            <p:nvSpPr>
              <p:cNvPr id="18457" name="Text Box 26"/>
              <p:cNvSpPr txBox="1">
                <a:spLocks noChangeArrowheads="1"/>
              </p:cNvSpPr>
              <p:nvPr/>
            </p:nvSpPr>
            <p:spPr bwMode="auto">
              <a:xfrm>
                <a:off x="2077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JDA</a:t>
                </a:r>
              </a:p>
            </p:txBody>
          </p:sp>
          <p:sp>
            <p:nvSpPr>
              <p:cNvPr id="18458" name="Text Box 29"/>
              <p:cNvSpPr txBox="1">
                <a:spLocks noChangeArrowheads="1"/>
              </p:cNvSpPr>
              <p:nvPr/>
            </p:nvSpPr>
            <p:spPr bwMode="auto">
              <a:xfrm>
                <a:off x="3603" y="3318"/>
                <a:ext cx="4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LMO</a:t>
                </a:r>
              </a:p>
            </p:txBody>
          </p:sp>
          <p:sp>
            <p:nvSpPr>
              <p:cNvPr id="18459" name="Text Box 30"/>
              <p:cNvSpPr txBox="1">
                <a:spLocks noChangeArrowheads="1"/>
              </p:cNvSpPr>
              <p:nvPr/>
            </p:nvSpPr>
            <p:spPr bwMode="auto">
              <a:xfrm>
                <a:off x="4425" y="3318"/>
                <a:ext cx="4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Arial" charset="0"/>
                  </a:rPr>
                  <a:t>LWG</a:t>
                </a:r>
                <a:endParaRPr lang="en-US" sz="1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60" name="Text Box 31"/>
              <p:cNvSpPr txBox="1">
                <a:spLocks noChangeArrowheads="1"/>
              </p:cNvSpPr>
              <p:nvPr/>
            </p:nvSpPr>
            <p:spPr bwMode="auto">
              <a:xfrm>
                <a:off x="3985" y="3318"/>
                <a:ext cx="38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Arial" charset="0"/>
                  </a:rPr>
                  <a:t>LGS</a:t>
                </a:r>
                <a:endParaRPr lang="en-US" sz="1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61" name="Text Box 32"/>
              <p:cNvSpPr txBox="1">
                <a:spLocks noChangeArrowheads="1"/>
              </p:cNvSpPr>
              <p:nvPr/>
            </p:nvSpPr>
            <p:spPr bwMode="auto">
              <a:xfrm>
                <a:off x="4791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SRT</a:t>
                </a:r>
              </a:p>
            </p:txBody>
          </p:sp>
          <p:sp>
            <p:nvSpPr>
              <p:cNvPr id="18462" name="Text Box 54"/>
              <p:cNvSpPr txBox="1">
                <a:spLocks noChangeArrowheads="1"/>
              </p:cNvSpPr>
              <p:nvPr/>
            </p:nvSpPr>
            <p:spPr bwMode="auto">
              <a:xfrm>
                <a:off x="1160" y="3318"/>
                <a:ext cx="4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BON</a:t>
                </a:r>
              </a:p>
            </p:txBody>
          </p:sp>
        </p:grpSp>
      </p:grpSp>
      <p:sp>
        <p:nvSpPr>
          <p:cNvPr id="18445" name="Text Box 55"/>
          <p:cNvSpPr txBox="1">
            <a:spLocks noChangeArrowheads="1"/>
          </p:cNvSpPr>
          <p:nvPr/>
        </p:nvSpPr>
        <p:spPr bwMode="auto">
          <a:xfrm>
            <a:off x="3335338" y="407035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JDA</a:t>
            </a:r>
          </a:p>
        </p:txBody>
      </p:sp>
      <p:sp>
        <p:nvSpPr>
          <p:cNvPr id="18446" name="Text Box 56"/>
          <p:cNvSpPr txBox="1">
            <a:spLocks noChangeArrowheads="1"/>
          </p:cNvSpPr>
          <p:nvPr/>
        </p:nvSpPr>
        <p:spPr bwMode="auto">
          <a:xfrm>
            <a:off x="4905375" y="4305300"/>
            <a:ext cx="64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MCN</a:t>
            </a:r>
          </a:p>
        </p:txBody>
      </p:sp>
      <p:sp>
        <p:nvSpPr>
          <p:cNvPr id="18447" name="Text Box 57"/>
          <p:cNvSpPr txBox="1">
            <a:spLocks noChangeArrowheads="1"/>
          </p:cNvSpPr>
          <p:nvPr/>
        </p:nvSpPr>
        <p:spPr bwMode="auto">
          <a:xfrm>
            <a:off x="5741988" y="2794000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LMO</a:t>
            </a:r>
          </a:p>
        </p:txBody>
      </p:sp>
      <p:sp>
        <p:nvSpPr>
          <p:cNvPr id="18448" name="Text Box 58"/>
          <p:cNvSpPr txBox="1">
            <a:spLocks noChangeArrowheads="1"/>
          </p:cNvSpPr>
          <p:nvPr/>
        </p:nvSpPr>
        <p:spPr bwMode="auto">
          <a:xfrm>
            <a:off x="6334125" y="2708275"/>
            <a:ext cx="606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LGS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9" name="Text Box 59"/>
          <p:cNvSpPr txBox="1">
            <a:spLocks noChangeArrowheads="1"/>
          </p:cNvSpPr>
          <p:nvPr/>
        </p:nvSpPr>
        <p:spPr bwMode="auto">
          <a:xfrm>
            <a:off x="7062788" y="2590800"/>
            <a:ext cx="652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LWG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50" name="Text Box 61"/>
          <p:cNvSpPr txBox="1">
            <a:spLocks noChangeArrowheads="1"/>
          </p:cNvSpPr>
          <p:nvPr/>
        </p:nvSpPr>
        <p:spPr bwMode="auto">
          <a:xfrm>
            <a:off x="7643813" y="299720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SRT</a:t>
            </a:r>
          </a:p>
        </p:txBody>
      </p:sp>
      <p:sp>
        <p:nvSpPr>
          <p:cNvPr id="18451" name="Text Box 66"/>
          <p:cNvSpPr txBox="1">
            <a:spLocks noChangeArrowheads="1"/>
          </p:cNvSpPr>
          <p:nvPr/>
        </p:nvSpPr>
        <p:spPr bwMode="auto">
          <a:xfrm>
            <a:off x="1287463" y="1951038"/>
            <a:ext cx="3122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latin typeface="Arial" charset="0"/>
              </a:rPr>
              <a:t>      Yearling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latin typeface="Arial" charset="0"/>
              </a:rPr>
              <a:t>Chinook salmon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latin typeface="Arial" charset="0"/>
              </a:rPr>
              <a:t> reach survival</a:t>
            </a: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450170" y="487203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CC00"/>
                </a:solidFill>
                <a:latin typeface="Arial" charset="0"/>
              </a:rPr>
              <a:t>2017</a:t>
            </a:r>
            <a:endParaRPr lang="en-US" sz="1800" b="1" dirty="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176229" y="5418479"/>
            <a:ext cx="142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3333CC"/>
                </a:solidFill>
                <a:latin typeface="Arial" charset="0"/>
              </a:rPr>
              <a:t>Mean 02-17</a:t>
            </a:r>
            <a:endParaRPr lang="en-US" sz="1800" b="1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2411413" y="3604068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CC00"/>
                </a:solidFill>
                <a:latin typeface="Arial" charset="0"/>
              </a:rPr>
              <a:t>93.4 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</a:rPr>
              <a:t>(90.8)</a:t>
            </a:r>
            <a:endParaRPr lang="en-US" sz="1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5" name="Line 68"/>
          <p:cNvSpPr>
            <a:spLocks noChangeShapeType="1"/>
          </p:cNvSpPr>
          <p:nvPr/>
        </p:nvSpPr>
        <p:spPr bwMode="auto">
          <a:xfrm>
            <a:off x="2982913" y="3931443"/>
            <a:ext cx="233363" cy="23336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6" name="Line 68"/>
          <p:cNvSpPr>
            <a:spLocks noChangeShapeType="1"/>
          </p:cNvSpPr>
          <p:nvPr/>
        </p:nvSpPr>
        <p:spPr bwMode="auto">
          <a:xfrm flipH="1">
            <a:off x="2700339" y="3956787"/>
            <a:ext cx="149224" cy="25887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952235" y="3760254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CC00"/>
                </a:solidFill>
                <a:latin typeface="Arial" charset="0"/>
              </a:rPr>
              <a:t>95.5 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</a:rPr>
              <a:t>(93.4)</a:t>
            </a:r>
            <a:endParaRPr lang="en-US" sz="1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8" name="Line 68"/>
          <p:cNvSpPr>
            <a:spLocks noChangeShapeType="1"/>
          </p:cNvSpPr>
          <p:nvPr/>
        </p:nvSpPr>
        <p:spPr bwMode="auto">
          <a:xfrm flipH="1">
            <a:off x="5676085" y="3944921"/>
            <a:ext cx="318315" cy="2848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9" name="Line 68"/>
          <p:cNvSpPr>
            <a:spLocks noChangeShapeType="1"/>
          </p:cNvSpPr>
          <p:nvPr/>
        </p:nvSpPr>
        <p:spPr bwMode="auto">
          <a:xfrm flipH="1" flipV="1">
            <a:off x="5884454" y="3541600"/>
            <a:ext cx="182177" cy="24713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5362166" y="3209813"/>
            <a:ext cx="5373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IHR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74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olumbiamapno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113" y="-682625"/>
            <a:ext cx="10885488" cy="7843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9"/>
          <p:cNvSpPr txBox="1">
            <a:spLocks noChangeArrowheads="1"/>
          </p:cNvSpPr>
          <p:nvPr/>
        </p:nvSpPr>
        <p:spPr bwMode="auto">
          <a:xfrm rot="-5413068">
            <a:off x="5302250" y="2817813"/>
            <a:ext cx="4286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8438" name="Text Box 25"/>
          <p:cNvSpPr txBox="1">
            <a:spLocks noChangeArrowheads="1"/>
          </p:cNvSpPr>
          <p:nvPr/>
        </p:nvSpPr>
        <p:spPr bwMode="auto">
          <a:xfrm>
            <a:off x="1776413" y="406400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BON</a:t>
            </a:r>
          </a:p>
        </p:txBody>
      </p:sp>
      <p:sp>
        <p:nvSpPr>
          <p:cNvPr id="18439" name="Text Box 27"/>
          <p:cNvSpPr txBox="1">
            <a:spLocks noChangeArrowheads="1"/>
          </p:cNvSpPr>
          <p:nvPr/>
        </p:nvSpPr>
        <p:spPr bwMode="auto">
          <a:xfrm>
            <a:off x="2849563" y="408622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TDA</a:t>
            </a:r>
          </a:p>
        </p:txBody>
      </p:sp>
      <p:sp>
        <p:nvSpPr>
          <p:cNvPr id="18440" name="Text Box 28"/>
          <p:cNvSpPr txBox="1">
            <a:spLocks noChangeArrowheads="1"/>
          </p:cNvSpPr>
          <p:nvPr/>
        </p:nvSpPr>
        <p:spPr bwMode="auto">
          <a:xfrm>
            <a:off x="5362166" y="3209813"/>
            <a:ext cx="5373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IHR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41" name="Picture 34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115050"/>
            <a:ext cx="449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Oval 35"/>
          <p:cNvSpPr>
            <a:spLocks noChangeArrowheads="1"/>
          </p:cNvSpPr>
          <p:nvPr/>
        </p:nvSpPr>
        <p:spPr bwMode="auto">
          <a:xfrm>
            <a:off x="7659688" y="33591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18443" name="Picture 3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8" y="10842625"/>
            <a:ext cx="4492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4" name="Group 73"/>
          <p:cNvGrpSpPr>
            <a:grpSpLocks/>
          </p:cNvGrpSpPr>
          <p:nvPr/>
        </p:nvGrpSpPr>
        <p:grpSpPr bwMode="auto">
          <a:xfrm>
            <a:off x="1841500" y="4872038"/>
            <a:ext cx="6353175" cy="955675"/>
            <a:chOff x="1160" y="3069"/>
            <a:chExt cx="4002" cy="602"/>
          </a:xfrm>
        </p:grpSpPr>
        <p:grpSp>
          <p:nvGrpSpPr>
            <p:cNvPr id="18454" name="Group 71"/>
            <p:cNvGrpSpPr>
              <a:grpSpLocks/>
            </p:cNvGrpSpPr>
            <p:nvPr/>
          </p:nvGrpSpPr>
          <p:grpSpPr bwMode="auto">
            <a:xfrm>
              <a:off x="1360" y="3069"/>
              <a:ext cx="3639" cy="602"/>
              <a:chOff x="1360" y="3069"/>
              <a:chExt cx="3639" cy="602"/>
            </a:xfrm>
          </p:grpSpPr>
          <p:grpSp>
            <p:nvGrpSpPr>
              <p:cNvPr id="18463" name="Group 46"/>
              <p:cNvGrpSpPr>
                <a:grpSpLocks/>
              </p:cNvGrpSpPr>
              <p:nvPr/>
            </p:nvGrpSpPr>
            <p:grpSpPr bwMode="auto">
              <a:xfrm>
                <a:off x="1360" y="3273"/>
                <a:ext cx="3588" cy="82"/>
                <a:chOff x="1608" y="2000"/>
                <a:chExt cx="3588" cy="82"/>
              </a:xfrm>
            </p:grpSpPr>
            <p:sp>
              <p:nvSpPr>
                <p:cNvPr id="1847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608" y="2035"/>
                  <a:ext cx="3588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lg" len="sm"/>
                  <a:tailEnd type="oval" w="lg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Oval 40"/>
                <p:cNvSpPr>
                  <a:spLocks noChangeArrowheads="1"/>
                </p:cNvSpPr>
                <p:nvPr/>
              </p:nvSpPr>
              <p:spPr bwMode="auto">
                <a:xfrm>
                  <a:off x="2496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Oval 41"/>
                <p:cNvSpPr>
                  <a:spLocks noChangeArrowheads="1"/>
                </p:cNvSpPr>
                <p:nvPr/>
              </p:nvSpPr>
              <p:spPr bwMode="auto">
                <a:xfrm>
                  <a:off x="3488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Oval 43"/>
                <p:cNvSpPr>
                  <a:spLocks noChangeArrowheads="1"/>
                </p:cNvSpPr>
                <p:nvPr/>
              </p:nvSpPr>
              <p:spPr bwMode="auto">
                <a:xfrm>
                  <a:off x="4055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Oval 44"/>
                <p:cNvSpPr>
                  <a:spLocks noChangeArrowheads="1"/>
                </p:cNvSpPr>
                <p:nvPr/>
              </p:nvSpPr>
              <p:spPr bwMode="auto">
                <a:xfrm>
                  <a:off x="4407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Oval 45"/>
                <p:cNvSpPr>
                  <a:spLocks noChangeArrowheads="1"/>
                </p:cNvSpPr>
                <p:nvPr/>
              </p:nvSpPr>
              <p:spPr bwMode="auto">
                <a:xfrm>
                  <a:off x="4868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464" name="Group 70"/>
              <p:cNvGrpSpPr>
                <a:grpSpLocks/>
              </p:cNvGrpSpPr>
              <p:nvPr/>
            </p:nvGrpSpPr>
            <p:grpSpPr bwMode="auto">
              <a:xfrm>
                <a:off x="1627" y="3069"/>
                <a:ext cx="3298" cy="233"/>
                <a:chOff x="1627" y="3069"/>
                <a:chExt cx="3298" cy="233"/>
              </a:xfrm>
            </p:grpSpPr>
            <p:sp>
              <p:nvSpPr>
                <p:cNvPr id="1847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05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96.2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77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94.3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83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94.1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27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64.3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599" y="3069"/>
                  <a:ext cx="32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NA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334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84.9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8465" name="Group 69"/>
              <p:cNvGrpSpPr>
                <a:grpSpLocks/>
              </p:cNvGrpSpPr>
              <p:nvPr/>
            </p:nvGrpSpPr>
            <p:grpSpPr bwMode="auto">
              <a:xfrm>
                <a:off x="1627" y="3424"/>
                <a:ext cx="3372" cy="247"/>
                <a:chOff x="1627" y="3424"/>
                <a:chExt cx="3372" cy="247"/>
              </a:xfrm>
            </p:grpSpPr>
            <p:sp>
              <p:nvSpPr>
                <p:cNvPr id="1846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00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97.0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6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20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94.4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6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77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91.6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6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8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85.7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7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27" y="3424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80.0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7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33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78.3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8455" name="Group 72"/>
            <p:cNvGrpSpPr>
              <a:grpSpLocks/>
            </p:cNvGrpSpPr>
            <p:nvPr/>
          </p:nvGrpSpPr>
          <p:grpSpPr bwMode="auto">
            <a:xfrm>
              <a:off x="1160" y="3318"/>
              <a:ext cx="4002" cy="213"/>
              <a:chOff x="1160" y="3318"/>
              <a:chExt cx="4002" cy="213"/>
            </a:xfrm>
          </p:grpSpPr>
          <p:sp>
            <p:nvSpPr>
              <p:cNvPr id="18456" name="Text Box 24"/>
              <p:cNvSpPr txBox="1">
                <a:spLocks noChangeArrowheads="1"/>
              </p:cNvSpPr>
              <p:nvPr/>
            </p:nvSpPr>
            <p:spPr bwMode="auto">
              <a:xfrm>
                <a:off x="3031" y="3318"/>
                <a:ext cx="4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MCN</a:t>
                </a:r>
              </a:p>
            </p:txBody>
          </p:sp>
          <p:sp>
            <p:nvSpPr>
              <p:cNvPr id="18457" name="Text Box 26"/>
              <p:cNvSpPr txBox="1">
                <a:spLocks noChangeArrowheads="1"/>
              </p:cNvSpPr>
              <p:nvPr/>
            </p:nvSpPr>
            <p:spPr bwMode="auto">
              <a:xfrm>
                <a:off x="2077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JDA</a:t>
                </a:r>
              </a:p>
            </p:txBody>
          </p:sp>
          <p:sp>
            <p:nvSpPr>
              <p:cNvPr id="18458" name="Text Box 29"/>
              <p:cNvSpPr txBox="1">
                <a:spLocks noChangeArrowheads="1"/>
              </p:cNvSpPr>
              <p:nvPr/>
            </p:nvSpPr>
            <p:spPr bwMode="auto">
              <a:xfrm>
                <a:off x="3603" y="3318"/>
                <a:ext cx="4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LMO</a:t>
                </a:r>
              </a:p>
            </p:txBody>
          </p:sp>
          <p:sp>
            <p:nvSpPr>
              <p:cNvPr id="18459" name="Text Box 30"/>
              <p:cNvSpPr txBox="1">
                <a:spLocks noChangeArrowheads="1"/>
              </p:cNvSpPr>
              <p:nvPr/>
            </p:nvSpPr>
            <p:spPr bwMode="auto">
              <a:xfrm>
                <a:off x="4425" y="3318"/>
                <a:ext cx="4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Arial" charset="0"/>
                  </a:rPr>
                  <a:t>LWG</a:t>
                </a:r>
                <a:endParaRPr lang="en-US" sz="1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60" name="Text Box 31"/>
              <p:cNvSpPr txBox="1">
                <a:spLocks noChangeArrowheads="1"/>
              </p:cNvSpPr>
              <p:nvPr/>
            </p:nvSpPr>
            <p:spPr bwMode="auto">
              <a:xfrm>
                <a:off x="3985" y="3318"/>
                <a:ext cx="38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Arial" charset="0"/>
                  </a:rPr>
                  <a:t>LGS</a:t>
                </a:r>
                <a:endParaRPr lang="en-US" sz="1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61" name="Text Box 32"/>
              <p:cNvSpPr txBox="1">
                <a:spLocks noChangeArrowheads="1"/>
              </p:cNvSpPr>
              <p:nvPr/>
            </p:nvSpPr>
            <p:spPr bwMode="auto">
              <a:xfrm>
                <a:off x="4791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SRT</a:t>
                </a:r>
              </a:p>
            </p:txBody>
          </p:sp>
          <p:sp>
            <p:nvSpPr>
              <p:cNvPr id="18462" name="Text Box 54"/>
              <p:cNvSpPr txBox="1">
                <a:spLocks noChangeArrowheads="1"/>
              </p:cNvSpPr>
              <p:nvPr/>
            </p:nvSpPr>
            <p:spPr bwMode="auto">
              <a:xfrm>
                <a:off x="1160" y="3318"/>
                <a:ext cx="4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BON</a:t>
                </a:r>
              </a:p>
            </p:txBody>
          </p:sp>
        </p:grpSp>
      </p:grpSp>
      <p:sp>
        <p:nvSpPr>
          <p:cNvPr id="18445" name="Text Box 55"/>
          <p:cNvSpPr txBox="1">
            <a:spLocks noChangeArrowheads="1"/>
          </p:cNvSpPr>
          <p:nvPr/>
        </p:nvSpPr>
        <p:spPr bwMode="auto">
          <a:xfrm>
            <a:off x="3335338" y="407035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JDA</a:t>
            </a:r>
          </a:p>
        </p:txBody>
      </p:sp>
      <p:sp>
        <p:nvSpPr>
          <p:cNvPr id="18446" name="Text Box 56"/>
          <p:cNvSpPr txBox="1">
            <a:spLocks noChangeArrowheads="1"/>
          </p:cNvSpPr>
          <p:nvPr/>
        </p:nvSpPr>
        <p:spPr bwMode="auto">
          <a:xfrm>
            <a:off x="4905375" y="4305300"/>
            <a:ext cx="64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MCN</a:t>
            </a:r>
          </a:p>
        </p:txBody>
      </p:sp>
      <p:sp>
        <p:nvSpPr>
          <p:cNvPr id="18447" name="Text Box 57"/>
          <p:cNvSpPr txBox="1">
            <a:spLocks noChangeArrowheads="1"/>
          </p:cNvSpPr>
          <p:nvPr/>
        </p:nvSpPr>
        <p:spPr bwMode="auto">
          <a:xfrm>
            <a:off x="5741988" y="2794000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LMO</a:t>
            </a:r>
          </a:p>
        </p:txBody>
      </p:sp>
      <p:sp>
        <p:nvSpPr>
          <p:cNvPr id="18448" name="Text Box 58"/>
          <p:cNvSpPr txBox="1">
            <a:spLocks noChangeArrowheads="1"/>
          </p:cNvSpPr>
          <p:nvPr/>
        </p:nvSpPr>
        <p:spPr bwMode="auto">
          <a:xfrm>
            <a:off x="6334125" y="2708275"/>
            <a:ext cx="606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LGS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9" name="Text Box 59"/>
          <p:cNvSpPr txBox="1">
            <a:spLocks noChangeArrowheads="1"/>
          </p:cNvSpPr>
          <p:nvPr/>
        </p:nvSpPr>
        <p:spPr bwMode="auto">
          <a:xfrm>
            <a:off x="7062788" y="2590800"/>
            <a:ext cx="652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LWG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50" name="Text Box 61"/>
          <p:cNvSpPr txBox="1">
            <a:spLocks noChangeArrowheads="1"/>
          </p:cNvSpPr>
          <p:nvPr/>
        </p:nvSpPr>
        <p:spPr bwMode="auto">
          <a:xfrm>
            <a:off x="7643813" y="299720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SRT</a:t>
            </a:r>
          </a:p>
        </p:txBody>
      </p:sp>
      <p:sp>
        <p:nvSpPr>
          <p:cNvPr id="18451" name="Text Box 66"/>
          <p:cNvSpPr txBox="1">
            <a:spLocks noChangeArrowheads="1"/>
          </p:cNvSpPr>
          <p:nvPr/>
        </p:nvSpPr>
        <p:spPr bwMode="auto">
          <a:xfrm>
            <a:off x="1287463" y="1951038"/>
            <a:ext cx="28264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Arial" charset="0"/>
              </a:rPr>
              <a:t>Steelhead</a:t>
            </a:r>
            <a:endParaRPr lang="en-US" dirty="0">
              <a:solidFill>
                <a:srgbClr val="000066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latin typeface="Arial" charset="0"/>
              </a:rPr>
              <a:t> reach survival</a:t>
            </a: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450170" y="487203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CC00"/>
                </a:solidFill>
                <a:latin typeface="Arial" charset="0"/>
              </a:rPr>
              <a:t>2017</a:t>
            </a:r>
            <a:endParaRPr lang="en-US" sz="1800" b="1" dirty="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176229" y="5418479"/>
            <a:ext cx="142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3333CC"/>
                </a:solidFill>
                <a:latin typeface="Arial" charset="0"/>
              </a:rPr>
              <a:t>Mean 02-17</a:t>
            </a:r>
            <a:endParaRPr lang="en-US" sz="1800" b="1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2411413" y="3604068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CC00"/>
                </a:solidFill>
                <a:latin typeface="Arial" charset="0"/>
              </a:rPr>
              <a:t>80.2 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</a:rPr>
              <a:t>(89.1)</a:t>
            </a:r>
            <a:endParaRPr lang="en-US" sz="1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5" name="Line 68"/>
          <p:cNvSpPr>
            <a:spLocks noChangeShapeType="1"/>
          </p:cNvSpPr>
          <p:nvPr/>
        </p:nvSpPr>
        <p:spPr bwMode="auto">
          <a:xfrm>
            <a:off x="2982913" y="3931443"/>
            <a:ext cx="233363" cy="23336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6" name="Line 68"/>
          <p:cNvSpPr>
            <a:spLocks noChangeShapeType="1"/>
          </p:cNvSpPr>
          <p:nvPr/>
        </p:nvSpPr>
        <p:spPr bwMode="auto">
          <a:xfrm flipH="1">
            <a:off x="2700339" y="3956787"/>
            <a:ext cx="149224" cy="25887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952235" y="3760254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CC00"/>
                </a:solidFill>
                <a:latin typeface="Arial" charset="0"/>
              </a:rPr>
              <a:t>92.1 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</a:rPr>
              <a:t>(88.3)</a:t>
            </a:r>
            <a:endParaRPr lang="en-US" sz="1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8" name="Line 68"/>
          <p:cNvSpPr>
            <a:spLocks noChangeShapeType="1"/>
          </p:cNvSpPr>
          <p:nvPr/>
        </p:nvSpPr>
        <p:spPr bwMode="auto">
          <a:xfrm flipH="1">
            <a:off x="5676085" y="3944921"/>
            <a:ext cx="318315" cy="2848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9" name="Line 68"/>
          <p:cNvSpPr>
            <a:spLocks noChangeShapeType="1"/>
          </p:cNvSpPr>
          <p:nvPr/>
        </p:nvSpPr>
        <p:spPr bwMode="auto">
          <a:xfrm flipH="1" flipV="1">
            <a:off x="5884454" y="3541600"/>
            <a:ext cx="182177" cy="24713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70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43" y="-1904550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4"/>
          <p:cNvSpPr>
            <a:spLocks noChangeAspect="1" noChangeArrowheads="1"/>
          </p:cNvSpPr>
          <p:nvPr/>
        </p:nvSpPr>
        <p:spPr bwMode="auto">
          <a:xfrm>
            <a:off x="4554434" y="1948795"/>
            <a:ext cx="100584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6360374" y="972412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68734" y="1905000"/>
            <a:ext cx="1751076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2971800"/>
            <a:ext cx="9144000" cy="33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2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43" y="-1904550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4"/>
          <p:cNvSpPr>
            <a:spLocks noChangeAspect="1" noChangeArrowheads="1"/>
          </p:cNvSpPr>
          <p:nvPr/>
        </p:nvSpPr>
        <p:spPr bwMode="auto">
          <a:xfrm>
            <a:off x="4554434" y="1948795"/>
            <a:ext cx="100584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1993011" y="220863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2447" y="1905000"/>
            <a:ext cx="2501987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2971800"/>
            <a:ext cx="9144000" cy="33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016000"/>
            <a:ext cx="9144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igration 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conditions, 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time and survival of PIT-tagged smolts through 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hydropower 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in 2017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18 Memo; Draft report to BPA in prep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those fish left to migrate in-river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sz="2000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juvenile data, not survival to adult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sz="2400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66"/>
              </a:solidFill>
              <a:latin typeface="Franklin Gothic Medium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Franklin Gothic Medium" pitchFamily="34" charset="0"/>
            </a:endParaRP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66"/>
              </a:solidFill>
              <a:latin typeface="Franklin Gothic Medium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899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43" y="-1904550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4"/>
          <p:cNvSpPr>
            <a:spLocks noChangeAspect="1" noChangeArrowheads="1"/>
          </p:cNvSpPr>
          <p:nvPr/>
        </p:nvSpPr>
        <p:spPr bwMode="auto">
          <a:xfrm>
            <a:off x="4554434" y="1948795"/>
            <a:ext cx="100584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1993011" y="220863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2447" y="1905000"/>
            <a:ext cx="2501987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2971800"/>
            <a:ext cx="9144000" cy="33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964" y="-1905000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1993011" y="220863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2447" y="1905000"/>
            <a:ext cx="4738878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87"/>
          <p:cNvSpPr>
            <a:spLocks noChangeArrowheads="1"/>
          </p:cNvSpPr>
          <p:nvPr/>
        </p:nvSpPr>
        <p:spPr bwMode="auto">
          <a:xfrm>
            <a:off x="6715125" y="1600200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2971800"/>
            <a:ext cx="9144000" cy="33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92" y="-1889875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25285"/>
            <a:ext cx="1828800" cy="12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94"/>
          <p:cNvSpPr>
            <a:spLocks noChangeArrowheads="1"/>
          </p:cNvSpPr>
          <p:nvPr/>
        </p:nvSpPr>
        <p:spPr bwMode="auto">
          <a:xfrm>
            <a:off x="5286375" y="1173579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791200" y="1124811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5" name="Rectangle 94"/>
          <p:cNvSpPr>
            <a:spLocks noChangeArrowheads="1"/>
          </p:cNvSpPr>
          <p:nvPr/>
        </p:nvSpPr>
        <p:spPr bwMode="auto">
          <a:xfrm>
            <a:off x="6336411" y="98708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905000" y="1905000"/>
            <a:ext cx="76200" cy="53340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00450" y="1272663"/>
            <a:ext cx="2873883" cy="14676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2971800"/>
            <a:ext cx="9144000" cy="33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9144000" cy="64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893"/>
            <a:ext cx="9144000" cy="64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3" descr="LowerGranite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4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4400" y="3657600"/>
            <a:ext cx="424347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6600" b="1" dirty="0">
                <a:solidFill>
                  <a:srgbClr val="FFFF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118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79" y="463826"/>
            <a:ext cx="8229600" cy="676014"/>
          </a:xfrm>
        </p:spPr>
        <p:txBody>
          <a:bodyPr/>
          <a:lstStyle/>
          <a:p>
            <a:r>
              <a:rPr lang="en-US" dirty="0" smtClean="0"/>
              <a:t>Smolt Transportation Seasonal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0504"/>
            <a:ext cx="8229600" cy="4182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Yearling Chinook &amp; Steelhead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Migration Years </a:t>
            </a:r>
            <a:r>
              <a:rPr lang="en-US" sz="3600" dirty="0" smtClean="0"/>
              <a:t>2013-2015</a:t>
            </a:r>
            <a:endParaRPr lang="en-US" sz="3600" dirty="0" smtClean="0"/>
          </a:p>
          <a:p>
            <a:pPr lvl="1">
              <a:buFontTx/>
              <a:buChar char="-"/>
            </a:pPr>
            <a:endParaRPr lang="en-US" sz="2200" dirty="0" smtClean="0"/>
          </a:p>
          <a:p>
            <a:pPr lvl="2">
              <a:buFontTx/>
              <a:buChar char="-"/>
            </a:pPr>
            <a:endParaRPr lang="en-US" sz="1800" dirty="0" smtClean="0"/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Updated </a:t>
            </a:r>
            <a:r>
              <a:rPr lang="en-US" sz="1800" dirty="0" smtClean="0">
                <a:solidFill>
                  <a:srgbClr val="009900"/>
                </a:solidFill>
              </a:rPr>
              <a:t>with adult returns through Nov 21, 2017</a:t>
            </a:r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Added smolt migration year 2015</a:t>
            </a:r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SAR and T:B data LGR</a:t>
            </a:r>
            <a:r>
              <a:rPr lang="en-US" sz="1800" dirty="0" smtClean="0">
                <a:solidFill>
                  <a:srgbClr val="009900"/>
                </a:solidFill>
              </a:rPr>
              <a:t>, LGS, and </a:t>
            </a:r>
            <a:r>
              <a:rPr lang="en-US" sz="1800" dirty="0" smtClean="0">
                <a:solidFill>
                  <a:srgbClr val="009900"/>
                </a:solidFill>
              </a:rPr>
              <a:t>LMN</a:t>
            </a:r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“Adult currency” for all three dams, MY 2006-2015</a:t>
            </a:r>
            <a:endParaRPr lang="en-US" sz="1800" dirty="0" smtClean="0">
              <a:solidFill>
                <a:srgbClr val="009900"/>
              </a:solidFill>
            </a:endParaRPr>
          </a:p>
          <a:p>
            <a:pPr lvl="3">
              <a:buFontTx/>
              <a:buChar char="-"/>
            </a:pP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Patterns of SAR vs.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Need a “time-stamp” – date of passage/detection</a:t>
            </a:r>
          </a:p>
          <a:p>
            <a:pPr marL="0" indent="0">
              <a:buNone/>
            </a:pPr>
            <a:endParaRPr lang="en-US" sz="2400" strike="sngStrike" dirty="0"/>
          </a:p>
          <a:p>
            <a:r>
              <a:rPr lang="en-US" sz="2400" dirty="0" smtClean="0"/>
              <a:t>These analyses use fish that entered JBS at Lower Granite Dam</a:t>
            </a:r>
          </a:p>
          <a:p>
            <a:pPr lvl="1">
              <a:buFontTx/>
              <a:buChar char="-"/>
            </a:pPr>
            <a:r>
              <a:rPr lang="en-US" sz="2400" dirty="0" smtClean="0"/>
              <a:t>tagged upstream or at the dam</a:t>
            </a:r>
          </a:p>
          <a:p>
            <a:pPr lvl="1">
              <a:buFontTx/>
              <a:buChar char="-"/>
            </a:pPr>
            <a:r>
              <a:rPr lang="en-US" sz="2400" dirty="0"/>
              <a:t>either transported (T) or bypassed (B or “C1</a:t>
            </a:r>
            <a:r>
              <a:rPr lang="en-US" sz="2400" dirty="0" smtClean="0"/>
              <a:t>”)</a:t>
            </a:r>
          </a:p>
          <a:p>
            <a:pPr lvl="1">
              <a:buFontTx/>
              <a:buChar char="-"/>
            </a:pPr>
            <a:r>
              <a:rPr lang="en-US" sz="2400" dirty="0"/>
              <a:t>c</a:t>
            </a:r>
            <a:r>
              <a:rPr lang="en-US" sz="2400" dirty="0" smtClean="0"/>
              <a:t>an adjust “standards” based on observed C0 &gt; C1</a:t>
            </a:r>
            <a:endParaRPr lang="en-US" sz="2400" dirty="0"/>
          </a:p>
          <a:p>
            <a:pPr lvl="1">
              <a:buFontTx/>
              <a:buChar char="-"/>
            </a:pPr>
            <a:endParaRPr lang="en-US" sz="2400" dirty="0" smtClean="0"/>
          </a:p>
          <a:p>
            <a:pPr lvl="1"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sz="24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500" dirty="0" smtClean="0"/>
              <a:t>Summary / Conclusions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147787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2013: Not much benefit for wild Chinook at any dam;</a:t>
            </a:r>
          </a:p>
          <a:p>
            <a:pPr marL="914400" lvl="2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400" dirty="0" smtClean="0"/>
              <a:t>Benefit for Steelhead at all 3 dams</a:t>
            </a:r>
          </a:p>
          <a:p>
            <a:pPr marL="914400" lvl="2" indent="0">
              <a:buNone/>
            </a:pPr>
            <a:endParaRPr lang="en-US" sz="2400" dirty="0" smtClean="0"/>
          </a:p>
          <a:p>
            <a:r>
              <a:rPr lang="en-US" sz="2400" dirty="0" smtClean="0"/>
              <a:t>2014: T:B ratio &gt; 4 for wild Chinook at LGR, lower elsewhere</a:t>
            </a:r>
            <a:endParaRPr lang="en-US" sz="2400" dirty="0"/>
          </a:p>
          <a:p>
            <a:pPr marL="914400" lvl="2" indent="0">
              <a:buNone/>
            </a:pPr>
            <a:r>
              <a:rPr lang="en-US" sz="2000" dirty="0"/>
              <a:t>  </a:t>
            </a:r>
            <a:r>
              <a:rPr lang="en-US" sz="2400" dirty="0" smtClean="0"/>
              <a:t>T:B ratio between 2 and 3 for Steelhead at all 3 dams</a:t>
            </a:r>
          </a:p>
          <a:p>
            <a:pPr marL="914400" lvl="2" indent="0">
              <a:buNone/>
            </a:pPr>
            <a:endParaRPr lang="en-US" sz="2400" dirty="0"/>
          </a:p>
          <a:p>
            <a:r>
              <a:rPr lang="en-US" sz="2400" dirty="0" smtClean="0"/>
              <a:t>2015: SAR ~ 1.0% for transp. wild Chinook; </a:t>
            </a:r>
          </a:p>
          <a:p>
            <a:pPr marL="914400" lvl="2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2400" dirty="0" smtClean="0"/>
              <a:t>near 0% for wild Chinook bypassed in May</a:t>
            </a:r>
          </a:p>
          <a:p>
            <a:pPr marL="0" indent="0">
              <a:buNone/>
            </a:pPr>
            <a:r>
              <a:rPr lang="en-US" sz="2000" smtClean="0"/>
              <a:t>                  </a:t>
            </a:r>
            <a:r>
              <a:rPr lang="en-US" sz="2400" dirty="0" smtClean="0"/>
              <a:t>Poor data for wild Steelhead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sz="24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500" dirty="0" smtClean="0"/>
              <a:t>Summary / Conclusions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Results tend to be similar for Lower Granite and Little Goose Dams</a:t>
            </a:r>
          </a:p>
          <a:p>
            <a:pPr lvl="1">
              <a:buFontTx/>
              <a:buChar char="-"/>
            </a:pPr>
            <a:r>
              <a:rPr lang="en-US" sz="2400" dirty="0" smtClean="0"/>
              <a:t>About 75-80% of transported fish</a:t>
            </a:r>
          </a:p>
          <a:p>
            <a:pPr lvl="1">
              <a:buFontTx/>
              <a:buChar char="-"/>
            </a:pPr>
            <a:endParaRPr lang="en-US" sz="2400" dirty="0" smtClean="0"/>
          </a:p>
          <a:p>
            <a:r>
              <a:rPr lang="en-US" sz="2400" dirty="0" smtClean="0"/>
              <a:t>Lower Monumental: fewer fish transported, less PIT-tag data,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lower T:B ratios (often ~ 1.0)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914400" lvl="2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sz="24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" y="788988"/>
            <a:ext cx="914400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66"/>
              </a:solidFill>
              <a:latin typeface="Arial" charset="0"/>
            </a:endParaRP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High flow, especially in early season</a:t>
            </a: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66"/>
              </a:solidFill>
              <a:latin typeface="Arial" charset="0"/>
            </a:endParaRP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High spill percentage</a:t>
            </a: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000066"/>
              </a:solidFill>
              <a:latin typeface="Arial" charset="0"/>
            </a:endParaRP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Water warmer than average (0-1</a:t>
            </a:r>
            <a:r>
              <a:rPr lang="en-US" sz="2800" baseline="30000" dirty="0" smtClean="0">
                <a:solidFill>
                  <a:srgbClr val="000066"/>
                </a:solidFill>
                <a:latin typeface="Arial" charset="0"/>
              </a:rPr>
              <a:t>o</a:t>
            </a: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 C throughout)</a:t>
            </a: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000066"/>
              </a:solidFill>
              <a:latin typeface="Arial" charset="0"/>
            </a:endParaRP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Shorter than average travel times </a:t>
            </a:r>
          </a:p>
          <a:p>
            <a:pPr marL="1257300" lvl="2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Arial" charset="0"/>
              </a:rPr>
              <a:t>Shorter than low-flow 2015 and similar to average-flow 2016</a:t>
            </a: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66"/>
              </a:solidFill>
              <a:latin typeface="Arial" charset="0"/>
            </a:endParaRP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Small percentage (&lt;25%) transported</a:t>
            </a:r>
            <a:endParaRPr lang="en-US" sz="2800" dirty="0">
              <a:solidFill>
                <a:srgbClr val="000066"/>
              </a:solidFill>
              <a:latin typeface="Arial" charset="0"/>
            </a:endParaRP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66"/>
              </a:solidFill>
              <a:latin typeface="Arial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7488"/>
            <a:ext cx="91440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Spring Conditions</a:t>
            </a:r>
            <a:endParaRPr lang="en-US" sz="4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500" dirty="0" smtClean="0"/>
              <a:t>Summary / Conclusions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Less seasonality in T:B ratios in recent years (lines flatter)</a:t>
            </a:r>
          </a:p>
          <a:p>
            <a:endParaRPr lang="en-US" sz="2400" dirty="0" smtClean="0"/>
          </a:p>
          <a:p>
            <a:r>
              <a:rPr lang="en-US" sz="2400" dirty="0" smtClean="0"/>
              <a:t>More fish migrating in April in recent years</a:t>
            </a:r>
          </a:p>
          <a:p>
            <a:pPr marL="457200" lvl="1" indent="0">
              <a:buNone/>
            </a:pPr>
            <a:r>
              <a:rPr lang="en-US" sz="2400" dirty="0" smtClean="0"/>
              <a:t>- More than 10 years since we last gathered substantial transport data from April-migrating fish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914400" lvl="2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sz="24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Autofit/>
          </a:bodyPr>
          <a:lstStyle/>
          <a:p>
            <a:pPr algn="ctr"/>
            <a:r>
              <a:rPr lang="en-US" sz="4500" dirty="0" smtClean="0"/>
              <a:t>A Note on Zero Adult Counts</a:t>
            </a:r>
            <a:br>
              <a:rPr lang="en-US" sz="4500" dirty="0" smtClean="0"/>
            </a:br>
            <a:r>
              <a:rPr lang="en-US" sz="3200" dirty="0" smtClean="0"/>
              <a:t>“If nothing goes right, is everything all wrong?”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Median Unbiased Estimator of Binomial Probability </a:t>
            </a:r>
          </a:p>
          <a:p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10 trials, no successes:    MUE = 3.35%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100 trials, no successes:   MUE = 0.345%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1000 trials, no successes:  MUE = 0.0345%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10,000 trials, no successes:  MUE = 0.00347%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914400" lvl="2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sz="24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276" y="1899138"/>
            <a:ext cx="4138246" cy="1629508"/>
          </a:xfrm>
        </p:spPr>
        <p:txBody>
          <a:bodyPr>
            <a:noAutofit/>
          </a:bodyPr>
          <a:lstStyle/>
          <a:p>
            <a:r>
              <a:rPr lang="en-US" sz="6400" dirty="0" smtClean="0"/>
              <a:t>2013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37744"/>
            <a:ext cx="8147304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37744"/>
            <a:ext cx="8147304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37744"/>
            <a:ext cx="8147304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37744"/>
            <a:ext cx="8147304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37744"/>
            <a:ext cx="8147304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37744"/>
            <a:ext cx="8147304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276" y="1887415"/>
            <a:ext cx="4138246" cy="1629508"/>
          </a:xfrm>
        </p:spPr>
        <p:txBody>
          <a:bodyPr>
            <a:noAutofit/>
          </a:bodyPr>
          <a:lstStyle/>
          <a:p>
            <a:r>
              <a:rPr lang="en-US" sz="6400" dirty="0" smtClean="0"/>
              <a:t>2014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832077"/>
            <a:ext cx="7772400" cy="580287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66"/>
              </a:solidFill>
              <a:latin typeface="Arial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000066"/>
                </a:solidFill>
                <a:latin typeface="Arial" charset="0"/>
              </a:rPr>
              <a:t>Chinook survival from hatchery to LGR near average 65%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Arial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Reach-by-reach mix of higher and lower than average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66"/>
              </a:solidFill>
              <a:latin typeface="Arial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Overall hydrosystem survival below average (~6%) for 3</a:t>
            </a:r>
            <a:r>
              <a:rPr lang="en-US" sz="2800" baseline="30000" dirty="0" smtClean="0">
                <a:solidFill>
                  <a:srgbClr val="000066"/>
                </a:solidFill>
                <a:latin typeface="Arial" charset="0"/>
              </a:rPr>
              <a:t>rd</a:t>
            </a: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 or 4</a:t>
            </a:r>
            <a:r>
              <a:rPr lang="en-US" sz="2800" baseline="30000" dirty="0" smtClean="0">
                <a:solidFill>
                  <a:srgbClr val="000066"/>
                </a:solidFill>
                <a:latin typeface="Arial" charset="0"/>
              </a:rPr>
              <a:t>th</a:t>
            </a: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 consecutive year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000066"/>
              </a:solidFill>
              <a:latin typeface="Arial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Deficit in lower Columbia for both species</a:t>
            </a: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Arial" charset="0"/>
              </a:rPr>
              <a:t>(some data concerns)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66"/>
              </a:solidFill>
              <a:latin typeface="Arial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74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66"/>
                </a:solidFill>
                <a:latin typeface="Arial" charset="0"/>
              </a:rPr>
              <a:t>2017 Spring Survival</a:t>
            </a:r>
            <a:endParaRPr lang="en-US" sz="4400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37744"/>
            <a:ext cx="8147304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37744"/>
            <a:ext cx="8147304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37744"/>
            <a:ext cx="8147304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37744"/>
            <a:ext cx="8147304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37744"/>
            <a:ext cx="8147304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37744"/>
            <a:ext cx="8147304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276" y="1887415"/>
            <a:ext cx="4138246" cy="1629508"/>
          </a:xfrm>
        </p:spPr>
        <p:txBody>
          <a:bodyPr>
            <a:noAutofit/>
          </a:bodyPr>
          <a:lstStyle/>
          <a:p>
            <a:r>
              <a:rPr lang="en-US" sz="6400" dirty="0" smtClean="0"/>
              <a:t>2015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1168"/>
            <a:ext cx="8149121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37744"/>
            <a:ext cx="8149121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37744"/>
            <a:ext cx="8149121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152400" y="152400"/>
            <a:ext cx="9144000" cy="6858000"/>
            <a:chOff x="96" y="168"/>
            <a:chExt cx="5562" cy="3960"/>
          </a:xfrm>
        </p:grpSpPr>
        <p:pic>
          <p:nvPicPr>
            <p:cNvPr id="8208" name="Picture 5" descr="columbiamapnotex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68"/>
              <a:ext cx="5562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9" name="Text Box 6"/>
            <p:cNvSpPr txBox="1">
              <a:spLocks noChangeArrowheads="1"/>
            </p:cNvSpPr>
            <p:nvPr/>
          </p:nvSpPr>
          <p:spPr bwMode="auto">
            <a:xfrm>
              <a:off x="1824" y="3646"/>
              <a:ext cx="11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8210" name="Text Box 7"/>
            <p:cNvSpPr txBox="1">
              <a:spLocks noChangeArrowheads="1"/>
            </p:cNvSpPr>
            <p:nvPr/>
          </p:nvSpPr>
          <p:spPr bwMode="auto">
            <a:xfrm>
              <a:off x="4790" y="2524"/>
              <a:ext cx="11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8211" name="Text Box 8"/>
            <p:cNvSpPr txBox="1">
              <a:spLocks noChangeArrowheads="1"/>
            </p:cNvSpPr>
            <p:nvPr/>
          </p:nvSpPr>
          <p:spPr bwMode="auto">
            <a:xfrm>
              <a:off x="366" y="1751"/>
              <a:ext cx="11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8212" name="Text Box 9"/>
            <p:cNvSpPr txBox="1">
              <a:spLocks noChangeArrowheads="1"/>
            </p:cNvSpPr>
            <p:nvPr/>
          </p:nvSpPr>
          <p:spPr bwMode="auto">
            <a:xfrm rot="-5360739">
              <a:off x="1083" y="3056"/>
              <a:ext cx="62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Bonneville</a:t>
              </a:r>
              <a:endParaRPr lang="en-US" sz="1400">
                <a:solidFill>
                  <a:srgbClr val="0000FF"/>
                </a:solidFill>
                <a:latin typeface="Franklin Gothic Medium" pitchFamily="34" charset="0"/>
              </a:endParaRPr>
            </a:p>
          </p:txBody>
        </p:sp>
        <p:sp>
          <p:nvSpPr>
            <p:cNvPr id="8213" name="Text Box 10"/>
            <p:cNvSpPr txBox="1">
              <a:spLocks noChangeArrowheads="1"/>
            </p:cNvSpPr>
            <p:nvPr/>
          </p:nvSpPr>
          <p:spPr bwMode="auto">
            <a:xfrm rot="-5442136">
              <a:off x="1563" y="3136"/>
              <a:ext cx="62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The Dalles</a:t>
              </a:r>
            </a:p>
          </p:txBody>
        </p:sp>
        <p:sp>
          <p:nvSpPr>
            <p:cNvPr id="8214" name="Text Box 11"/>
            <p:cNvSpPr txBox="1">
              <a:spLocks noChangeArrowheads="1"/>
            </p:cNvSpPr>
            <p:nvPr/>
          </p:nvSpPr>
          <p:spPr bwMode="auto">
            <a:xfrm rot="-5468091">
              <a:off x="1870" y="3036"/>
              <a:ext cx="561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John Day</a:t>
              </a:r>
            </a:p>
          </p:txBody>
        </p:sp>
        <p:sp>
          <p:nvSpPr>
            <p:cNvPr id="8215" name="Text Box 12"/>
            <p:cNvSpPr txBox="1">
              <a:spLocks noChangeArrowheads="1"/>
            </p:cNvSpPr>
            <p:nvPr/>
          </p:nvSpPr>
          <p:spPr bwMode="auto">
            <a:xfrm>
              <a:off x="4487" y="3136"/>
              <a:ext cx="794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Hells Canyon</a:t>
              </a:r>
            </a:p>
          </p:txBody>
        </p:sp>
        <p:sp>
          <p:nvSpPr>
            <p:cNvPr id="8216" name="Text Box 13"/>
            <p:cNvSpPr txBox="1">
              <a:spLocks noChangeArrowheads="1"/>
            </p:cNvSpPr>
            <p:nvPr/>
          </p:nvSpPr>
          <p:spPr bwMode="auto">
            <a:xfrm>
              <a:off x="4431" y="3347"/>
              <a:ext cx="46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Oxbow</a:t>
              </a:r>
            </a:p>
          </p:txBody>
        </p:sp>
        <p:sp>
          <p:nvSpPr>
            <p:cNvPr id="8217" name="Text Box 14"/>
            <p:cNvSpPr txBox="1">
              <a:spLocks noChangeArrowheads="1"/>
            </p:cNvSpPr>
            <p:nvPr/>
          </p:nvSpPr>
          <p:spPr bwMode="auto">
            <a:xfrm>
              <a:off x="4387" y="3513"/>
              <a:ext cx="60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Brownlee</a:t>
              </a:r>
            </a:p>
          </p:txBody>
        </p:sp>
        <p:sp>
          <p:nvSpPr>
            <p:cNvPr id="8218" name="Text Box 15"/>
            <p:cNvSpPr txBox="1">
              <a:spLocks noChangeArrowheads="1"/>
            </p:cNvSpPr>
            <p:nvPr/>
          </p:nvSpPr>
          <p:spPr bwMode="auto">
            <a:xfrm>
              <a:off x="1866" y="1991"/>
              <a:ext cx="81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Priest Rapids</a:t>
              </a:r>
            </a:p>
          </p:txBody>
        </p:sp>
        <p:sp>
          <p:nvSpPr>
            <p:cNvPr id="8219" name="Text Box 16"/>
            <p:cNvSpPr txBox="1">
              <a:spLocks noChangeArrowheads="1"/>
            </p:cNvSpPr>
            <p:nvPr/>
          </p:nvSpPr>
          <p:spPr bwMode="auto">
            <a:xfrm>
              <a:off x="1919" y="1736"/>
              <a:ext cx="66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Wanapum</a:t>
              </a:r>
            </a:p>
          </p:txBody>
        </p:sp>
        <p:sp>
          <p:nvSpPr>
            <p:cNvPr id="8220" name="Text Box 17"/>
            <p:cNvSpPr txBox="1">
              <a:spLocks noChangeArrowheads="1"/>
            </p:cNvSpPr>
            <p:nvPr/>
          </p:nvSpPr>
          <p:spPr bwMode="auto">
            <a:xfrm>
              <a:off x="1765" y="1402"/>
              <a:ext cx="7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Rock Island</a:t>
              </a:r>
            </a:p>
          </p:txBody>
        </p:sp>
        <p:sp>
          <p:nvSpPr>
            <p:cNvPr id="8221" name="Text Box 18"/>
            <p:cNvSpPr txBox="1">
              <a:spLocks noChangeArrowheads="1"/>
            </p:cNvSpPr>
            <p:nvPr/>
          </p:nvSpPr>
          <p:spPr bwMode="auto">
            <a:xfrm>
              <a:off x="1597" y="1147"/>
              <a:ext cx="80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Rocky Reach</a:t>
              </a:r>
            </a:p>
          </p:txBody>
        </p:sp>
        <p:sp>
          <p:nvSpPr>
            <p:cNvPr id="8222" name="Text Box 19"/>
            <p:cNvSpPr txBox="1">
              <a:spLocks noChangeArrowheads="1"/>
            </p:cNvSpPr>
            <p:nvPr/>
          </p:nvSpPr>
          <p:spPr bwMode="auto">
            <a:xfrm>
              <a:off x="2209" y="802"/>
              <a:ext cx="40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Wells</a:t>
              </a:r>
            </a:p>
          </p:txBody>
        </p:sp>
        <p:sp>
          <p:nvSpPr>
            <p:cNvPr id="8223" name="Text Box 20"/>
            <p:cNvSpPr txBox="1">
              <a:spLocks noChangeArrowheads="1"/>
            </p:cNvSpPr>
            <p:nvPr/>
          </p:nvSpPr>
          <p:spPr bwMode="auto">
            <a:xfrm>
              <a:off x="2542" y="547"/>
              <a:ext cx="7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Chief Joseph</a:t>
              </a:r>
            </a:p>
          </p:txBody>
        </p:sp>
        <p:sp>
          <p:nvSpPr>
            <p:cNvPr id="8224" name="Text Box 21"/>
            <p:cNvSpPr txBox="1">
              <a:spLocks noChangeArrowheads="1"/>
            </p:cNvSpPr>
            <p:nvPr/>
          </p:nvSpPr>
          <p:spPr bwMode="auto">
            <a:xfrm>
              <a:off x="2997" y="1056"/>
              <a:ext cx="82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Grand</a:t>
              </a: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 </a:t>
              </a: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Coulee</a:t>
              </a:r>
            </a:p>
          </p:txBody>
        </p:sp>
        <p:sp>
          <p:nvSpPr>
            <p:cNvPr id="8225" name="Text Box 22"/>
            <p:cNvSpPr txBox="1">
              <a:spLocks noChangeArrowheads="1"/>
            </p:cNvSpPr>
            <p:nvPr/>
          </p:nvSpPr>
          <p:spPr bwMode="auto">
            <a:xfrm rot="-5400000">
              <a:off x="2724" y="2887"/>
              <a:ext cx="48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McNary</a:t>
              </a:r>
            </a:p>
          </p:txBody>
        </p:sp>
        <p:sp>
          <p:nvSpPr>
            <p:cNvPr id="8226" name="Text Box 23"/>
            <p:cNvSpPr txBox="1">
              <a:spLocks noChangeArrowheads="1"/>
            </p:cNvSpPr>
            <p:nvPr/>
          </p:nvSpPr>
          <p:spPr bwMode="auto">
            <a:xfrm rot="-5413068">
              <a:off x="2860" y="1901"/>
              <a:ext cx="624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Ice Harbor</a:t>
              </a:r>
            </a:p>
          </p:txBody>
        </p:sp>
        <p:sp>
          <p:nvSpPr>
            <p:cNvPr id="8227" name="Text Box 24"/>
            <p:cNvSpPr txBox="1">
              <a:spLocks noChangeArrowheads="1"/>
            </p:cNvSpPr>
            <p:nvPr/>
          </p:nvSpPr>
          <p:spPr bwMode="auto">
            <a:xfrm rot="-5372355">
              <a:off x="3352" y="2495"/>
              <a:ext cx="7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Little Goose</a:t>
              </a:r>
            </a:p>
          </p:txBody>
        </p:sp>
        <p:sp>
          <p:nvSpPr>
            <p:cNvPr id="8228" name="Text Box 25"/>
            <p:cNvSpPr txBox="1">
              <a:spLocks noChangeArrowheads="1"/>
            </p:cNvSpPr>
            <p:nvPr/>
          </p:nvSpPr>
          <p:spPr bwMode="auto">
            <a:xfrm rot="-5413581">
              <a:off x="3602" y="2465"/>
              <a:ext cx="806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Lower Granite</a:t>
              </a:r>
            </a:p>
          </p:txBody>
        </p:sp>
        <p:sp>
          <p:nvSpPr>
            <p:cNvPr id="8229" name="Text Box 26"/>
            <p:cNvSpPr txBox="1">
              <a:spLocks noChangeArrowheads="1"/>
            </p:cNvSpPr>
            <p:nvPr/>
          </p:nvSpPr>
          <p:spPr bwMode="auto">
            <a:xfrm rot="-5400000">
              <a:off x="2873" y="2703"/>
              <a:ext cx="107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Lower Monumental</a:t>
              </a:r>
            </a:p>
          </p:txBody>
        </p:sp>
      </p:grpSp>
      <p:pic>
        <p:nvPicPr>
          <p:cNvPr id="8195" name="Picture 27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172200"/>
            <a:ext cx="601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8"/>
          <p:cNvSpPr>
            <a:spLocks noChangeArrowheads="1"/>
          </p:cNvSpPr>
          <p:nvPr/>
        </p:nvSpPr>
        <p:spPr bwMode="auto">
          <a:xfrm>
            <a:off x="1866900" y="3722688"/>
            <a:ext cx="2917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99"/>
                </a:solidFill>
                <a:latin typeface="Franklin Gothic Medium" pitchFamily="34" charset="0"/>
              </a:rPr>
              <a:t>Juvenile detectors</a:t>
            </a:r>
          </a:p>
        </p:txBody>
      </p:sp>
      <p:sp>
        <p:nvSpPr>
          <p:cNvPr id="8197" name="Text Box 29"/>
          <p:cNvSpPr txBox="1">
            <a:spLocks noChangeArrowheads="1"/>
          </p:cNvSpPr>
          <p:nvPr/>
        </p:nvSpPr>
        <p:spPr bwMode="auto">
          <a:xfrm>
            <a:off x="6934200" y="3505200"/>
            <a:ext cx="1365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FF"/>
                </a:solidFill>
                <a:latin typeface="Franklin Gothic Medium" pitchFamily="34" charset="0"/>
              </a:rPr>
              <a:t>Snake R. trap</a:t>
            </a:r>
          </a:p>
        </p:txBody>
      </p:sp>
      <p:sp>
        <p:nvSpPr>
          <p:cNvPr id="8198" name="Oval 30"/>
          <p:cNvSpPr>
            <a:spLocks noChangeArrowheads="1"/>
          </p:cNvSpPr>
          <p:nvPr/>
        </p:nvSpPr>
        <p:spPr bwMode="auto">
          <a:xfrm>
            <a:off x="6858000" y="3759200"/>
            <a:ext cx="123825" cy="127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8200" name="Rectangle 34"/>
          <p:cNvSpPr>
            <a:spLocks noChangeArrowheads="1"/>
          </p:cNvSpPr>
          <p:nvPr/>
        </p:nvSpPr>
        <p:spPr bwMode="auto">
          <a:xfrm>
            <a:off x="2309813" y="152400"/>
            <a:ext cx="3362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99"/>
                </a:solidFill>
                <a:latin typeface="Franklin Gothic Medium" pitchFamily="34" charset="0"/>
              </a:rPr>
              <a:t>PIT-tag Data Sources</a:t>
            </a:r>
          </a:p>
        </p:txBody>
      </p:sp>
      <p:sp>
        <p:nvSpPr>
          <p:cNvPr id="8201" name="Line 36"/>
          <p:cNvSpPr>
            <a:spLocks noChangeShapeType="1"/>
          </p:cNvSpPr>
          <p:nvPr/>
        </p:nvSpPr>
        <p:spPr bwMode="auto">
          <a:xfrm flipV="1">
            <a:off x="914400" y="3886200"/>
            <a:ext cx="762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8202" name="Text Box 33"/>
          <p:cNvSpPr txBox="1">
            <a:spLocks noChangeArrowheads="1"/>
          </p:cNvSpPr>
          <p:nvPr/>
        </p:nvSpPr>
        <p:spPr bwMode="auto">
          <a:xfrm>
            <a:off x="516731" y="4515649"/>
            <a:ext cx="795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Franklin Gothic Medium" pitchFamily="34" charset="0"/>
              </a:rPr>
              <a:t>PIT tag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Franklin Gothic Medium" pitchFamily="34" charset="0"/>
              </a:rPr>
              <a:t>trawl</a:t>
            </a:r>
          </a:p>
        </p:txBody>
      </p:sp>
      <p:sp>
        <p:nvSpPr>
          <p:cNvPr id="8203" name="Oval 32"/>
          <p:cNvSpPr>
            <a:spLocks noChangeArrowheads="1"/>
          </p:cNvSpPr>
          <p:nvPr/>
        </p:nvSpPr>
        <p:spPr bwMode="auto">
          <a:xfrm>
            <a:off x="2568575" y="812800"/>
            <a:ext cx="1046163" cy="973138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8204" name="Text Box 33"/>
          <p:cNvSpPr txBox="1">
            <a:spLocks noChangeArrowheads="1"/>
          </p:cNvSpPr>
          <p:nvPr/>
        </p:nvSpPr>
        <p:spPr bwMode="auto">
          <a:xfrm>
            <a:off x="2614613" y="1009650"/>
            <a:ext cx="102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Franklin Gothic Medium" pitchFamily="34" charset="0"/>
              </a:rPr>
              <a:t>Hatchery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Franklin Gothic Medium" pitchFamily="34" charset="0"/>
              </a:rPr>
              <a:t>Releases</a:t>
            </a:r>
          </a:p>
        </p:txBody>
      </p:sp>
      <p:pic>
        <p:nvPicPr>
          <p:cNvPr id="8205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19" y="694748"/>
            <a:ext cx="203358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4"/>
          <p:cNvGrpSpPr>
            <a:grpSpLocks/>
          </p:cNvGrpSpPr>
          <p:nvPr/>
        </p:nvGrpSpPr>
        <p:grpSpPr bwMode="auto">
          <a:xfrm>
            <a:off x="7670800" y="3984625"/>
            <a:ext cx="1436688" cy="1290638"/>
            <a:chOff x="7670800" y="3984625"/>
            <a:chExt cx="1436688" cy="12906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7670800" y="3984625"/>
              <a:ext cx="1363663" cy="1290638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7696200" y="4311650"/>
              <a:ext cx="1411288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FF"/>
                  </a:solidFill>
                  <a:latin typeface="Franklin Gothic Medium" pitchFamily="34" charset="0"/>
                </a:rPr>
                <a:t>Hatchery &amp;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FF"/>
                  </a:solidFill>
                  <a:latin typeface="Franklin Gothic Medium" pitchFamily="34" charset="0"/>
                </a:rPr>
                <a:t>Trap Releases</a:t>
              </a:r>
            </a:p>
          </p:txBody>
        </p:sp>
      </p:grp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365772" y="4343400"/>
            <a:ext cx="1046163" cy="9731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6609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Lower Granite Dam</a:t>
            </a:r>
            <a:br>
              <a:rPr lang="en-US" dirty="0" smtClean="0"/>
            </a:br>
            <a:r>
              <a:rPr lang="en-US" dirty="0" smtClean="0"/>
              <a:t>Totals for May 1 – June 4, 2015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4801" y="2264508"/>
          <a:ext cx="854612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522">
                  <a:extLst>
                    <a:ext uri="{9D8B030D-6E8A-4147-A177-3AD203B41FA5}">
                      <a16:colId xmlns:a16="http://schemas.microsoft.com/office/drawing/2014/main" val="1739122600"/>
                    </a:ext>
                  </a:extLst>
                </a:gridCol>
                <a:gridCol w="890954">
                  <a:extLst>
                    <a:ext uri="{9D8B030D-6E8A-4147-A177-3AD203B41FA5}">
                      <a16:colId xmlns:a16="http://schemas.microsoft.com/office/drawing/2014/main" val="234013908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1320324104"/>
                    </a:ext>
                  </a:extLst>
                </a:gridCol>
                <a:gridCol w="671732">
                  <a:extLst>
                    <a:ext uri="{9D8B030D-6E8A-4147-A177-3AD203B41FA5}">
                      <a16:colId xmlns:a16="http://schemas.microsoft.com/office/drawing/2014/main" val="1898755491"/>
                    </a:ext>
                  </a:extLst>
                </a:gridCol>
                <a:gridCol w="1236381">
                  <a:extLst>
                    <a:ext uri="{9D8B030D-6E8A-4147-A177-3AD203B41FA5}">
                      <a16:colId xmlns:a16="http://schemas.microsoft.com/office/drawing/2014/main" val="398704746"/>
                    </a:ext>
                  </a:extLst>
                </a:gridCol>
                <a:gridCol w="655724">
                  <a:extLst>
                    <a:ext uri="{9D8B030D-6E8A-4147-A177-3AD203B41FA5}">
                      <a16:colId xmlns:a16="http://schemas.microsoft.com/office/drawing/2014/main" val="1527251594"/>
                    </a:ext>
                  </a:extLst>
                </a:gridCol>
                <a:gridCol w="854612">
                  <a:extLst>
                    <a:ext uri="{9D8B030D-6E8A-4147-A177-3AD203B41FA5}">
                      <a16:colId xmlns:a16="http://schemas.microsoft.com/office/drawing/2014/main" val="2780116590"/>
                    </a:ext>
                  </a:extLst>
                </a:gridCol>
                <a:gridCol w="854612">
                  <a:extLst>
                    <a:ext uri="{9D8B030D-6E8A-4147-A177-3AD203B41FA5}">
                      <a16:colId xmlns:a16="http://schemas.microsoft.com/office/drawing/2014/main" val="2351273909"/>
                    </a:ext>
                  </a:extLst>
                </a:gridCol>
                <a:gridCol w="654148">
                  <a:extLst>
                    <a:ext uri="{9D8B030D-6E8A-4147-A177-3AD203B41FA5}">
                      <a16:colId xmlns:a16="http://schemas.microsoft.com/office/drawing/2014/main" val="415426416"/>
                    </a:ext>
                  </a:extLst>
                </a:gridCol>
                <a:gridCol w="1055076">
                  <a:extLst>
                    <a:ext uri="{9D8B030D-6E8A-4147-A177-3AD203B41FA5}">
                      <a16:colId xmlns:a16="http://schemas.microsoft.com/office/drawing/2014/main" val="242047113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Wild Chinook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Wild Steelhead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18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4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0.47-2.08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0.05-0.56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19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Bypassed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0.00-0.34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0.06-0.72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41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76902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T:B Ratio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r>
                        <a:rPr lang="en-US" baseline="0" dirty="0" smtClean="0"/>
                        <a:t> – 48.8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T:B Ratio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0.08-7.10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747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1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6609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Little Goose Dam</a:t>
            </a:r>
            <a:br>
              <a:rPr lang="en-US" dirty="0" smtClean="0"/>
            </a:br>
            <a:r>
              <a:rPr lang="en-US" dirty="0" smtClean="0"/>
              <a:t>Totals for May 1 – June 4, 2015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4801" y="2264508"/>
          <a:ext cx="854612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522">
                  <a:extLst>
                    <a:ext uri="{9D8B030D-6E8A-4147-A177-3AD203B41FA5}">
                      <a16:colId xmlns:a16="http://schemas.microsoft.com/office/drawing/2014/main" val="1739122600"/>
                    </a:ext>
                  </a:extLst>
                </a:gridCol>
                <a:gridCol w="890954">
                  <a:extLst>
                    <a:ext uri="{9D8B030D-6E8A-4147-A177-3AD203B41FA5}">
                      <a16:colId xmlns:a16="http://schemas.microsoft.com/office/drawing/2014/main" val="234013908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1320324104"/>
                    </a:ext>
                  </a:extLst>
                </a:gridCol>
                <a:gridCol w="671732">
                  <a:extLst>
                    <a:ext uri="{9D8B030D-6E8A-4147-A177-3AD203B41FA5}">
                      <a16:colId xmlns:a16="http://schemas.microsoft.com/office/drawing/2014/main" val="1898755491"/>
                    </a:ext>
                  </a:extLst>
                </a:gridCol>
                <a:gridCol w="1236381">
                  <a:extLst>
                    <a:ext uri="{9D8B030D-6E8A-4147-A177-3AD203B41FA5}">
                      <a16:colId xmlns:a16="http://schemas.microsoft.com/office/drawing/2014/main" val="398704746"/>
                    </a:ext>
                  </a:extLst>
                </a:gridCol>
                <a:gridCol w="655724">
                  <a:extLst>
                    <a:ext uri="{9D8B030D-6E8A-4147-A177-3AD203B41FA5}">
                      <a16:colId xmlns:a16="http://schemas.microsoft.com/office/drawing/2014/main" val="1527251594"/>
                    </a:ext>
                  </a:extLst>
                </a:gridCol>
                <a:gridCol w="854612">
                  <a:extLst>
                    <a:ext uri="{9D8B030D-6E8A-4147-A177-3AD203B41FA5}">
                      <a16:colId xmlns:a16="http://schemas.microsoft.com/office/drawing/2014/main" val="2780116590"/>
                    </a:ext>
                  </a:extLst>
                </a:gridCol>
                <a:gridCol w="854612">
                  <a:extLst>
                    <a:ext uri="{9D8B030D-6E8A-4147-A177-3AD203B41FA5}">
                      <a16:colId xmlns:a16="http://schemas.microsoft.com/office/drawing/2014/main" val="2351273909"/>
                    </a:ext>
                  </a:extLst>
                </a:gridCol>
                <a:gridCol w="654148">
                  <a:extLst>
                    <a:ext uri="{9D8B030D-6E8A-4147-A177-3AD203B41FA5}">
                      <a16:colId xmlns:a16="http://schemas.microsoft.com/office/drawing/2014/main" val="415426416"/>
                    </a:ext>
                  </a:extLst>
                </a:gridCol>
                <a:gridCol w="1055076">
                  <a:extLst>
                    <a:ext uri="{9D8B030D-6E8A-4147-A177-3AD203B41FA5}">
                      <a16:colId xmlns:a16="http://schemas.microsoft.com/office/drawing/2014/main" val="242047113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Wild Chinook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Wild Steelhead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18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4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0.50-1.83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0.05-0.55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19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Bypassed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0.02-0.20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0.04-0.52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41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76902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T:B Ratio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4.9-104.0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T:B Ratio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0.12-9.71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747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5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6609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Lower Monumental Dam</a:t>
            </a:r>
            <a:br>
              <a:rPr lang="en-US" dirty="0" smtClean="0"/>
            </a:br>
            <a:r>
              <a:rPr lang="en-US" dirty="0" smtClean="0"/>
              <a:t>Totals for May 1 – June 4, 2015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08543"/>
              </p:ext>
            </p:extLst>
          </p:nvPr>
        </p:nvGraphicFramePr>
        <p:xfrm>
          <a:off x="304801" y="2264508"/>
          <a:ext cx="854612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522">
                  <a:extLst>
                    <a:ext uri="{9D8B030D-6E8A-4147-A177-3AD203B41FA5}">
                      <a16:colId xmlns:a16="http://schemas.microsoft.com/office/drawing/2014/main" val="1739122600"/>
                    </a:ext>
                  </a:extLst>
                </a:gridCol>
                <a:gridCol w="890954">
                  <a:extLst>
                    <a:ext uri="{9D8B030D-6E8A-4147-A177-3AD203B41FA5}">
                      <a16:colId xmlns:a16="http://schemas.microsoft.com/office/drawing/2014/main" val="234013908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1320324104"/>
                    </a:ext>
                  </a:extLst>
                </a:gridCol>
                <a:gridCol w="671732">
                  <a:extLst>
                    <a:ext uri="{9D8B030D-6E8A-4147-A177-3AD203B41FA5}">
                      <a16:colId xmlns:a16="http://schemas.microsoft.com/office/drawing/2014/main" val="1898755491"/>
                    </a:ext>
                  </a:extLst>
                </a:gridCol>
                <a:gridCol w="1236381">
                  <a:extLst>
                    <a:ext uri="{9D8B030D-6E8A-4147-A177-3AD203B41FA5}">
                      <a16:colId xmlns:a16="http://schemas.microsoft.com/office/drawing/2014/main" val="398704746"/>
                    </a:ext>
                  </a:extLst>
                </a:gridCol>
                <a:gridCol w="655724">
                  <a:extLst>
                    <a:ext uri="{9D8B030D-6E8A-4147-A177-3AD203B41FA5}">
                      <a16:colId xmlns:a16="http://schemas.microsoft.com/office/drawing/2014/main" val="1527251594"/>
                    </a:ext>
                  </a:extLst>
                </a:gridCol>
                <a:gridCol w="854612">
                  <a:extLst>
                    <a:ext uri="{9D8B030D-6E8A-4147-A177-3AD203B41FA5}">
                      <a16:colId xmlns:a16="http://schemas.microsoft.com/office/drawing/2014/main" val="2780116590"/>
                    </a:ext>
                  </a:extLst>
                </a:gridCol>
                <a:gridCol w="854612">
                  <a:extLst>
                    <a:ext uri="{9D8B030D-6E8A-4147-A177-3AD203B41FA5}">
                      <a16:colId xmlns:a16="http://schemas.microsoft.com/office/drawing/2014/main" val="2351273909"/>
                    </a:ext>
                  </a:extLst>
                </a:gridCol>
                <a:gridCol w="654148">
                  <a:extLst>
                    <a:ext uri="{9D8B030D-6E8A-4147-A177-3AD203B41FA5}">
                      <a16:colId xmlns:a16="http://schemas.microsoft.com/office/drawing/2014/main" val="415426416"/>
                    </a:ext>
                  </a:extLst>
                </a:gridCol>
                <a:gridCol w="1055076">
                  <a:extLst>
                    <a:ext uri="{9D8B030D-6E8A-4147-A177-3AD203B41FA5}">
                      <a16:colId xmlns:a16="http://schemas.microsoft.com/office/drawing/2014/main" val="242047113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Wild Chinook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Wild Steelhead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18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4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0-0.90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0-1.34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19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Bypassed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0-0.40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0-1.58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41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76902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T:B Ratio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T:B Ratio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747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5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456878" cy="676014"/>
          </a:xfrm>
        </p:spPr>
        <p:txBody>
          <a:bodyPr/>
          <a:lstStyle/>
          <a:p>
            <a:r>
              <a:rPr lang="en-US" dirty="0" smtClean="0"/>
              <a:t>“Adult Currency”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2338795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What do all these percentages and ratios of percentages mean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in terms of numbers of returning adults?</a:t>
            </a:r>
          </a:p>
          <a:p>
            <a:pPr marL="0" indent="0">
              <a:buNone/>
            </a:pPr>
            <a:endParaRPr lang="en-US" sz="2400" strike="sngStrike" dirty="0" smtClean="0"/>
          </a:p>
          <a:p>
            <a:pPr marL="0" indent="0">
              <a:buNone/>
            </a:pPr>
            <a:endParaRPr lang="en-US" sz="24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7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135815" cy="676014"/>
          </a:xfrm>
        </p:spPr>
        <p:txBody>
          <a:bodyPr>
            <a:normAutofit/>
          </a:bodyPr>
          <a:lstStyle/>
          <a:p>
            <a:r>
              <a:rPr lang="en-US" dirty="0" smtClean="0"/>
              <a:t>Data Sources for “Adult Currency”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7293"/>
            <a:ext cx="9061938" cy="4771476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Smolt Monitoring Program – “Collection Count”</a:t>
            </a:r>
          </a:p>
          <a:p>
            <a:pPr lvl="1">
              <a:buFontTx/>
              <a:buChar char="-"/>
            </a:pPr>
            <a:r>
              <a:rPr lang="en-US" sz="2400" dirty="0" smtClean="0"/>
              <a:t>Estimate of the number of fish (tagged + untagged) in the JBS</a:t>
            </a:r>
          </a:p>
          <a:p>
            <a:pPr lvl="1">
              <a:buFontTx/>
              <a:buChar char="-"/>
            </a:pPr>
            <a:r>
              <a:rPr lang="en-US" sz="2400" dirty="0" smtClean="0"/>
              <a:t>(Wild and hatchery steelhead not counted separately)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Daily detection probability estimates from PIT tags </a:t>
            </a:r>
          </a:p>
          <a:p>
            <a:pPr marL="457200" lvl="1" indent="0">
              <a:buNone/>
            </a:pPr>
            <a:r>
              <a:rPr lang="en-US" sz="2400" dirty="0" smtClean="0"/>
              <a:t>-  Estimate </a:t>
            </a:r>
            <a:r>
              <a:rPr lang="en-US" sz="2400" dirty="0"/>
              <a:t>of the proportion of all passing fish that entered JBS</a:t>
            </a:r>
          </a:p>
          <a:p>
            <a:endParaRPr lang="en-US" sz="2400" dirty="0"/>
          </a:p>
          <a:p>
            <a:r>
              <a:rPr lang="en-US" sz="2400" dirty="0" smtClean="0"/>
              <a:t>Model-Averaged estimates of SARs for transported and bypassed</a:t>
            </a:r>
            <a:endParaRPr lang="en-US" sz="2400" dirty="0"/>
          </a:p>
          <a:p>
            <a:pPr lvl="1">
              <a:buFontTx/>
              <a:buChar char="-"/>
            </a:pPr>
            <a:endParaRPr lang="en-US" sz="2400" dirty="0"/>
          </a:p>
          <a:p>
            <a:pPr lvl="1"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sz="2400" strike="sngStrike" dirty="0" smtClean="0"/>
          </a:p>
          <a:p>
            <a:pPr marL="0" indent="0">
              <a:buNone/>
            </a:pPr>
            <a:endParaRPr lang="en-US" sz="24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2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6380" y="1037063"/>
            <a:ext cx="367991" cy="2007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6379" y="1390185"/>
            <a:ext cx="367991" cy="2007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8184" y="952758"/>
            <a:ext cx="3044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Total arrived at LGR = 1.12 million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8183" y="1303650"/>
            <a:ext cx="3824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Total entered JBS during transport ops = 234,000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05" y="181279"/>
            <a:ext cx="2491712" cy="613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6380" y="1037063"/>
            <a:ext cx="367991" cy="2007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6379" y="1390185"/>
            <a:ext cx="367991" cy="2007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8184" y="952758"/>
            <a:ext cx="3044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Total arrived at LGR = 1.12 million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8183" y="1303650"/>
            <a:ext cx="3824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Total entered JBS during transport ops = 234,000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4" y="175260"/>
            <a:ext cx="2909002" cy="61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6380" y="1037063"/>
            <a:ext cx="367991" cy="2007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6379" y="1390185"/>
            <a:ext cx="367991" cy="2007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8184" y="952758"/>
            <a:ext cx="3044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Total arrived at LGR = 1.12 million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8183" y="1303650"/>
            <a:ext cx="3824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Total entered JBS during transport ops = 234,000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6380" y="4590585"/>
            <a:ext cx="367991" cy="200722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8184" y="4521669"/>
            <a:ext cx="4248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Total adults from bypassed smolts in April = 1,170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6380" y="4962292"/>
            <a:ext cx="367991" cy="2007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9335" y="4893376"/>
            <a:ext cx="424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Total adults from transported smolts in May =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3,985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36380" y="5454404"/>
            <a:ext cx="367991" cy="200722"/>
          </a:xfrm>
          <a:prstGeom prst="rect">
            <a:avLst/>
          </a:prstGeom>
          <a:pattFill prst="dkVert">
            <a:fgClr>
              <a:srgbClr val="0000FF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8182" y="5385521"/>
            <a:ext cx="4591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“Hypothetical” adults if smolts in JBS in May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                                      had been bypassed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3,105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3" y="163830"/>
            <a:ext cx="2875283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48751"/>
            <a:ext cx="7889631" cy="676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“Adult Currency” – Transported vs. Bypassed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66"/>
            <a:ext cx="9143999" cy="5147788"/>
          </a:xfrm>
        </p:spPr>
        <p:txBody>
          <a:bodyPr>
            <a:normAutofit fontScale="55000" lnSpcReduction="20000"/>
          </a:bodyPr>
          <a:lstStyle/>
          <a:p>
            <a:endParaRPr lang="en-US" sz="2400" dirty="0" smtClean="0"/>
          </a:p>
          <a:p>
            <a:r>
              <a:rPr lang="en-US" sz="4400" dirty="0" smtClean="0"/>
              <a:t>Assumptions</a:t>
            </a:r>
          </a:p>
          <a:p>
            <a:endParaRPr lang="en-US" dirty="0" smtClean="0"/>
          </a:p>
          <a:p>
            <a:pPr lvl="1">
              <a:buFontTx/>
              <a:buChar char="-"/>
            </a:pPr>
            <a:r>
              <a:rPr lang="en-US" sz="3600" dirty="0" smtClean="0"/>
              <a:t>Bypass percentages and SARs estimated from PIT-tagged fish apply to untagged fish</a:t>
            </a:r>
          </a:p>
          <a:p>
            <a:pPr lvl="1">
              <a:buFontTx/>
              <a:buChar char="-"/>
            </a:pPr>
            <a:endParaRPr lang="en-US" sz="2900" dirty="0" smtClean="0"/>
          </a:p>
          <a:p>
            <a:pPr lvl="1">
              <a:buFontTx/>
              <a:buChar char="-"/>
            </a:pPr>
            <a:r>
              <a:rPr lang="en-US" sz="3600" dirty="0" smtClean="0"/>
              <a:t>Spill levels and Transportation start date stay the same (not trying to model these!)</a:t>
            </a:r>
          </a:p>
          <a:p>
            <a:pPr lvl="1">
              <a:buFontTx/>
              <a:buChar char="-"/>
            </a:pPr>
            <a:endParaRPr lang="en-US" sz="2900" dirty="0" smtClean="0"/>
          </a:p>
          <a:p>
            <a:pPr lvl="1">
              <a:buFontTx/>
              <a:buChar char="-"/>
            </a:pPr>
            <a:r>
              <a:rPr lang="en-US" sz="3600" dirty="0" smtClean="0"/>
              <a:t>SARs during transport period would not change with different mixture of transported and bypassed fish</a:t>
            </a:r>
          </a:p>
          <a:p>
            <a:pPr lvl="1">
              <a:buFontTx/>
              <a:buChar char="-"/>
            </a:pPr>
            <a:endParaRPr lang="en-US" sz="2900" dirty="0"/>
          </a:p>
          <a:p>
            <a:pPr lvl="1">
              <a:buFontTx/>
              <a:buChar char="-"/>
            </a:pPr>
            <a:r>
              <a:rPr lang="en-US" sz="3600" dirty="0" smtClean="0"/>
              <a:t>15% of total steelhead passage is wild </a:t>
            </a:r>
          </a:p>
          <a:p>
            <a:pPr lvl="1">
              <a:buFontTx/>
              <a:buChar char="-"/>
            </a:pPr>
            <a:endParaRPr lang="en-US" sz="2900" dirty="0"/>
          </a:p>
          <a:p>
            <a:pPr lvl="1">
              <a:buFontTx/>
              <a:buChar char="-"/>
            </a:pPr>
            <a:r>
              <a:rPr lang="en-US" sz="3600" dirty="0" smtClean="0"/>
              <a:t>Everything estimated with no error 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(i.e., haven’t yet done the work to characterize error in estimation)</a:t>
            </a:r>
          </a:p>
          <a:p>
            <a:pPr lvl="1">
              <a:buFontTx/>
              <a:buChar char="-"/>
            </a:pPr>
            <a:endParaRPr lang="en-US" sz="2900" dirty="0"/>
          </a:p>
          <a:p>
            <a:pPr marL="457200" lvl="1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	</a:t>
            </a:r>
          </a:p>
          <a:p>
            <a:pPr marL="0" indent="0">
              <a:buNone/>
            </a:pPr>
            <a:endParaRPr lang="en-US" sz="29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0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248750"/>
            <a:ext cx="7889631" cy="211344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“Adult Currency” – Transported vs. Bypassed</a:t>
            </a:r>
            <a:br>
              <a:rPr lang="en-US" dirty="0" smtClean="0"/>
            </a:br>
            <a:r>
              <a:rPr lang="en-US" sz="2900" dirty="0" smtClean="0">
                <a:solidFill>
                  <a:schemeClr val="tx2"/>
                </a:solidFill>
              </a:rPr>
              <a:t>Wild Chinook – Lower Granite Dam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tx2"/>
                </a:solidFill>
              </a:rPr>
              <a:t>Mean difference for LGR = 1019</a:t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tx2"/>
                </a:solidFill>
              </a:rPr>
              <a:t/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5" y="2171700"/>
            <a:ext cx="8723745" cy="298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9144000" cy="64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248750"/>
            <a:ext cx="7889631" cy="21134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“Adult Currency” – Transported vs. Bypassed</a:t>
            </a:r>
            <a:br>
              <a:rPr lang="en-US" dirty="0" smtClean="0"/>
            </a:br>
            <a:r>
              <a:rPr lang="en-US" sz="2900" dirty="0" smtClean="0">
                <a:solidFill>
                  <a:schemeClr val="tx2"/>
                </a:solidFill>
              </a:rPr>
              <a:t>Wild Steelhead – Lower Granite Dam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tx2"/>
                </a:solidFill>
              </a:rPr>
              <a:t>Mean difference for LGR = 2,221</a:t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tx2"/>
                </a:solidFill>
              </a:rPr>
              <a:t/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" y="2152650"/>
            <a:ext cx="9121822" cy="32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416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248750"/>
            <a:ext cx="7889631" cy="21134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“Adult Currency” – Transported vs. Bypassed</a:t>
            </a:r>
            <a:br>
              <a:rPr lang="en-US" dirty="0" smtClean="0"/>
            </a:br>
            <a:r>
              <a:rPr lang="en-US" sz="2900" dirty="0" smtClean="0">
                <a:solidFill>
                  <a:schemeClr val="tx2"/>
                </a:solidFill>
              </a:rPr>
              <a:t>Lower Granite Dam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tx2"/>
                </a:solidFill>
              </a:rPr>
              <a:t/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tx2"/>
                </a:solidFill>
              </a:rPr>
              <a:t/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51" y="1305474"/>
            <a:ext cx="69437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250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248750"/>
            <a:ext cx="7889631" cy="21134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“Adult Currency” – Transported vs. Bypassed</a:t>
            </a:r>
            <a:br>
              <a:rPr lang="en-US" dirty="0" smtClean="0"/>
            </a:br>
            <a:r>
              <a:rPr lang="en-US" sz="2900" dirty="0" smtClean="0">
                <a:solidFill>
                  <a:schemeClr val="tx2"/>
                </a:solidFill>
              </a:rPr>
              <a:t>Little Goose Dam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tx2"/>
                </a:solidFill>
              </a:rPr>
              <a:t/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tx2"/>
                </a:solidFill>
              </a:rPr>
              <a:t/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4" y="1221105"/>
            <a:ext cx="67818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718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248750"/>
            <a:ext cx="7889631" cy="21134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“Adult Currency” – Transported vs. Bypassed</a:t>
            </a:r>
            <a:br>
              <a:rPr lang="en-US" dirty="0" smtClean="0"/>
            </a:br>
            <a:r>
              <a:rPr lang="en-US" sz="2900" dirty="0" smtClean="0">
                <a:solidFill>
                  <a:schemeClr val="tx2"/>
                </a:solidFill>
              </a:rPr>
              <a:t>Lower Monumental Dam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tx2"/>
                </a:solidFill>
              </a:rPr>
              <a:t/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tx2"/>
                </a:solidFill>
              </a:rPr>
              <a:t/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68103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281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248750"/>
            <a:ext cx="7889631" cy="20372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“Adult Currency” – Transported vs. Bypassed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</a:rPr>
              <a:t>2006-2015 Mean difference between transported estimate and hypothetical bypassed</a:t>
            </a:r>
            <a:r>
              <a:rPr lang="en-US" sz="2700" dirty="0" smtClean="0">
                <a:solidFill>
                  <a:schemeClr val="tx2"/>
                </a:solidFill>
              </a:rPr>
              <a:t/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tx2"/>
                </a:solidFill>
              </a:rPr>
              <a:t/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865380"/>
              </p:ext>
            </p:extLst>
          </p:nvPr>
        </p:nvGraphicFramePr>
        <p:xfrm>
          <a:off x="685800" y="2819400"/>
          <a:ext cx="784860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354450437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185355591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4215051477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963938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</a:t>
                      </a:r>
                      <a:r>
                        <a:rPr lang="en-US" baseline="0" dirty="0" smtClean="0"/>
                        <a:t>ecies x Rear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</a:t>
                      </a:r>
                      <a:r>
                        <a:rPr lang="en-US" baseline="0" dirty="0" smtClean="0"/>
                        <a:t> Granite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Little Goose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 </a:t>
                      </a:r>
                      <a:r>
                        <a:rPr lang="en-US" dirty="0" err="1" smtClean="0"/>
                        <a:t>Moumental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1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Wild Chinook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6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Wild</a:t>
                      </a:r>
                      <a:r>
                        <a:rPr lang="en-US" baseline="0" dirty="0" smtClean="0"/>
                        <a:t> Steelhead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2,221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3,794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1,427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29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Hatchery Chinook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28568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en-US" dirty="0" smtClean="0"/>
                        <a:t>Hatchery Steelhead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5,507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6,718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4,147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814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211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3" descr="LowerGranite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4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4400" y="3657600"/>
            <a:ext cx="424347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6600" b="1" dirty="0">
                <a:solidFill>
                  <a:srgbClr val="FFFF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758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79" y="463826"/>
            <a:ext cx="8229600" cy="676014"/>
          </a:xfrm>
        </p:spPr>
        <p:txBody>
          <a:bodyPr/>
          <a:lstStyle/>
          <a:p>
            <a:r>
              <a:rPr lang="en-US" dirty="0" smtClean="0"/>
              <a:t>Smolt Transportation Seasonal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0504"/>
            <a:ext cx="8229600" cy="4182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Subyearling Fall Chinook Salmon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Study in Migration Years 2006, 2008-2012</a:t>
            </a:r>
          </a:p>
          <a:p>
            <a:pPr lvl="1">
              <a:buFontTx/>
              <a:buChar char="-"/>
            </a:pPr>
            <a:endParaRPr lang="en-US" sz="2200" dirty="0"/>
          </a:p>
          <a:p>
            <a:pPr lvl="2">
              <a:buFontTx/>
              <a:buChar char="-"/>
            </a:pPr>
            <a:endParaRPr lang="en-US" sz="1800" dirty="0" smtClean="0"/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Adults complete except for handful of 5-oceans expected in 2017</a:t>
            </a:r>
          </a:p>
          <a:p>
            <a:pPr lvl="3">
              <a:buFontTx/>
              <a:buChar char="-"/>
            </a:pPr>
            <a:endParaRPr lang="en-US" sz="1800" dirty="0" smtClean="0">
              <a:solidFill>
                <a:srgbClr val="009900"/>
              </a:solidFill>
            </a:endParaRPr>
          </a:p>
          <a:p>
            <a:pPr lvl="3">
              <a:buFontTx/>
              <a:buChar char="-"/>
            </a:pP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5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fall Chinook salmon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Natural</a:t>
            </a:r>
          </a:p>
          <a:p>
            <a:pPr marL="457200" lvl="1" indent="0">
              <a:buNone/>
            </a:pPr>
            <a:r>
              <a:rPr lang="en-US" sz="2400" dirty="0" smtClean="0"/>
              <a:t>- </a:t>
            </a:r>
            <a:r>
              <a:rPr lang="en-US" sz="1800" dirty="0" smtClean="0"/>
              <a:t>Not enough of these to conduct a transportation evaluation</a:t>
            </a:r>
          </a:p>
          <a:p>
            <a:endParaRPr lang="en-US" sz="2400" dirty="0"/>
          </a:p>
          <a:p>
            <a:r>
              <a:rPr lang="en-US" sz="2400" dirty="0" smtClean="0"/>
              <a:t>Hatchery production subyearlings</a:t>
            </a:r>
          </a:p>
          <a:p>
            <a:endParaRPr lang="en-US" sz="2400" dirty="0"/>
          </a:p>
          <a:p>
            <a:r>
              <a:rPr lang="en-US" sz="2400" dirty="0" smtClean="0"/>
              <a:t>Hatchery production yearlings</a:t>
            </a:r>
            <a:endParaRPr lang="en-US" sz="2400" dirty="0"/>
          </a:p>
          <a:p>
            <a:pPr lvl="1">
              <a:buFontTx/>
              <a:buChar char="-"/>
            </a:pPr>
            <a:r>
              <a:rPr lang="en-US" sz="1800" dirty="0" smtClean="0"/>
              <a:t>Released in early April, pass dams before spring transportation program begins. </a:t>
            </a:r>
          </a:p>
          <a:p>
            <a:pPr lvl="1">
              <a:buFontTx/>
              <a:buChar char="-"/>
            </a:pPr>
            <a:endParaRPr lang="en-US" sz="1800" dirty="0"/>
          </a:p>
          <a:p>
            <a:r>
              <a:rPr lang="en-US" sz="2400" dirty="0"/>
              <a:t>Hatchery-reared surrogates for natural fish</a:t>
            </a:r>
          </a:p>
          <a:p>
            <a:pPr lvl="1">
              <a:buFontTx/>
              <a:buChar char="-"/>
            </a:pPr>
            <a:r>
              <a:rPr lang="en-US" sz="1800" dirty="0"/>
              <a:t>Lyons Ferry fish specially reared at Irrigon and Dworshak NFH etc. </a:t>
            </a:r>
          </a:p>
          <a:p>
            <a:pPr marL="457200" lvl="1" indent="0">
              <a:buNone/>
            </a:pPr>
            <a:endParaRPr lang="en-US" sz="2200" dirty="0"/>
          </a:p>
          <a:p>
            <a:pPr lvl="1">
              <a:buFontTx/>
              <a:buChar char="-"/>
            </a:pPr>
            <a:endParaRPr lang="en-US" sz="1800" dirty="0"/>
          </a:p>
          <a:p>
            <a:pPr lvl="2">
              <a:buFontTx/>
              <a:buChar char="-"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5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1" y="506627"/>
            <a:ext cx="8289619" cy="580273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684363" y="2262433"/>
            <a:ext cx="2059462" cy="923827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9661492">
            <a:off x="5542602" y="2751271"/>
            <a:ext cx="1107887" cy="2566638"/>
          </a:xfrm>
          <a:prstGeom prst="ellipse">
            <a:avLst/>
          </a:prstGeom>
          <a:solidFill>
            <a:srgbClr val="0070C0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05" y="131945"/>
            <a:ext cx="6339017" cy="619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3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9144000" cy="64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91" y="197708"/>
            <a:ext cx="6284087" cy="61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426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06" y="0"/>
            <a:ext cx="6498730" cy="635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317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T:B analyses by dam – Fall </a:t>
            </a:r>
            <a:r>
              <a:rPr lang="en-US" b="0" dirty="0" smtClean="0"/>
              <a:t>Chinook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215"/>
            <a:ext cx="8229600" cy="4600042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Seasonal tendencies </a:t>
            </a:r>
            <a:r>
              <a:rPr lang="en-US" sz="2400" dirty="0"/>
              <a:t>for </a:t>
            </a:r>
            <a:r>
              <a:rPr lang="en-US" sz="2400" b="1" dirty="0" smtClean="0"/>
              <a:t>surrogate</a:t>
            </a:r>
            <a:r>
              <a:rPr lang="en-US" sz="2400" dirty="0" smtClean="0"/>
              <a:t> subyearling fall Chinook:</a:t>
            </a:r>
            <a:endParaRPr lang="en-US" sz="2400" dirty="0"/>
          </a:p>
          <a:p>
            <a:pPr lvl="1">
              <a:buFontTx/>
              <a:buChar char="-"/>
            </a:pPr>
            <a:r>
              <a:rPr lang="en-US" sz="1800" dirty="0"/>
              <a:t>Migrate </a:t>
            </a:r>
            <a:r>
              <a:rPr lang="en-US" sz="1800" dirty="0" smtClean="0"/>
              <a:t>throughout summer and into fall and winter (esp. Clearwater releases)</a:t>
            </a:r>
          </a:p>
          <a:p>
            <a:pPr lvl="1">
              <a:buFontTx/>
              <a:buChar char="-"/>
            </a:pPr>
            <a:r>
              <a:rPr lang="en-US" sz="1800" dirty="0" smtClean="0"/>
              <a:t>SAR for bypassed fish increases from earliest to latest</a:t>
            </a:r>
          </a:p>
          <a:p>
            <a:pPr lvl="1">
              <a:buFontTx/>
              <a:buChar char="-"/>
            </a:pPr>
            <a:r>
              <a:rPr lang="en-US" sz="1800" dirty="0" smtClean="0"/>
              <a:t>SAR for Transported fish also increases, but has a peak around September 1</a:t>
            </a:r>
          </a:p>
          <a:p>
            <a:pPr lvl="1">
              <a:buFontTx/>
              <a:buChar char="-"/>
            </a:pPr>
            <a:r>
              <a:rPr lang="en-US" sz="1800" dirty="0" smtClean="0"/>
              <a:t>Early-arriving minority have higher SAR if Bypassed, all others if Transported</a:t>
            </a:r>
          </a:p>
          <a:p>
            <a:pPr lvl="1">
              <a:buFontTx/>
              <a:buChar char="-"/>
            </a:pPr>
            <a:r>
              <a:rPr lang="en-US" sz="1800" dirty="0" smtClean="0"/>
              <a:t>Switch occurs early-to-mid July</a:t>
            </a:r>
            <a:endParaRPr lang="en-US" sz="1800" dirty="0"/>
          </a:p>
          <a:p>
            <a:pPr lvl="1"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800" dirty="0" smtClean="0"/>
          </a:p>
          <a:p>
            <a:pPr marL="914400" lvl="2" indent="0">
              <a:buNone/>
            </a:pPr>
            <a:endParaRPr lang="en-US" sz="1800" dirty="0" smtClean="0"/>
          </a:p>
          <a:p>
            <a:endParaRPr lang="en-US" sz="2400" dirty="0"/>
          </a:p>
          <a:p>
            <a:pPr marL="457200" lvl="1" indent="0">
              <a:buNone/>
            </a:pPr>
            <a:endParaRPr lang="en-US" sz="2200" dirty="0"/>
          </a:p>
          <a:p>
            <a:pPr lvl="2">
              <a:buFontTx/>
              <a:buChar char="-"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2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3" y="216486"/>
            <a:ext cx="6264875" cy="61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05" y="0"/>
            <a:ext cx="6486373" cy="63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233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9" y="119869"/>
            <a:ext cx="6351373" cy="620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52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T:B analyses by dam – Fall Chinook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215"/>
            <a:ext cx="8229600" cy="4600042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Seasonal tendencies for </a:t>
            </a:r>
            <a:r>
              <a:rPr lang="en-US" sz="2400" b="1" dirty="0" smtClean="0"/>
              <a:t>production</a:t>
            </a:r>
            <a:r>
              <a:rPr lang="en-US" sz="2400" dirty="0" smtClean="0"/>
              <a:t> subyearling fall Chinook:</a:t>
            </a:r>
          </a:p>
          <a:p>
            <a:pPr lvl="1">
              <a:buFontTx/>
              <a:buChar char="-"/>
            </a:pPr>
            <a:r>
              <a:rPr lang="en-US" sz="1800" dirty="0" smtClean="0"/>
              <a:t>Migrate mostly in June, a minority into July</a:t>
            </a:r>
          </a:p>
          <a:p>
            <a:pPr lvl="1">
              <a:buFontTx/>
              <a:buChar char="-"/>
            </a:pPr>
            <a:r>
              <a:rPr lang="en-US" sz="1800" dirty="0" smtClean="0"/>
              <a:t>Late-arriving minority have higher SAR if Transported, all others if Bypassed</a:t>
            </a:r>
          </a:p>
          <a:p>
            <a:pPr lvl="1">
              <a:buFontTx/>
              <a:buChar char="-"/>
            </a:pPr>
            <a:r>
              <a:rPr lang="en-US" sz="1800" dirty="0" smtClean="0"/>
              <a:t>Switch occurs mid-to-late June</a:t>
            </a:r>
          </a:p>
          <a:p>
            <a:pPr lvl="1"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800" dirty="0" smtClean="0"/>
          </a:p>
          <a:p>
            <a:pPr marL="914400" lvl="2" indent="0">
              <a:buNone/>
            </a:pPr>
            <a:endParaRPr lang="en-US" sz="1800" dirty="0" smtClean="0"/>
          </a:p>
          <a:p>
            <a:endParaRPr lang="en-US" sz="2400" dirty="0"/>
          </a:p>
          <a:p>
            <a:pPr marL="457200" lvl="1" indent="0">
              <a:buNone/>
            </a:pPr>
            <a:endParaRPr lang="en-US" sz="2200" dirty="0"/>
          </a:p>
          <a:p>
            <a:pPr lvl="2">
              <a:buFontTx/>
              <a:buChar char="-"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7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3" descr="LowerGranite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4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4400" y="3657600"/>
            <a:ext cx="424347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6600" b="1" dirty="0">
                <a:solidFill>
                  <a:srgbClr val="FFFF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403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9144000" cy="64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9144000" cy="64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1644</Words>
  <Application>Microsoft Office PowerPoint</Application>
  <PresentationFormat>On-screen Show (4:3)</PresentationFormat>
  <Paragraphs>505</Paragraphs>
  <Slides>77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77</vt:i4>
      </vt:variant>
    </vt:vector>
  </HeadingPairs>
  <TitlesOfParts>
    <vt:vector size="87" baseType="lpstr">
      <vt:lpstr>Arial</vt:lpstr>
      <vt:lpstr>Arial Narrow</vt:lpstr>
      <vt:lpstr>Arial Narrow Bold</vt:lpstr>
      <vt:lpstr>Calibri</vt:lpstr>
      <vt:lpstr>Franklin Gothic Medium</vt:lpstr>
      <vt:lpstr>Times New Roman</vt:lpstr>
      <vt:lpstr>Office Theme</vt:lpstr>
      <vt:lpstr>NOAA Fisheries Content Slides</vt:lpstr>
      <vt:lpstr>NOAA Title Options</vt:lpstr>
      <vt:lpstr>1_NOAA Fisheries Content Slides</vt:lpstr>
      <vt:lpstr>Smolt Survival and Travel Time &amp;  Transportation Analyses Update with 2017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Smolt Transportation Seasonal Analyses</vt:lpstr>
      <vt:lpstr>Estimating Patterns of SAR vs. Date</vt:lpstr>
      <vt:lpstr>Summary / Conclusions</vt:lpstr>
      <vt:lpstr>Summary / Conclusions</vt:lpstr>
      <vt:lpstr>Summary / Conclusions</vt:lpstr>
      <vt:lpstr>A Note on Zero Adult Counts “If nothing goes right, is everything all wrong?”</vt:lpstr>
      <vt:lpstr>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2015</vt:lpstr>
      <vt:lpstr>PowerPoint Presentation</vt:lpstr>
      <vt:lpstr>PowerPoint Presentation</vt:lpstr>
      <vt:lpstr>PowerPoint Presentation</vt:lpstr>
      <vt:lpstr>Lower Granite Dam Totals for May 1 – June 4, 2015</vt:lpstr>
      <vt:lpstr>Little Goose Dam Totals for May 1 – June 4, 2015</vt:lpstr>
      <vt:lpstr>Lower Monumental Dam Totals for May 1 – June 4, 2015</vt:lpstr>
      <vt:lpstr>“Adult Currency”</vt:lpstr>
      <vt:lpstr>Data Sources for “Adult Currency”</vt:lpstr>
      <vt:lpstr>PowerPoint Presentation</vt:lpstr>
      <vt:lpstr>PowerPoint Presentation</vt:lpstr>
      <vt:lpstr>PowerPoint Presentation</vt:lpstr>
      <vt:lpstr>“Adult Currency” – Transported vs. Bypassed</vt:lpstr>
      <vt:lpstr>“Adult Currency” – Transported vs. Bypassed Wild Chinook – Lower Granite Dam Mean difference for LGR = 1019   </vt:lpstr>
      <vt:lpstr>“Adult Currency” – Transported vs. Bypassed Wild Steelhead – Lower Granite Dam Mean difference for LGR = 2,221   </vt:lpstr>
      <vt:lpstr>“Adult Currency” – Transported vs. Bypassed Lower Granite Dam    </vt:lpstr>
      <vt:lpstr>“Adult Currency” – Transported vs. Bypassed Little Goose Dam    </vt:lpstr>
      <vt:lpstr>“Adult Currency” – Transported vs. Bypassed Lower Monumental Dam    </vt:lpstr>
      <vt:lpstr>“Adult Currency” – Transported vs. Bypassed  2006-2015 Mean difference between transported estimate and hypothetical bypassed   </vt:lpstr>
      <vt:lpstr>PowerPoint Presentation</vt:lpstr>
      <vt:lpstr>Smolt Transportation Seasonal Analyses</vt:lpstr>
      <vt:lpstr>Types of fall Chinook salmon</vt:lpstr>
      <vt:lpstr>PowerPoint Presentation</vt:lpstr>
      <vt:lpstr>PowerPoint Presentation</vt:lpstr>
      <vt:lpstr>PowerPoint Presentation</vt:lpstr>
      <vt:lpstr>PowerPoint Presentation</vt:lpstr>
      <vt:lpstr>Summary of T:B analyses by dam – Fall Chinook</vt:lpstr>
      <vt:lpstr>PowerPoint Presentation</vt:lpstr>
      <vt:lpstr>PowerPoint Presentation</vt:lpstr>
      <vt:lpstr>PowerPoint Presentation</vt:lpstr>
      <vt:lpstr>Summary of T:B analyses by dam – Fall Chinook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G. Smith</dc:creator>
  <cp:lastModifiedBy>Smith, Steven</cp:lastModifiedBy>
  <cp:revision>99</cp:revision>
  <dcterms:created xsi:type="dcterms:W3CDTF">2015-11-25T00:19:46Z</dcterms:created>
  <dcterms:modified xsi:type="dcterms:W3CDTF">2017-12-12T19:00:47Z</dcterms:modified>
</cp:coreProperties>
</file>