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7" r:id="rId5"/>
    <p:sldId id="272" r:id="rId6"/>
    <p:sldId id="265" r:id="rId7"/>
    <p:sldId id="275" r:id="rId8"/>
    <p:sldId id="276" r:id="rId9"/>
    <p:sldId id="277" r:id="rId10"/>
    <p:sldId id="278" r:id="rId11"/>
    <p:sldId id="279" r:id="rId12"/>
    <p:sldId id="273" r:id="rId13"/>
    <p:sldId id="280" r:id="rId14"/>
    <p:sldId id="281" r:id="rId15"/>
    <p:sldId id="282" r:id="rId16"/>
    <p:sldId id="283" r:id="rId17"/>
    <p:sldId id="284" r:id="rId18"/>
    <p:sldId id="274" r:id="rId19"/>
    <p:sldId id="285" r:id="rId20"/>
    <p:sldId id="286" r:id="rId21"/>
    <p:sldId id="287" r:id="rId22"/>
    <p:sldId id="288" r:id="rId23"/>
    <p:sldId id="289" r:id="rId24"/>
    <p:sldId id="290" r:id="rId25"/>
    <p:sldId id="291" r:id="rId26"/>
    <p:sldId id="292" r:id="rId27"/>
    <p:sldId id="293" r:id="rId28"/>
    <p:sldId id="294" r:id="rId29"/>
    <p:sldId id="296" r:id="rId30"/>
    <p:sldId id="295" r:id="rId31"/>
    <p:sldId id="297" r:id="rId32"/>
    <p:sldId id="298" r:id="rId33"/>
    <p:sldId id="299" r:id="rId34"/>
    <p:sldId id="300" r:id="rId35"/>
    <p:sldId id="304" r:id="rId3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280" autoAdjust="0"/>
  </p:normalViewPr>
  <p:slideViewPr>
    <p:cSldViewPr>
      <p:cViewPr>
        <p:scale>
          <a:sx n="77" d="100"/>
          <a:sy n="77" d="100"/>
        </p:scale>
        <p:origin x="-282" y="-4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12/11/2017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12/11/2017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267182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799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7CFA604A-22B8-415C-AAA2-8DDC69EABD9F}" type="datetime1">
              <a:rPr lang="en-US" smtClean="0"/>
              <a:t>12/11/2017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F3B085BF-E0B3-4BF4-ADA7-DA3EF287E122}" type="datetime1">
              <a:rPr lang="en-US" smtClean="0"/>
              <a:t>12/11/2017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C660DC8A-66C6-4566-9722-73B29DF049C3}" type="datetime1">
              <a:rPr lang="en-US" smtClean="0"/>
              <a:t>12/11/2017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B2A585ED-13DE-4A6C-B9C7-425779404725}" type="datetime1">
              <a:rPr lang="en-US" smtClean="0"/>
              <a:t>12/11/2017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100"/>
            </a:lvl1pPr>
          </a:lstStyle>
          <a:p>
            <a:fld id="{D8681F70-6246-4B70-A795-74A9CDA7FE3D}" type="datetime1">
              <a:rPr lang="en-US" smtClean="0"/>
              <a:t>12/11/2017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BD9C7E3E-9F23-42EE-A3C8-7E930629049F}" type="datetime1">
              <a:rPr lang="en-US" smtClean="0"/>
              <a:t>12/11/2017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F026532F-3EA9-45B5-9682-D2DB59C5AEC6}" type="datetime1">
              <a:rPr lang="en-US" smtClean="0"/>
              <a:t>12/11/2017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D6B41E31-1FEF-43AF-A731-9ADF2E260035}" type="datetime1">
              <a:rPr lang="en-US" smtClean="0"/>
              <a:t>12/11/2017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A8732245-D596-4B91-9C55-195169552D90}" type="datetime1">
              <a:rPr lang="en-US" smtClean="0"/>
              <a:t>12/11/2017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100"/>
            </a:lvl1pPr>
          </a:lstStyle>
          <a:p>
            <a:fld id="{DCB93379-C221-44DB-A4D4-0398688FF41A}" type="datetime1">
              <a:rPr lang="en-US" smtClean="0"/>
              <a:t>12/11/2017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D9B9EF42-1286-44E0-A7B2-9D753125D457}" type="datetime1">
              <a:rPr lang="en-US" smtClean="0"/>
              <a:t>12/11/2017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12" y="0"/>
            <a:ext cx="12039600" cy="2514600"/>
          </a:xfrm>
        </p:spPr>
        <p:txBody>
          <a:bodyPr>
            <a:normAutofit/>
          </a:bodyPr>
          <a:lstStyle/>
          <a:p>
            <a:pPr algn="ctr"/>
            <a:r>
              <a:rPr lang="en-US" dirty="0" smtClean="0"/>
              <a:t>2017 </a:t>
            </a:r>
            <a:r>
              <a:rPr lang="en-US" dirty="0" err="1" smtClean="0"/>
              <a:t>Smolt</a:t>
            </a:r>
            <a:r>
              <a:rPr lang="en-US" dirty="0" smtClean="0"/>
              <a:t> Monitoring Program</a:t>
            </a:r>
            <a:br>
              <a:rPr lang="en-US" dirty="0" smtClean="0"/>
            </a:br>
            <a:r>
              <a:rPr lang="en-US" sz="5300" dirty="0" smtClean="0"/>
              <a:t>Juvenile Passage, Fish Condition, &amp; Gas Bubble Trauma Monitoring Data</a:t>
            </a:r>
            <a:endParaRPr lang="en-US" sz="5300" dirty="0"/>
          </a:p>
        </p:txBody>
      </p:sp>
      <p:sp>
        <p:nvSpPr>
          <p:cNvPr id="3" name="Subtitle 2"/>
          <p:cNvSpPr>
            <a:spLocks noGrp="1"/>
          </p:cNvSpPr>
          <p:nvPr>
            <p:ph type="subTitle" idx="1"/>
          </p:nvPr>
        </p:nvSpPr>
        <p:spPr>
          <a:xfrm>
            <a:off x="1979612" y="4419600"/>
            <a:ext cx="8458200" cy="1981200"/>
          </a:xfrm>
        </p:spPr>
        <p:txBody>
          <a:bodyPr>
            <a:noAutofit/>
          </a:bodyPr>
          <a:lstStyle/>
          <a:p>
            <a:pPr algn="ctr"/>
            <a:r>
              <a:rPr lang="en-US" sz="2800" dirty="0" smtClean="0"/>
              <a:t>2017 TMT Year-end Review</a:t>
            </a:r>
          </a:p>
          <a:p>
            <a:pPr algn="ctr"/>
            <a:r>
              <a:rPr lang="en-US" sz="2800" dirty="0" smtClean="0"/>
              <a:t>December 12, 2017</a:t>
            </a:r>
          </a:p>
          <a:p>
            <a:pPr algn="ctr"/>
            <a:endParaRPr lang="en-US" sz="2800" dirty="0" smtClean="0"/>
          </a:p>
          <a:p>
            <a:pPr algn="ctr"/>
            <a:endParaRPr lang="en-US" sz="2800" dirty="0"/>
          </a:p>
          <a:p>
            <a:pPr algn="ctr"/>
            <a:r>
              <a:rPr lang="en-US" sz="2800" dirty="0" smtClean="0"/>
              <a:t>Brandon R. Chockley</a:t>
            </a:r>
          </a:p>
          <a:p>
            <a:pPr algn="ctr"/>
            <a:r>
              <a:rPr lang="en-US" sz="2800" dirty="0" smtClean="0"/>
              <a:t>Fish Passage Center</a:t>
            </a:r>
            <a:endParaRPr lang="en-US" sz="2800"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McNary Dam</a:t>
            </a:r>
            <a:br>
              <a:rPr lang="en-US" sz="4800" dirty="0" smtClean="0"/>
            </a:br>
            <a:r>
              <a:rPr lang="en-US" sz="4000" dirty="0" smtClean="0"/>
              <a:t>Yearling Chinook</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10</a:t>
            </a:fld>
            <a:endParaRPr lang="en-US" sz="2000"/>
          </a:p>
        </p:txBody>
      </p:sp>
      <p:pic>
        <p:nvPicPr>
          <p:cNvPr id="4" name="Picture 3"/>
          <p:cNvPicPr>
            <a:picLocks noChangeAspect="1"/>
          </p:cNvPicPr>
          <p:nvPr/>
        </p:nvPicPr>
        <p:blipFill>
          <a:blip r:embed="rId2"/>
          <a:stretch>
            <a:fillRect/>
          </a:stretch>
        </p:blipFill>
        <p:spPr>
          <a:xfrm>
            <a:off x="2074241" y="1434397"/>
            <a:ext cx="8802342" cy="5120640"/>
          </a:xfrm>
          <a:prstGeom prst="rect">
            <a:avLst/>
          </a:prstGeom>
        </p:spPr>
      </p:pic>
      <p:sp>
        <p:nvSpPr>
          <p:cNvPr id="6" name="Content Placeholder 5"/>
          <p:cNvSpPr>
            <a:spLocks noGrp="1"/>
          </p:cNvSpPr>
          <p:nvPr>
            <p:ph idx="1"/>
          </p:nvPr>
        </p:nvSpPr>
        <p:spPr>
          <a:xfrm>
            <a:off x="1293813" y="1676400"/>
            <a:ext cx="3581399" cy="4495800"/>
          </a:xfrm>
        </p:spPr>
        <p:txBody>
          <a:bodyPr/>
          <a:lstStyle/>
          <a:p>
            <a:endParaRPr lang="en-US"/>
          </a:p>
        </p:txBody>
      </p:sp>
      <p:cxnSp>
        <p:nvCxnSpPr>
          <p:cNvPr id="9" name="Straight Connector 8"/>
          <p:cNvCxnSpPr/>
          <p:nvPr/>
        </p:nvCxnSpPr>
        <p:spPr>
          <a:xfrm>
            <a:off x="5446712" y="2743200"/>
            <a:ext cx="419100" cy="8080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780212" y="4007780"/>
            <a:ext cx="304800" cy="41182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66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McNary Dam</a:t>
            </a:r>
            <a:br>
              <a:rPr lang="en-US" sz="4800" dirty="0" smtClean="0"/>
            </a:br>
            <a:r>
              <a:rPr lang="en-US" sz="4000" dirty="0" smtClean="0"/>
              <a:t>Steelhead</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11</a:t>
            </a:fld>
            <a:endParaRPr lang="en-US" sz="2000"/>
          </a:p>
        </p:txBody>
      </p:sp>
      <p:sp>
        <p:nvSpPr>
          <p:cNvPr id="6" name="Content Placeholder 5"/>
          <p:cNvSpPr>
            <a:spLocks noGrp="1"/>
          </p:cNvSpPr>
          <p:nvPr>
            <p:ph idx="1"/>
          </p:nvPr>
        </p:nvSpPr>
        <p:spPr>
          <a:xfrm>
            <a:off x="1293813" y="1676400"/>
            <a:ext cx="6095999" cy="4495800"/>
          </a:xfrm>
        </p:spPr>
        <p:txBody>
          <a:bodyPr/>
          <a:lstStyle/>
          <a:p>
            <a:endParaRPr lang="en-US" dirty="0"/>
          </a:p>
        </p:txBody>
      </p:sp>
      <p:pic>
        <p:nvPicPr>
          <p:cNvPr id="3" name="Picture 2"/>
          <p:cNvPicPr>
            <a:picLocks noChangeAspect="1"/>
          </p:cNvPicPr>
          <p:nvPr/>
        </p:nvPicPr>
        <p:blipFill>
          <a:blip r:embed="rId2"/>
          <a:stretch>
            <a:fillRect/>
          </a:stretch>
        </p:blipFill>
        <p:spPr>
          <a:xfrm>
            <a:off x="2092671" y="1407404"/>
            <a:ext cx="8802342" cy="5120640"/>
          </a:xfrm>
          <a:prstGeom prst="rect">
            <a:avLst/>
          </a:prstGeom>
        </p:spPr>
      </p:pic>
      <p:cxnSp>
        <p:nvCxnSpPr>
          <p:cNvPr id="7" name="Straight Connector 6"/>
          <p:cNvCxnSpPr/>
          <p:nvPr/>
        </p:nvCxnSpPr>
        <p:spPr>
          <a:xfrm flipH="1">
            <a:off x="5332412" y="2438400"/>
            <a:ext cx="152400" cy="9906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96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McNary Dam</a:t>
            </a:r>
            <a:br>
              <a:rPr lang="en-US" sz="4800" dirty="0" smtClean="0"/>
            </a:br>
            <a:r>
              <a:rPr lang="en-US" sz="4000" dirty="0" smtClean="0"/>
              <a:t>Sockeye</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12</a:t>
            </a:fld>
            <a:endParaRPr lang="en-US" sz="2000"/>
          </a:p>
        </p:txBody>
      </p:sp>
      <p:sp>
        <p:nvSpPr>
          <p:cNvPr id="6" name="Content Placeholder 5"/>
          <p:cNvSpPr>
            <a:spLocks noGrp="1"/>
          </p:cNvSpPr>
          <p:nvPr>
            <p:ph idx="1"/>
          </p:nvPr>
        </p:nvSpPr>
        <p:spPr>
          <a:xfrm>
            <a:off x="1293813" y="1676400"/>
            <a:ext cx="6095999" cy="4495800"/>
          </a:xfrm>
        </p:spPr>
        <p:txBody>
          <a:bodyPr/>
          <a:lstStyle/>
          <a:p>
            <a:endParaRPr lang="en-US" dirty="0"/>
          </a:p>
        </p:txBody>
      </p:sp>
      <p:pic>
        <p:nvPicPr>
          <p:cNvPr id="4" name="Picture 3"/>
          <p:cNvPicPr>
            <a:picLocks noChangeAspect="1"/>
          </p:cNvPicPr>
          <p:nvPr/>
        </p:nvPicPr>
        <p:blipFill>
          <a:blip r:embed="rId2"/>
          <a:stretch>
            <a:fillRect/>
          </a:stretch>
        </p:blipFill>
        <p:spPr>
          <a:xfrm>
            <a:off x="2104684" y="1383958"/>
            <a:ext cx="8790329" cy="5120640"/>
          </a:xfrm>
          <a:prstGeom prst="rect">
            <a:avLst/>
          </a:prstGeom>
        </p:spPr>
      </p:pic>
    </p:spTree>
    <p:extLst>
      <p:ext uri="{BB962C8B-B14F-4D97-AF65-F5344CB8AC3E}">
        <p14:creationId xmlns:p14="http://schemas.microsoft.com/office/powerpoint/2010/main" val="351002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McNary Dam</a:t>
            </a:r>
            <a:br>
              <a:rPr lang="en-US" sz="4800" dirty="0" smtClean="0"/>
            </a:br>
            <a:r>
              <a:rPr lang="en-US" sz="4000" dirty="0" err="1" smtClean="0"/>
              <a:t>Subyearling</a:t>
            </a:r>
            <a:r>
              <a:rPr lang="en-US" sz="4000" dirty="0" smtClean="0"/>
              <a:t> Chinook</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13</a:t>
            </a:fld>
            <a:endParaRPr lang="en-US" sz="2000"/>
          </a:p>
        </p:txBody>
      </p:sp>
      <p:pic>
        <p:nvPicPr>
          <p:cNvPr id="3" name="Content Placeholder 2"/>
          <p:cNvPicPr>
            <a:picLocks noGrp="1" noChangeAspect="1"/>
          </p:cNvPicPr>
          <p:nvPr>
            <p:ph idx="1"/>
          </p:nvPr>
        </p:nvPicPr>
        <p:blipFill>
          <a:blip r:embed="rId2"/>
          <a:stretch>
            <a:fillRect/>
          </a:stretch>
        </p:blipFill>
        <p:spPr>
          <a:xfrm>
            <a:off x="2075696" y="1432560"/>
            <a:ext cx="8799432" cy="5120640"/>
          </a:xfrm>
          <a:prstGeom prst="rect">
            <a:avLst/>
          </a:prstGeom>
        </p:spPr>
      </p:pic>
      <p:cxnSp>
        <p:nvCxnSpPr>
          <p:cNvPr id="7" name="Straight Connector 6"/>
          <p:cNvCxnSpPr/>
          <p:nvPr/>
        </p:nvCxnSpPr>
        <p:spPr>
          <a:xfrm flipH="1" flipV="1">
            <a:off x="5256212" y="3581400"/>
            <a:ext cx="533400" cy="1524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780212" y="4267200"/>
            <a:ext cx="152400" cy="4572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35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McNary Dam</a:t>
            </a:r>
            <a:br>
              <a:rPr lang="en-US" sz="4800" dirty="0" smtClean="0"/>
            </a:br>
            <a:r>
              <a:rPr lang="en-US" sz="4000" dirty="0" smtClean="0"/>
              <a:t>Juvenile Lamprey</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14</a:t>
            </a:fld>
            <a:endParaRPr lang="en-US" sz="2000"/>
          </a:p>
        </p:txBody>
      </p:sp>
      <p:sp>
        <p:nvSpPr>
          <p:cNvPr id="9" name="Content Placeholder 8"/>
          <p:cNvSpPr>
            <a:spLocks noGrp="1"/>
          </p:cNvSpPr>
          <p:nvPr>
            <p:ph idx="1"/>
          </p:nvPr>
        </p:nvSpPr>
        <p:spPr>
          <a:xfrm>
            <a:off x="836611" y="6324600"/>
            <a:ext cx="11352213" cy="762000"/>
          </a:xfrm>
        </p:spPr>
        <p:txBody>
          <a:bodyPr>
            <a:normAutofit/>
          </a:bodyPr>
          <a:lstStyle/>
          <a:p>
            <a:r>
              <a:rPr lang="en-US" sz="2800" dirty="0" smtClean="0"/>
              <a:t>Similar to other years, very few </a:t>
            </a:r>
            <a:r>
              <a:rPr lang="en-US" sz="2800" dirty="0" err="1" smtClean="0"/>
              <a:t>ammocoetes</a:t>
            </a:r>
            <a:r>
              <a:rPr lang="en-US" sz="2800" dirty="0" smtClean="0"/>
              <a:t> collected at MCN</a:t>
            </a:r>
            <a:endParaRPr lang="en-US" sz="2800" dirty="0"/>
          </a:p>
        </p:txBody>
      </p:sp>
      <p:pic>
        <p:nvPicPr>
          <p:cNvPr id="6" name="Picture 5"/>
          <p:cNvPicPr>
            <a:picLocks noChangeAspect="1"/>
          </p:cNvPicPr>
          <p:nvPr/>
        </p:nvPicPr>
        <p:blipFill>
          <a:blip r:embed="rId2"/>
          <a:stretch>
            <a:fillRect/>
          </a:stretch>
        </p:blipFill>
        <p:spPr>
          <a:xfrm>
            <a:off x="2055812" y="1325880"/>
            <a:ext cx="8362874" cy="4846320"/>
          </a:xfrm>
          <a:prstGeom prst="rect">
            <a:avLst/>
          </a:prstGeom>
        </p:spPr>
      </p:pic>
    </p:spTree>
    <p:extLst>
      <p:ext uri="{BB962C8B-B14F-4D97-AF65-F5344CB8AC3E}">
        <p14:creationId xmlns:p14="http://schemas.microsoft.com/office/powerpoint/2010/main" val="37799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762000"/>
          </a:xfrm>
        </p:spPr>
        <p:txBody>
          <a:bodyPr>
            <a:normAutofit/>
          </a:bodyPr>
          <a:lstStyle/>
          <a:p>
            <a:pPr algn="ctr"/>
            <a:r>
              <a:rPr lang="en-US" sz="4800" dirty="0" smtClean="0"/>
              <a:t>Bonneville Dam</a:t>
            </a:r>
            <a:endParaRPr lang="en-US" sz="4800" dirty="0"/>
          </a:p>
        </p:txBody>
      </p:sp>
      <p:sp>
        <p:nvSpPr>
          <p:cNvPr id="5" name="Content Placeholder 13"/>
          <p:cNvSpPr>
            <a:spLocks noGrp="1"/>
          </p:cNvSpPr>
          <p:nvPr>
            <p:ph idx="1"/>
          </p:nvPr>
        </p:nvSpPr>
        <p:spPr>
          <a:xfrm>
            <a:off x="836611" y="1828800"/>
            <a:ext cx="11277601" cy="4495800"/>
          </a:xfrm>
        </p:spPr>
        <p:txBody>
          <a:bodyPr>
            <a:normAutofit/>
          </a:bodyPr>
          <a:lstStyle/>
          <a:p>
            <a:r>
              <a:rPr lang="en-US" sz="2800" dirty="0" smtClean="0"/>
              <a:t>Mid-Columbia runoff volume (Jan-Jul) at TDA ranked 8</a:t>
            </a:r>
            <a:r>
              <a:rPr lang="en-US" sz="2800" baseline="30000" dirty="0" smtClean="0"/>
              <a:t>th</a:t>
            </a:r>
            <a:r>
              <a:rPr lang="en-US" sz="2800" dirty="0" smtClean="0"/>
              <a:t>, over last 89 years</a:t>
            </a:r>
          </a:p>
        </p:txBody>
      </p:sp>
      <p:sp>
        <p:nvSpPr>
          <p:cNvPr id="7" name="Content Placeholder 13"/>
          <p:cNvSpPr txBox="1">
            <a:spLocks/>
          </p:cNvSpPr>
          <p:nvPr/>
        </p:nvSpPr>
        <p:spPr>
          <a:xfrm>
            <a:off x="836612" y="2667000"/>
            <a:ext cx="5171710" cy="3673475"/>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Average spring flows above MCN flow objective, below in summer</a:t>
            </a:r>
          </a:p>
          <a:p>
            <a:r>
              <a:rPr lang="en-US" sz="2800" dirty="0" smtClean="0"/>
              <a:t>Spill exceeded FOP specified levels for all of spring</a:t>
            </a:r>
          </a:p>
          <a:p>
            <a:r>
              <a:rPr lang="en-US" sz="2800" dirty="0" smtClean="0"/>
              <a:t>Spill exceeded FOP for small portion of summer, otherwise FOP was met in summer</a:t>
            </a:r>
            <a:endParaRPr lang="en-US" sz="28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15</a:t>
            </a:fld>
            <a:endParaRPr lang="en-US" sz="2000"/>
          </a:p>
        </p:txBody>
      </p:sp>
      <p:pic>
        <p:nvPicPr>
          <p:cNvPr id="3" name="Picture 2"/>
          <p:cNvPicPr>
            <a:picLocks noChangeAspect="1"/>
          </p:cNvPicPr>
          <p:nvPr/>
        </p:nvPicPr>
        <p:blipFill>
          <a:blip r:embed="rId2"/>
          <a:stretch>
            <a:fillRect/>
          </a:stretch>
        </p:blipFill>
        <p:spPr>
          <a:xfrm>
            <a:off x="6008321" y="2590800"/>
            <a:ext cx="6105891" cy="3670031"/>
          </a:xfrm>
          <a:prstGeom prst="rect">
            <a:avLst/>
          </a:prstGeom>
        </p:spPr>
      </p:pic>
    </p:spTree>
    <p:extLst>
      <p:ext uri="{BB962C8B-B14F-4D97-AF65-F5344CB8AC3E}">
        <p14:creationId xmlns:p14="http://schemas.microsoft.com/office/powerpoint/2010/main" val="8723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Bonneville Dam</a:t>
            </a:r>
            <a:br>
              <a:rPr lang="en-US" sz="4800" dirty="0" smtClean="0"/>
            </a:br>
            <a:r>
              <a:rPr lang="en-US" sz="4000" dirty="0" smtClean="0"/>
              <a:t>Yearling Chinook</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16</a:t>
            </a:fld>
            <a:endParaRPr lang="en-US" sz="2000"/>
          </a:p>
        </p:txBody>
      </p:sp>
      <p:sp>
        <p:nvSpPr>
          <p:cNvPr id="6" name="Content Placeholder 5"/>
          <p:cNvSpPr>
            <a:spLocks noGrp="1"/>
          </p:cNvSpPr>
          <p:nvPr>
            <p:ph idx="1"/>
          </p:nvPr>
        </p:nvSpPr>
        <p:spPr>
          <a:xfrm>
            <a:off x="1293813" y="1676400"/>
            <a:ext cx="3581399" cy="4495800"/>
          </a:xfrm>
        </p:spPr>
        <p:txBody>
          <a:bodyPr/>
          <a:lstStyle/>
          <a:p>
            <a:endParaRPr lang="en-US"/>
          </a:p>
        </p:txBody>
      </p:sp>
      <p:cxnSp>
        <p:nvCxnSpPr>
          <p:cNvPr id="9" name="Straight Connector 8"/>
          <p:cNvCxnSpPr/>
          <p:nvPr/>
        </p:nvCxnSpPr>
        <p:spPr>
          <a:xfrm>
            <a:off x="5408612" y="2971800"/>
            <a:ext cx="228600" cy="685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75412" y="3994717"/>
            <a:ext cx="228600" cy="4248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1827212" y="1434397"/>
            <a:ext cx="8819313" cy="5120640"/>
          </a:xfrm>
          <a:prstGeom prst="rect">
            <a:avLst/>
          </a:prstGeom>
        </p:spPr>
      </p:pic>
      <p:cxnSp>
        <p:nvCxnSpPr>
          <p:cNvPr id="10" name="Straight Connector 9"/>
          <p:cNvCxnSpPr/>
          <p:nvPr/>
        </p:nvCxnSpPr>
        <p:spPr>
          <a:xfrm flipV="1">
            <a:off x="6589712" y="4271214"/>
            <a:ext cx="190500" cy="45318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97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Bonneville Dam</a:t>
            </a:r>
            <a:br>
              <a:rPr lang="en-US" sz="4800" dirty="0" smtClean="0"/>
            </a:br>
            <a:r>
              <a:rPr lang="en-US" sz="4000" dirty="0" smtClean="0"/>
              <a:t>Steelhead</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17</a:t>
            </a:fld>
            <a:endParaRPr lang="en-US" sz="2000"/>
          </a:p>
        </p:txBody>
      </p:sp>
      <p:cxnSp>
        <p:nvCxnSpPr>
          <p:cNvPr id="9" name="Straight Connector 8"/>
          <p:cNvCxnSpPr/>
          <p:nvPr/>
        </p:nvCxnSpPr>
        <p:spPr>
          <a:xfrm>
            <a:off x="5408612" y="2971800"/>
            <a:ext cx="228600" cy="685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75412" y="3994717"/>
            <a:ext cx="228600" cy="42488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1827212" y="1434397"/>
            <a:ext cx="8913296" cy="5120640"/>
          </a:xfrm>
          <a:prstGeom prst="rect">
            <a:avLst/>
          </a:prstGeom>
        </p:spPr>
      </p:pic>
      <p:cxnSp>
        <p:nvCxnSpPr>
          <p:cNvPr id="12" name="Straight Connector 11"/>
          <p:cNvCxnSpPr/>
          <p:nvPr/>
        </p:nvCxnSpPr>
        <p:spPr>
          <a:xfrm flipV="1">
            <a:off x="7008812" y="4724400"/>
            <a:ext cx="304800" cy="762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Bonneville Dam</a:t>
            </a:r>
            <a:br>
              <a:rPr lang="en-US" sz="4800" dirty="0" smtClean="0"/>
            </a:br>
            <a:r>
              <a:rPr lang="en-US" sz="4000" dirty="0" smtClean="0"/>
              <a:t>Sockeye</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18</a:t>
            </a:fld>
            <a:endParaRPr lang="en-US" sz="2000"/>
          </a:p>
        </p:txBody>
      </p:sp>
      <p:pic>
        <p:nvPicPr>
          <p:cNvPr id="3" name="Picture 2"/>
          <p:cNvPicPr>
            <a:picLocks noChangeAspect="1"/>
          </p:cNvPicPr>
          <p:nvPr/>
        </p:nvPicPr>
        <p:blipFill>
          <a:blip r:embed="rId2"/>
          <a:stretch>
            <a:fillRect/>
          </a:stretch>
        </p:blipFill>
        <p:spPr>
          <a:xfrm>
            <a:off x="1820531" y="1407404"/>
            <a:ext cx="8928762" cy="5120640"/>
          </a:xfrm>
          <a:prstGeom prst="rect">
            <a:avLst/>
          </a:prstGeom>
        </p:spPr>
      </p:pic>
      <p:sp>
        <p:nvSpPr>
          <p:cNvPr id="5" name="Content Placeholder 4"/>
          <p:cNvSpPr>
            <a:spLocks noGrp="1"/>
          </p:cNvSpPr>
          <p:nvPr>
            <p:ph idx="1"/>
          </p:nvPr>
        </p:nvSpPr>
        <p:spPr>
          <a:xfrm>
            <a:off x="1293813" y="1676400"/>
            <a:ext cx="4571999" cy="4495800"/>
          </a:xfrm>
        </p:spPr>
        <p:txBody>
          <a:bodyPr/>
          <a:lstStyle/>
          <a:p>
            <a:endParaRPr lang="en-US" dirty="0"/>
          </a:p>
        </p:txBody>
      </p:sp>
      <p:cxnSp>
        <p:nvCxnSpPr>
          <p:cNvPr id="10" name="Straight Connector 9"/>
          <p:cNvCxnSpPr/>
          <p:nvPr/>
        </p:nvCxnSpPr>
        <p:spPr>
          <a:xfrm flipV="1">
            <a:off x="6094413" y="4724400"/>
            <a:ext cx="761999" cy="4572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13312" y="4191000"/>
            <a:ext cx="571500" cy="5334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Bonneville Dam</a:t>
            </a:r>
            <a:br>
              <a:rPr lang="en-US" sz="4800" dirty="0" smtClean="0"/>
            </a:br>
            <a:r>
              <a:rPr lang="en-US" sz="4000" dirty="0" err="1" smtClean="0"/>
              <a:t>Subyearling</a:t>
            </a:r>
            <a:r>
              <a:rPr lang="en-US" sz="4000" dirty="0" smtClean="0"/>
              <a:t> Chinook</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19</a:t>
            </a:fld>
            <a:endParaRPr lang="en-US" sz="2000"/>
          </a:p>
        </p:txBody>
      </p:sp>
      <p:sp>
        <p:nvSpPr>
          <p:cNvPr id="5" name="Content Placeholder 4"/>
          <p:cNvSpPr>
            <a:spLocks noGrp="1"/>
          </p:cNvSpPr>
          <p:nvPr>
            <p:ph idx="1"/>
          </p:nvPr>
        </p:nvSpPr>
        <p:spPr>
          <a:xfrm>
            <a:off x="1293813" y="1676400"/>
            <a:ext cx="4571999" cy="4495800"/>
          </a:xfrm>
        </p:spPr>
        <p:txBody>
          <a:bodyPr/>
          <a:lstStyle/>
          <a:p>
            <a:endParaRPr lang="en-US" dirty="0"/>
          </a:p>
        </p:txBody>
      </p:sp>
      <p:cxnSp>
        <p:nvCxnSpPr>
          <p:cNvPr id="10" name="Straight Connector 9"/>
          <p:cNvCxnSpPr/>
          <p:nvPr/>
        </p:nvCxnSpPr>
        <p:spPr>
          <a:xfrm flipV="1">
            <a:off x="5942012" y="4648200"/>
            <a:ext cx="685800" cy="381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13312" y="4191000"/>
            <a:ext cx="571500" cy="381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4212" y="5105400"/>
            <a:ext cx="228600" cy="762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61012" y="5126515"/>
            <a:ext cx="152400" cy="304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520178" y="5110449"/>
            <a:ext cx="103990" cy="7115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1820791" y="1363980"/>
            <a:ext cx="8547243" cy="5120640"/>
          </a:xfrm>
          <a:prstGeom prst="rect">
            <a:avLst/>
          </a:prstGeom>
        </p:spPr>
      </p:pic>
    </p:spTree>
    <p:extLst>
      <p:ext uri="{BB962C8B-B14F-4D97-AF65-F5344CB8AC3E}">
        <p14:creationId xmlns:p14="http://schemas.microsoft.com/office/powerpoint/2010/main" val="263500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0"/>
            <a:ext cx="9601200" cy="914400"/>
          </a:xfrm>
        </p:spPr>
        <p:txBody>
          <a:bodyPr>
            <a:normAutofit/>
          </a:bodyPr>
          <a:lstStyle/>
          <a:p>
            <a:pPr algn="ctr"/>
            <a:r>
              <a:rPr lang="en-US" sz="4800" dirty="0" smtClean="0"/>
              <a:t>Juvenile Timing</a:t>
            </a:r>
            <a:endParaRPr lang="en-US" sz="4800" dirty="0"/>
          </a:p>
        </p:txBody>
      </p:sp>
      <p:sp>
        <p:nvSpPr>
          <p:cNvPr id="14" name="Content Placeholder 13"/>
          <p:cNvSpPr>
            <a:spLocks noGrp="1"/>
          </p:cNvSpPr>
          <p:nvPr>
            <p:ph idx="1"/>
          </p:nvPr>
        </p:nvSpPr>
        <p:spPr>
          <a:xfrm>
            <a:off x="836611" y="1447800"/>
            <a:ext cx="11352213" cy="4495800"/>
          </a:xfrm>
        </p:spPr>
        <p:txBody>
          <a:bodyPr>
            <a:noAutofit/>
          </a:bodyPr>
          <a:lstStyle/>
          <a:p>
            <a:r>
              <a:rPr lang="en-US" sz="2800" dirty="0" smtClean="0"/>
              <a:t>Present 2017 timing compared to 10-year average, based on passage index</a:t>
            </a:r>
          </a:p>
          <a:p>
            <a:r>
              <a:rPr lang="en-US" sz="2800" dirty="0" smtClean="0"/>
              <a:t>Several factors can affect juvenile timing:</a:t>
            </a:r>
          </a:p>
          <a:p>
            <a:pPr lvl="1"/>
            <a:r>
              <a:rPr lang="en-US" sz="2400" dirty="0" smtClean="0"/>
              <a:t>Hatchery releases (both magnitude and timing)</a:t>
            </a:r>
          </a:p>
          <a:p>
            <a:pPr lvl="1"/>
            <a:r>
              <a:rPr lang="en-US" sz="2400" dirty="0" smtClean="0"/>
              <a:t>Flows</a:t>
            </a:r>
          </a:p>
          <a:p>
            <a:pPr lvl="1"/>
            <a:r>
              <a:rPr lang="en-US" sz="2400" dirty="0" smtClean="0"/>
              <a:t>Temperatures</a:t>
            </a:r>
          </a:p>
          <a:p>
            <a:pPr lvl="1"/>
            <a:r>
              <a:rPr lang="en-US" sz="2400" dirty="0" smtClean="0"/>
              <a:t>Spill Volumes</a:t>
            </a:r>
          </a:p>
          <a:p>
            <a:pPr lvl="1"/>
            <a:r>
              <a:rPr lang="en-US" sz="2400" dirty="0" smtClean="0"/>
              <a:t>Survival to point of interest</a:t>
            </a:r>
          </a:p>
          <a:p>
            <a:pPr lvl="1"/>
            <a:r>
              <a:rPr lang="en-US" sz="2400" dirty="0" smtClean="0"/>
              <a:t>Sampling schedule (e.g., LGR in 2017)</a:t>
            </a:r>
          </a:p>
          <a:p>
            <a:r>
              <a:rPr lang="en-US" sz="2800" dirty="0" smtClean="0"/>
              <a:t>Purpose of presentation is to display 2017 timing relative to 2016 and 10-year average.</a:t>
            </a:r>
          </a:p>
          <a:p>
            <a:pPr lvl="1"/>
            <a:r>
              <a:rPr lang="en-US" sz="2400" dirty="0" smtClean="0"/>
              <a:t>  More detailed analysis would be needed to identify and explain differences</a:t>
            </a:r>
            <a:endParaRPr lang="en-US" sz="2400" dirty="0"/>
          </a:p>
        </p:txBody>
      </p:sp>
      <p:sp>
        <p:nvSpPr>
          <p:cNvPr id="2" name="Slide Number Placeholder 1"/>
          <p:cNvSpPr>
            <a:spLocks noGrp="1"/>
          </p:cNvSpPr>
          <p:nvPr>
            <p:ph type="sldNum" sz="quarter" idx="12"/>
          </p:nvPr>
        </p:nvSpPr>
        <p:spPr>
          <a:xfrm>
            <a:off x="9344765" y="6474290"/>
            <a:ext cx="2844059" cy="365125"/>
          </a:xfrm>
        </p:spPr>
        <p:txBody>
          <a:bodyPr/>
          <a:lstStyle/>
          <a:p>
            <a:fld id="{81FEFA0A-2F20-4B60-98C6-5FFDA469AA1C}" type="slidenum">
              <a:rPr lang="en-US" sz="2000" smtClean="0"/>
              <a:pPr/>
              <a:t>2</a:t>
            </a:fld>
            <a:endParaRPr lang="en-US" sz="2000"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Bonneville Dam</a:t>
            </a:r>
            <a:br>
              <a:rPr lang="en-US" sz="4800" dirty="0" smtClean="0"/>
            </a:br>
            <a:r>
              <a:rPr lang="en-US" sz="4000" dirty="0" smtClean="0"/>
              <a:t>Juvenile Lamprey</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20</a:t>
            </a:fld>
            <a:endParaRPr lang="en-US" sz="2000"/>
          </a:p>
        </p:txBody>
      </p:sp>
      <p:pic>
        <p:nvPicPr>
          <p:cNvPr id="4" name="Picture 3"/>
          <p:cNvPicPr>
            <a:picLocks noChangeAspect="1"/>
          </p:cNvPicPr>
          <p:nvPr/>
        </p:nvPicPr>
        <p:blipFill>
          <a:blip r:embed="rId2"/>
          <a:stretch>
            <a:fillRect/>
          </a:stretch>
        </p:blipFill>
        <p:spPr>
          <a:xfrm>
            <a:off x="912812" y="2133600"/>
            <a:ext cx="5451334" cy="3366566"/>
          </a:xfrm>
          <a:prstGeom prst="rect">
            <a:avLst/>
          </a:prstGeom>
        </p:spPr>
      </p:pic>
      <p:pic>
        <p:nvPicPr>
          <p:cNvPr id="5" name="Picture 4"/>
          <p:cNvPicPr>
            <a:picLocks noChangeAspect="1"/>
          </p:cNvPicPr>
          <p:nvPr/>
        </p:nvPicPr>
        <p:blipFill>
          <a:blip r:embed="rId3"/>
          <a:stretch>
            <a:fillRect/>
          </a:stretch>
        </p:blipFill>
        <p:spPr>
          <a:xfrm>
            <a:off x="6475412" y="2133600"/>
            <a:ext cx="5601011" cy="3366566"/>
          </a:xfrm>
          <a:prstGeom prst="rect">
            <a:avLst/>
          </a:prstGeom>
        </p:spPr>
      </p:pic>
    </p:spTree>
    <p:extLst>
      <p:ext uri="{BB962C8B-B14F-4D97-AF65-F5344CB8AC3E}">
        <p14:creationId xmlns:p14="http://schemas.microsoft.com/office/powerpoint/2010/main" val="51919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0"/>
            <a:ext cx="11352213" cy="1295400"/>
          </a:xfrm>
        </p:spPr>
        <p:txBody>
          <a:bodyPr>
            <a:noAutofit/>
          </a:bodyPr>
          <a:lstStyle/>
          <a:p>
            <a:pPr algn="ctr"/>
            <a:r>
              <a:rPr lang="en-US" sz="4800" dirty="0" smtClean="0"/>
              <a:t>Noteworthy Events:</a:t>
            </a:r>
            <a:br>
              <a:rPr lang="en-US" sz="4800" dirty="0" smtClean="0"/>
            </a:br>
            <a:r>
              <a:rPr lang="en-US" sz="4000" dirty="0" smtClean="0"/>
              <a:t>Weighted Average Mortality</a:t>
            </a:r>
            <a:endParaRPr lang="en-US" sz="4000" dirty="0"/>
          </a:p>
        </p:txBody>
      </p:sp>
      <p:sp>
        <p:nvSpPr>
          <p:cNvPr id="3" name="Content Placeholder 2"/>
          <p:cNvSpPr>
            <a:spLocks noGrp="1"/>
          </p:cNvSpPr>
          <p:nvPr>
            <p:ph idx="1"/>
          </p:nvPr>
        </p:nvSpPr>
        <p:spPr>
          <a:xfrm>
            <a:off x="836612" y="1905000"/>
            <a:ext cx="5410200" cy="4724400"/>
          </a:xfrm>
        </p:spPr>
        <p:txBody>
          <a:bodyPr>
            <a:noAutofit/>
          </a:bodyPr>
          <a:lstStyle/>
          <a:p>
            <a:pPr>
              <a:lnSpc>
                <a:spcPct val="100000"/>
              </a:lnSpc>
              <a:spcBef>
                <a:spcPts val="0"/>
              </a:spcBef>
            </a:pPr>
            <a:r>
              <a:rPr lang="en-US" sz="2800" dirty="0" smtClean="0"/>
              <a:t>CH0 and CO at LGR </a:t>
            </a:r>
            <a:r>
              <a:rPr lang="en-US" sz="2800" dirty="0" smtClean="0">
                <a:solidFill>
                  <a:srgbClr val="FF0000"/>
                </a:solidFill>
              </a:rPr>
              <a:t>highest</a:t>
            </a:r>
            <a:r>
              <a:rPr lang="en-US" sz="2800" dirty="0" smtClean="0"/>
              <a:t> mortality in last ten years</a:t>
            </a:r>
          </a:p>
          <a:p>
            <a:pPr>
              <a:lnSpc>
                <a:spcPct val="100000"/>
              </a:lnSpc>
              <a:spcBef>
                <a:spcPts val="0"/>
              </a:spcBef>
            </a:pPr>
            <a:r>
              <a:rPr lang="en-US" sz="2800" dirty="0" smtClean="0"/>
              <a:t>ST at LGS, tied for </a:t>
            </a:r>
            <a:r>
              <a:rPr lang="en-US" sz="2800" dirty="0" smtClean="0">
                <a:solidFill>
                  <a:srgbClr val="FF0000"/>
                </a:solidFill>
              </a:rPr>
              <a:t>highest</a:t>
            </a:r>
            <a:r>
              <a:rPr lang="en-US" sz="2800" dirty="0" smtClean="0"/>
              <a:t> in last ten years</a:t>
            </a:r>
          </a:p>
          <a:p>
            <a:pPr>
              <a:lnSpc>
                <a:spcPct val="100000"/>
              </a:lnSpc>
              <a:spcBef>
                <a:spcPts val="0"/>
              </a:spcBef>
            </a:pPr>
            <a:r>
              <a:rPr lang="en-US" sz="2800" dirty="0" smtClean="0"/>
              <a:t>ST at MCN </a:t>
            </a:r>
            <a:r>
              <a:rPr lang="en-US" sz="2800" dirty="0" smtClean="0">
                <a:solidFill>
                  <a:srgbClr val="FF0000"/>
                </a:solidFill>
              </a:rPr>
              <a:t>highest</a:t>
            </a:r>
            <a:r>
              <a:rPr lang="en-US" sz="2800" dirty="0" smtClean="0"/>
              <a:t> in last ten years</a:t>
            </a:r>
          </a:p>
          <a:p>
            <a:pPr>
              <a:lnSpc>
                <a:spcPct val="100000"/>
              </a:lnSpc>
              <a:spcBef>
                <a:spcPts val="0"/>
              </a:spcBef>
            </a:pPr>
            <a:r>
              <a:rPr lang="en-US" sz="2800" dirty="0" smtClean="0"/>
              <a:t>SO at RIS </a:t>
            </a:r>
            <a:r>
              <a:rPr lang="en-US" sz="2800" dirty="0" smtClean="0">
                <a:solidFill>
                  <a:srgbClr val="FF0000"/>
                </a:solidFill>
              </a:rPr>
              <a:t>highest</a:t>
            </a:r>
            <a:r>
              <a:rPr lang="en-US" sz="2800" dirty="0" smtClean="0"/>
              <a:t> in last ten years</a:t>
            </a:r>
          </a:p>
          <a:p>
            <a:pPr>
              <a:lnSpc>
                <a:spcPct val="100000"/>
              </a:lnSpc>
              <a:spcBef>
                <a:spcPts val="0"/>
              </a:spcBef>
            </a:pPr>
            <a:r>
              <a:rPr lang="en-US" sz="2800" dirty="0" smtClean="0">
                <a:solidFill>
                  <a:srgbClr val="00B050"/>
                </a:solidFill>
              </a:rPr>
              <a:t>Lowest</a:t>
            </a:r>
            <a:r>
              <a:rPr lang="en-US" sz="2800" dirty="0" smtClean="0"/>
              <a:t> MP in last ten years at MCN and BON</a:t>
            </a:r>
          </a:p>
        </p:txBody>
      </p:sp>
      <p:sp>
        <p:nvSpPr>
          <p:cNvPr id="4" name="Slide Number Placeholder 3"/>
          <p:cNvSpPr>
            <a:spLocks noGrp="1"/>
          </p:cNvSpPr>
          <p:nvPr>
            <p:ph type="sldNum" sz="quarter" idx="12"/>
          </p:nvPr>
        </p:nvSpPr>
        <p:spPr>
          <a:xfrm>
            <a:off x="10895013" y="6466066"/>
            <a:ext cx="1293812" cy="365125"/>
          </a:xfrm>
        </p:spPr>
        <p:txBody>
          <a:bodyPr/>
          <a:lstStyle/>
          <a:p>
            <a:fld id="{81FEFA0A-2F20-4B60-98C6-5FFDA469AA1C}" type="slidenum">
              <a:rPr lang="en-US" sz="2000" smtClean="0"/>
              <a:pPr/>
              <a:t>21</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621786250"/>
              </p:ext>
            </p:extLst>
          </p:nvPr>
        </p:nvGraphicFramePr>
        <p:xfrm>
          <a:off x="6246812" y="1905000"/>
          <a:ext cx="5769928" cy="3689200"/>
        </p:xfrm>
        <a:graphic>
          <a:graphicData uri="http://schemas.openxmlformats.org/drawingml/2006/table">
            <a:tbl>
              <a:tblPr firstRow="1" bandRow="1">
                <a:tableStyleId>{5C22544A-7EE6-4342-B048-85BDC9FD1C3A}</a:tableStyleId>
              </a:tblPr>
              <a:tblGrid>
                <a:gridCol w="962342"/>
                <a:gridCol w="942657"/>
                <a:gridCol w="838200"/>
                <a:gridCol w="762000"/>
                <a:gridCol w="762000"/>
                <a:gridCol w="659449"/>
                <a:gridCol w="843280"/>
              </a:tblGrid>
              <a:tr h="412600">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c>
                  <a:txBody>
                    <a:bodyPr/>
                    <a:lstStyle/>
                    <a:p>
                      <a:pPr algn="ctr"/>
                      <a:r>
                        <a:rPr lang="en-US" sz="2400" dirty="0" smtClean="0"/>
                        <a:t>MP*</a:t>
                      </a:r>
                      <a:endParaRPr lang="en-US" sz="2400" dirty="0"/>
                    </a:p>
                  </a:txBody>
                  <a:tcPr/>
                </a:tc>
              </a:tr>
              <a:tr h="457200">
                <a:tc>
                  <a:txBody>
                    <a:bodyPr/>
                    <a:lstStyle/>
                    <a:p>
                      <a:pPr algn="ctr"/>
                      <a:r>
                        <a:rPr lang="en-US" sz="2400" dirty="0" smtClean="0">
                          <a:solidFill>
                            <a:schemeClr val="tx1"/>
                          </a:solidFill>
                        </a:rPr>
                        <a:t>LGR</a:t>
                      </a:r>
                    </a:p>
                  </a:txBody>
                  <a:tcPr anchor="ctr"/>
                </a:tc>
                <a:tc>
                  <a:txBody>
                    <a:bodyPr/>
                    <a:lstStyle/>
                    <a:p>
                      <a:pPr algn="ctr" fontAlgn="b"/>
                      <a:r>
                        <a:rPr lang="en-US" sz="2400" b="1" i="0" u="none" strike="noStrike" dirty="0" smtClean="0">
                          <a:solidFill>
                            <a:srgbClr val="FF0000"/>
                          </a:solidFill>
                          <a:effectLst/>
                          <a:latin typeface="+mj-lt"/>
                        </a:rPr>
                        <a:t>1.7</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1.3</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a:t>
                      </a:r>
                      <a:endParaRPr lang="en-US" sz="2400" b="0" i="0" u="none" strike="noStrike" dirty="0">
                        <a:solidFill>
                          <a:srgbClr val="000000"/>
                        </a:solidFill>
                        <a:effectLst/>
                        <a:latin typeface="+mj-lt"/>
                      </a:endParaRPr>
                    </a:p>
                  </a:txBody>
                  <a:tcPr marL="9525" marR="9525" marT="9525" marB="0" anchor="ctr"/>
                </a:tc>
              </a:tr>
              <a:tr h="457200">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0.2</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2.2</a:t>
                      </a:r>
                      <a:endParaRPr lang="en-US" sz="2400" b="0" i="0" u="none" strike="noStrike" dirty="0">
                        <a:solidFill>
                          <a:srgbClr val="000000"/>
                        </a:solidFill>
                        <a:effectLst/>
                        <a:latin typeface="+mj-lt"/>
                      </a:endParaRPr>
                    </a:p>
                  </a:txBody>
                  <a:tcPr marL="9525" marR="9525" marT="9525" marB="0" anchor="ctr"/>
                </a:tc>
              </a:tr>
              <a:tr h="457200">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a:t>
                      </a:r>
                      <a:endParaRPr lang="en-US" sz="2400" b="0" i="0" u="none" strike="noStrike" dirty="0">
                        <a:solidFill>
                          <a:srgbClr val="000000"/>
                        </a:solidFill>
                        <a:effectLst/>
                        <a:latin typeface="+mj-lt"/>
                      </a:endParaRPr>
                    </a:p>
                  </a:txBody>
                  <a:tcPr marL="9525" marR="9525" marT="9525" marB="0" anchor="ctr"/>
                </a:tc>
              </a:tr>
              <a:tr h="488800">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0.7</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0.7</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00B050"/>
                          </a:solidFill>
                          <a:effectLst/>
                          <a:latin typeface="+mj-lt"/>
                        </a:rPr>
                        <a:t>1.2</a:t>
                      </a:r>
                      <a:endParaRPr lang="en-US" sz="2400" b="1" i="0" u="none" strike="noStrike" dirty="0">
                        <a:solidFill>
                          <a:srgbClr val="00B050"/>
                        </a:solidFill>
                        <a:effectLst/>
                        <a:latin typeface="+mj-lt"/>
                      </a:endParaRPr>
                    </a:p>
                  </a:txBody>
                  <a:tcPr marL="9525" marR="9525" marT="9525" marB="0" anchor="ctr"/>
                </a:tc>
              </a:tr>
              <a:tr h="457200">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0.3</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0.3</a:t>
                      </a: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1.0</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0" i="0" u="none" strike="noStrike" dirty="0" smtClean="0">
                          <a:solidFill>
                            <a:schemeClr val="tx2"/>
                          </a:solidFill>
                          <a:effectLst/>
                          <a:latin typeface="+mj-lt"/>
                        </a:rPr>
                        <a:t>1.2</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0.3</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2"/>
                          </a:solidFill>
                          <a:effectLst/>
                          <a:latin typeface="+mj-lt"/>
                        </a:rPr>
                        <a:t>0.2</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0.2</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00B050"/>
                          </a:solidFill>
                          <a:effectLst/>
                          <a:latin typeface="+mj-lt"/>
                        </a:rPr>
                        <a:t>1.4</a:t>
                      </a:r>
                      <a:endParaRPr lang="en-US" sz="2400" b="1" i="0" u="none" strike="noStrike" dirty="0">
                        <a:solidFill>
                          <a:srgbClr val="00B050"/>
                        </a:solidFill>
                        <a:effectLst/>
                        <a:latin typeface="+mj-lt"/>
                      </a:endParaRPr>
                    </a:p>
                  </a:txBody>
                  <a:tcPr marL="9525" marR="9525" marT="9525" marB="0" anchor="ctr"/>
                </a:tc>
              </a:tr>
              <a:tr h="457200">
                <a:tc>
                  <a:txBody>
                    <a:bodyPr/>
                    <a:lstStyle/>
                    <a:p>
                      <a:pPr algn="ctr"/>
                      <a:r>
                        <a:rPr lang="en-US" sz="2400" dirty="0" smtClean="0">
                          <a:solidFill>
                            <a:schemeClr val="tx1"/>
                          </a:solidFill>
                        </a:rPr>
                        <a:t>RIS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0.1</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0.8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0.0</a:t>
                      </a:r>
                    </a:p>
                  </a:txBody>
                  <a:tcPr marL="9525" marR="9525" marT="9525" marB="0" anchor="ctr"/>
                </a:tc>
                <a:tc>
                  <a:txBody>
                    <a:bodyPr/>
                    <a:lstStyle/>
                    <a:p>
                      <a:pPr algn="ctr" fontAlgn="b"/>
                      <a:r>
                        <a:rPr lang="en-US" sz="2400" b="0" i="0" u="none" strike="noStrike" kern="1200" dirty="0" smtClean="0">
                          <a:solidFill>
                            <a:schemeClr val="tx1"/>
                          </a:solidFill>
                          <a:effectLst/>
                          <a:latin typeface="+mn-lt"/>
                          <a:ea typeface="+mn-ea"/>
                          <a:cs typeface="+mn-cs"/>
                        </a:rPr>
                        <a:t>---</a:t>
                      </a:r>
                      <a:endParaRPr lang="en-US" sz="2400" b="1" i="0" u="none" strike="noStrike" dirty="0" smtClean="0">
                        <a:solidFill>
                          <a:srgbClr val="00B050"/>
                        </a:solidFill>
                        <a:effectLst/>
                        <a:latin typeface="+mj-lt"/>
                      </a:endParaRPr>
                    </a:p>
                  </a:txBody>
                  <a:tcPr marL="9525" marR="9525" marT="9525" marB="0" anchor="ctr"/>
                </a:tc>
              </a:tr>
            </a:tbl>
          </a:graphicData>
        </a:graphic>
      </p:graphicFrame>
      <p:sp>
        <p:nvSpPr>
          <p:cNvPr id="6" name="TextBox 5"/>
          <p:cNvSpPr txBox="1"/>
          <p:nvPr/>
        </p:nvSpPr>
        <p:spPr>
          <a:xfrm>
            <a:off x="6246812" y="5594200"/>
            <a:ext cx="5769928" cy="461665"/>
          </a:xfrm>
          <a:prstGeom prst="rect">
            <a:avLst/>
          </a:prstGeom>
          <a:noFill/>
        </p:spPr>
        <p:txBody>
          <a:bodyPr wrap="square" rtlCol="0">
            <a:spAutoFit/>
          </a:bodyPr>
          <a:lstStyle/>
          <a:p>
            <a:pPr marL="228600" indent="-228600"/>
            <a:r>
              <a:rPr lang="en-US" sz="1200" b="1" dirty="0" smtClean="0">
                <a:latin typeface="Times New Roman"/>
                <a:cs typeface="Times New Roman"/>
              </a:rPr>
              <a:t>--- Unable to estimate due to no or too few samples with ≥20 fish sampled</a:t>
            </a:r>
            <a:endParaRPr lang="en-US" sz="1200" b="1" baseline="30000" dirty="0" smtClean="0">
              <a:latin typeface="Times New Roman"/>
              <a:cs typeface="Times New Roman"/>
            </a:endParaRPr>
          </a:p>
          <a:p>
            <a:pPr marL="228600" indent="-228600"/>
            <a:r>
              <a:rPr lang="en-US" sz="1200" baseline="30000" dirty="0" smtClean="0">
                <a:latin typeface="Times New Roman"/>
                <a:cs typeface="Times New Roman"/>
              </a:rPr>
              <a:t>* </a:t>
            </a:r>
            <a:r>
              <a:rPr lang="en-US" sz="1200" b="1" dirty="0" smtClean="0">
                <a:latin typeface="Times New Roman"/>
                <a:cs typeface="Times New Roman"/>
              </a:rPr>
              <a:t>Weighted by estimated collection or sample count, instead of passage index</a:t>
            </a:r>
            <a:endParaRPr lang="en-US" sz="1200" b="1" dirty="0"/>
          </a:p>
        </p:txBody>
      </p:sp>
    </p:spTree>
    <p:extLst>
      <p:ext uri="{BB962C8B-B14F-4D97-AF65-F5344CB8AC3E}">
        <p14:creationId xmlns:p14="http://schemas.microsoft.com/office/powerpoint/2010/main" val="31274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0"/>
            <a:ext cx="11352213" cy="1295400"/>
          </a:xfrm>
        </p:spPr>
        <p:txBody>
          <a:bodyPr>
            <a:noAutofit/>
          </a:bodyPr>
          <a:lstStyle/>
          <a:p>
            <a:pPr algn="ctr"/>
            <a:r>
              <a:rPr lang="en-US" sz="4800" dirty="0" smtClean="0"/>
              <a:t>Noteworthy Events:</a:t>
            </a:r>
            <a:br>
              <a:rPr lang="en-US" sz="4800" dirty="0" smtClean="0"/>
            </a:br>
            <a:r>
              <a:rPr lang="en-US" sz="4000" dirty="0" smtClean="0"/>
              <a:t>Weighted Average Descaling</a:t>
            </a:r>
            <a:endParaRPr lang="en-US" sz="4000" dirty="0"/>
          </a:p>
        </p:txBody>
      </p:sp>
      <p:sp>
        <p:nvSpPr>
          <p:cNvPr id="3" name="Content Placeholder 2"/>
          <p:cNvSpPr>
            <a:spLocks noGrp="1"/>
          </p:cNvSpPr>
          <p:nvPr>
            <p:ph idx="1"/>
          </p:nvPr>
        </p:nvSpPr>
        <p:spPr>
          <a:xfrm>
            <a:off x="836612" y="2362200"/>
            <a:ext cx="5943600" cy="1981200"/>
          </a:xfrm>
        </p:spPr>
        <p:txBody>
          <a:bodyPr>
            <a:noAutofit/>
          </a:bodyPr>
          <a:lstStyle/>
          <a:p>
            <a:r>
              <a:rPr lang="en-US" sz="2800" dirty="0" smtClean="0"/>
              <a:t>CH1 at LGS, </a:t>
            </a:r>
            <a:r>
              <a:rPr lang="en-US" sz="2800" dirty="0" smtClean="0">
                <a:solidFill>
                  <a:srgbClr val="FF0000"/>
                </a:solidFill>
              </a:rPr>
              <a:t>highest</a:t>
            </a:r>
            <a:r>
              <a:rPr lang="en-US" sz="2800" dirty="0" smtClean="0"/>
              <a:t> descaling in last ten years</a:t>
            </a:r>
          </a:p>
          <a:p>
            <a:r>
              <a:rPr lang="en-US" sz="2800" dirty="0" smtClean="0"/>
              <a:t>CO at JDA, </a:t>
            </a:r>
            <a:r>
              <a:rPr lang="en-US" sz="2800" dirty="0" smtClean="0">
                <a:solidFill>
                  <a:srgbClr val="FF0000"/>
                </a:solidFill>
              </a:rPr>
              <a:t>highest</a:t>
            </a:r>
            <a:r>
              <a:rPr lang="en-US" sz="2800" dirty="0" smtClean="0"/>
              <a:t> descaling in last ten years</a:t>
            </a:r>
          </a:p>
          <a:p>
            <a:r>
              <a:rPr lang="en-US" sz="2800" dirty="0" smtClean="0"/>
              <a:t>CO and ST at RIS, </a:t>
            </a:r>
            <a:r>
              <a:rPr lang="en-US" sz="2800" dirty="0" smtClean="0">
                <a:solidFill>
                  <a:srgbClr val="00B050"/>
                </a:solidFill>
              </a:rPr>
              <a:t>lowest</a:t>
            </a:r>
            <a:r>
              <a:rPr lang="en-US" sz="2800" dirty="0" smtClean="0"/>
              <a:t> descaling in last ten years</a:t>
            </a:r>
            <a:endParaRPr lang="en-US" sz="2800" dirty="0"/>
          </a:p>
        </p:txBody>
      </p:sp>
      <p:sp>
        <p:nvSpPr>
          <p:cNvPr id="4" name="Slide Number Placeholder 3"/>
          <p:cNvSpPr>
            <a:spLocks noGrp="1"/>
          </p:cNvSpPr>
          <p:nvPr>
            <p:ph type="sldNum" sz="quarter" idx="12"/>
          </p:nvPr>
        </p:nvSpPr>
        <p:spPr>
          <a:xfrm>
            <a:off x="10895013" y="6466066"/>
            <a:ext cx="1293812" cy="365125"/>
          </a:xfrm>
        </p:spPr>
        <p:txBody>
          <a:bodyPr/>
          <a:lstStyle/>
          <a:p>
            <a:fld id="{81FEFA0A-2F20-4B60-98C6-5FFDA469AA1C}" type="slidenum">
              <a:rPr lang="en-US" sz="2000" smtClean="0"/>
              <a:pPr/>
              <a:t>22</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016023752"/>
              </p:ext>
            </p:extLst>
          </p:nvPr>
        </p:nvGraphicFramePr>
        <p:xfrm>
          <a:off x="6932612" y="2036133"/>
          <a:ext cx="4993005" cy="3689200"/>
        </p:xfrm>
        <a:graphic>
          <a:graphicData uri="http://schemas.openxmlformats.org/drawingml/2006/table">
            <a:tbl>
              <a:tblPr firstRow="1" bandRow="1">
                <a:tableStyleId>{5C22544A-7EE6-4342-B048-85BDC9FD1C3A}</a:tableStyleId>
              </a:tblPr>
              <a:tblGrid>
                <a:gridCol w="914400"/>
                <a:gridCol w="838200"/>
                <a:gridCol w="878205"/>
                <a:gridCol w="762000"/>
                <a:gridCol w="762000"/>
                <a:gridCol w="838200"/>
              </a:tblGrid>
              <a:tr h="412600">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r>
              <a:tr h="457200">
                <a:tc>
                  <a:txBody>
                    <a:bodyPr/>
                    <a:lstStyle/>
                    <a:p>
                      <a:pPr algn="ctr"/>
                      <a:r>
                        <a:rPr lang="en-US" sz="2400" dirty="0" smtClean="0">
                          <a:solidFill>
                            <a:schemeClr val="tx1"/>
                          </a:solidFill>
                        </a:rPr>
                        <a:t>LGR</a:t>
                      </a:r>
                    </a:p>
                  </a:txBody>
                  <a:tcPr anchor="ctr"/>
                </a:tc>
                <a:tc>
                  <a:txBody>
                    <a:bodyPr/>
                    <a:lstStyle/>
                    <a:p>
                      <a:pPr algn="ctr" fontAlgn="b"/>
                      <a:r>
                        <a:rPr lang="en-US" sz="2400" b="0" i="0" u="none" strike="noStrike" dirty="0" smtClean="0">
                          <a:solidFill>
                            <a:schemeClr val="tx1"/>
                          </a:solidFill>
                          <a:effectLst/>
                          <a:latin typeface="+mj-lt"/>
                        </a:rPr>
                        <a:t>0.9</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2.5</a:t>
                      </a:r>
                      <a:endParaRPr lang="en-US" sz="2400" b="0" i="0" u="none" strike="noStrike" dirty="0">
                        <a:solidFill>
                          <a:srgbClr val="000000"/>
                        </a:solidFill>
                        <a:effectLst/>
                        <a:latin typeface="+mj-lt"/>
                      </a:endParaRPr>
                    </a:p>
                  </a:txBody>
                  <a:tcPr marL="9525" marR="9525" marT="9525" marB="0" anchor="ctr"/>
                </a:tc>
              </a:tr>
              <a:tr h="457200">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0.7</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2.3</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0.6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1.6</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1.4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1.9</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3.0</a:t>
                      </a:r>
                      <a:endParaRPr lang="en-US" sz="2400" b="0" i="0" u="none" strike="noStrike" dirty="0">
                        <a:solidFill>
                          <a:srgbClr val="000000"/>
                        </a:solidFill>
                        <a:effectLst/>
                        <a:latin typeface="+mj-lt"/>
                      </a:endParaRPr>
                    </a:p>
                  </a:txBody>
                  <a:tcPr marL="9525" marR="9525" marT="9525" marB="0" anchor="ctr"/>
                </a:tc>
              </a:tr>
              <a:tr h="488800">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1.0</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3.9</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4.1</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1.5</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2.5</a:t>
                      </a:r>
                    </a:p>
                  </a:txBody>
                  <a:tcPr marL="9525" marR="9525" marT="9525" marB="0" anchor="ctr"/>
                </a:tc>
                <a:tc>
                  <a:txBody>
                    <a:bodyPr/>
                    <a:lstStyle/>
                    <a:p>
                      <a:pPr algn="ctr" fontAlgn="b"/>
                      <a:r>
                        <a:rPr lang="en-US" sz="2400" b="1" i="0" u="none" strike="noStrike" dirty="0" smtClean="0">
                          <a:solidFill>
                            <a:srgbClr val="FF0000"/>
                          </a:solidFill>
                          <a:effectLst/>
                          <a:latin typeface="+mj-lt"/>
                        </a:rPr>
                        <a:t>6.9</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6.2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3.9</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0" i="0" u="none" strike="noStrike" dirty="0" smtClean="0">
                          <a:solidFill>
                            <a:schemeClr val="tx2"/>
                          </a:solidFill>
                          <a:effectLst/>
                          <a:latin typeface="+mj-lt"/>
                        </a:rPr>
                        <a:t>0.3</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2.4</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2"/>
                          </a:solidFill>
                          <a:effectLst/>
                          <a:latin typeface="+mj-lt"/>
                        </a:rPr>
                        <a:t>1.6</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6.9</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3.2</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RIS</a:t>
                      </a:r>
                      <a:endParaRPr lang="en-US" sz="240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0.7</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0.2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00B050"/>
                          </a:solidFill>
                          <a:effectLst/>
                          <a:latin typeface="+mj-lt"/>
                        </a:rPr>
                        <a:t>0.2</a:t>
                      </a:r>
                      <a:endParaRPr lang="en-US" sz="2400" b="1" i="0" u="none" strike="noStrike" dirty="0">
                        <a:solidFill>
                          <a:srgbClr val="00B050"/>
                        </a:solidFill>
                        <a:effectLst/>
                        <a:latin typeface="+mj-lt"/>
                      </a:endParaRPr>
                    </a:p>
                  </a:txBody>
                  <a:tcPr marL="9525" marR="9525" marT="9525" marB="0" anchor="ctr"/>
                </a:tc>
                <a:tc>
                  <a:txBody>
                    <a:bodyPr/>
                    <a:lstStyle/>
                    <a:p>
                      <a:pPr algn="ctr" fontAlgn="b"/>
                      <a:r>
                        <a:rPr lang="en-US" sz="2400" b="0" i="0" u="none" strike="noStrike" dirty="0" smtClean="0">
                          <a:solidFill>
                            <a:schemeClr val="tx2"/>
                          </a:solidFill>
                          <a:effectLst/>
                          <a:latin typeface="+mj-lt"/>
                        </a:rPr>
                        <a:t>2.2</a:t>
                      </a:r>
                      <a:endParaRPr lang="en-US" sz="2400" b="0" i="0" u="none" strike="noStrike" dirty="0">
                        <a:solidFill>
                          <a:schemeClr val="tx2"/>
                        </a:solidFill>
                        <a:effectLst/>
                        <a:latin typeface="+mj-lt"/>
                      </a:endParaRPr>
                    </a:p>
                  </a:txBody>
                  <a:tcPr marL="9525" marR="9525" marT="9525" marB="0" anchor="ctr"/>
                </a:tc>
                <a:tc>
                  <a:txBody>
                    <a:bodyPr/>
                    <a:lstStyle/>
                    <a:p>
                      <a:pPr algn="ctr" fontAlgn="b"/>
                      <a:r>
                        <a:rPr lang="en-US" sz="2400" b="1" i="0" u="none" strike="noStrike" dirty="0" smtClean="0">
                          <a:solidFill>
                            <a:srgbClr val="00B050"/>
                          </a:solidFill>
                          <a:effectLst/>
                          <a:latin typeface="+mj-lt"/>
                        </a:rPr>
                        <a:t>0.2</a:t>
                      </a:r>
                    </a:p>
                  </a:txBody>
                  <a:tcPr marL="9525" marR="9525" marT="9525" marB="0" anchor="ctr"/>
                </a:tc>
              </a:tr>
            </a:tbl>
          </a:graphicData>
        </a:graphic>
      </p:graphicFrame>
      <p:sp>
        <p:nvSpPr>
          <p:cNvPr id="6" name="TextBox 5"/>
          <p:cNvSpPr txBox="1"/>
          <p:nvPr/>
        </p:nvSpPr>
        <p:spPr>
          <a:xfrm>
            <a:off x="6932612" y="5710535"/>
            <a:ext cx="5105400" cy="276999"/>
          </a:xfrm>
          <a:prstGeom prst="rect">
            <a:avLst/>
          </a:prstGeom>
          <a:noFill/>
        </p:spPr>
        <p:txBody>
          <a:bodyPr wrap="square" rtlCol="0">
            <a:spAutoFit/>
          </a:bodyPr>
          <a:lstStyle/>
          <a:p>
            <a:pPr marL="228600" indent="-228600"/>
            <a:r>
              <a:rPr lang="en-US" sz="1200" b="1" dirty="0" smtClean="0">
                <a:latin typeface="Times New Roman"/>
                <a:cs typeface="Times New Roman"/>
              </a:rPr>
              <a:t>--- Unable to estimate due to no or too few samples with ≥20 fish examined</a:t>
            </a:r>
            <a:endParaRPr lang="en-US" sz="1200" b="1" baseline="30000" dirty="0" smtClean="0">
              <a:latin typeface="Times New Roman"/>
              <a:cs typeface="Times New Roman"/>
            </a:endParaRPr>
          </a:p>
        </p:txBody>
      </p:sp>
    </p:spTree>
    <p:extLst>
      <p:ext uri="{BB962C8B-B14F-4D97-AF65-F5344CB8AC3E}">
        <p14:creationId xmlns:p14="http://schemas.microsoft.com/office/powerpoint/2010/main" val="96950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0"/>
            <a:ext cx="11352213" cy="1295400"/>
          </a:xfrm>
        </p:spPr>
        <p:txBody>
          <a:bodyPr>
            <a:noAutofit/>
          </a:bodyPr>
          <a:lstStyle/>
          <a:p>
            <a:pPr algn="ctr"/>
            <a:r>
              <a:rPr lang="en-US" sz="4800" dirty="0" smtClean="0"/>
              <a:t>Noteworthy Events:</a:t>
            </a:r>
            <a:br>
              <a:rPr lang="en-US" sz="4800" dirty="0" smtClean="0"/>
            </a:br>
            <a:r>
              <a:rPr lang="en-US" sz="4000" dirty="0" smtClean="0"/>
              <a:t>Weighted Average Injury</a:t>
            </a:r>
            <a:endParaRPr lang="en-US" sz="4000" dirty="0"/>
          </a:p>
        </p:txBody>
      </p:sp>
      <p:sp>
        <p:nvSpPr>
          <p:cNvPr id="3" name="Content Placeholder 2"/>
          <p:cNvSpPr>
            <a:spLocks noGrp="1"/>
          </p:cNvSpPr>
          <p:nvPr>
            <p:ph idx="1"/>
          </p:nvPr>
        </p:nvSpPr>
        <p:spPr>
          <a:xfrm>
            <a:off x="836612" y="1828800"/>
            <a:ext cx="5257800" cy="4800600"/>
          </a:xfrm>
        </p:spPr>
        <p:txBody>
          <a:bodyPr>
            <a:normAutofit/>
          </a:bodyPr>
          <a:lstStyle/>
          <a:p>
            <a:r>
              <a:rPr lang="en-US" sz="2800" dirty="0" smtClean="0"/>
              <a:t>Several instances where weighted average injury rates for salmonids were </a:t>
            </a:r>
            <a:r>
              <a:rPr lang="en-US" sz="2800" dirty="0" smtClean="0">
                <a:solidFill>
                  <a:srgbClr val="FF0000"/>
                </a:solidFill>
              </a:rPr>
              <a:t>highest</a:t>
            </a:r>
            <a:r>
              <a:rPr lang="en-US" sz="2800" dirty="0" smtClean="0"/>
              <a:t> or </a:t>
            </a:r>
            <a:r>
              <a:rPr lang="en-US" sz="2800" dirty="0" smtClean="0">
                <a:solidFill>
                  <a:srgbClr val="FFCC00"/>
                </a:solidFill>
              </a:rPr>
              <a:t>second highest </a:t>
            </a:r>
            <a:r>
              <a:rPr lang="en-US" sz="2800" dirty="0" smtClean="0"/>
              <a:t>among nine years in dataset (2009-2017)</a:t>
            </a:r>
          </a:p>
          <a:p>
            <a:r>
              <a:rPr lang="en-US" sz="2800" dirty="0" smtClean="0">
                <a:solidFill>
                  <a:srgbClr val="00B050"/>
                </a:solidFill>
              </a:rPr>
              <a:t>Lowest</a:t>
            </a:r>
            <a:r>
              <a:rPr lang="en-US" sz="2800" dirty="0" smtClean="0"/>
              <a:t> injury rate for MP at MCN (six year dataset)</a:t>
            </a:r>
          </a:p>
        </p:txBody>
      </p:sp>
      <p:sp>
        <p:nvSpPr>
          <p:cNvPr id="4" name="Slide Number Placeholder 3"/>
          <p:cNvSpPr>
            <a:spLocks noGrp="1"/>
          </p:cNvSpPr>
          <p:nvPr>
            <p:ph type="sldNum" sz="quarter" idx="12"/>
          </p:nvPr>
        </p:nvSpPr>
        <p:spPr>
          <a:xfrm>
            <a:off x="10895013" y="6466066"/>
            <a:ext cx="1293812" cy="365125"/>
          </a:xfrm>
        </p:spPr>
        <p:txBody>
          <a:bodyPr/>
          <a:lstStyle/>
          <a:p>
            <a:fld id="{81FEFA0A-2F20-4B60-98C6-5FFDA469AA1C}" type="slidenum">
              <a:rPr lang="en-US" sz="2000" smtClean="0"/>
              <a:pPr/>
              <a:t>23</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413535270"/>
              </p:ext>
            </p:extLst>
          </p:nvPr>
        </p:nvGraphicFramePr>
        <p:xfrm>
          <a:off x="6246812" y="1905000"/>
          <a:ext cx="5807391" cy="3232000"/>
        </p:xfrm>
        <a:graphic>
          <a:graphicData uri="http://schemas.openxmlformats.org/drawingml/2006/table">
            <a:tbl>
              <a:tblPr firstRow="1" bandRow="1">
                <a:tableStyleId>{5C22544A-7EE6-4342-B048-85BDC9FD1C3A}</a:tableStyleId>
              </a:tblPr>
              <a:tblGrid>
                <a:gridCol w="962342"/>
                <a:gridCol w="942657"/>
                <a:gridCol w="838200"/>
                <a:gridCol w="762000"/>
                <a:gridCol w="762000"/>
                <a:gridCol w="696912"/>
                <a:gridCol w="843280"/>
              </a:tblGrid>
              <a:tr h="412600">
                <a:tc>
                  <a:txBody>
                    <a:bodyPr/>
                    <a:lstStyle/>
                    <a:p>
                      <a:pPr algn="ctr"/>
                      <a:r>
                        <a:rPr lang="en-US" sz="2400" dirty="0" smtClean="0"/>
                        <a:t>Site</a:t>
                      </a:r>
                      <a:endParaRPr lang="en-US" sz="2400" dirty="0"/>
                    </a:p>
                  </a:txBody>
                  <a:tcPr/>
                </a:tc>
                <a:tc>
                  <a:txBody>
                    <a:bodyPr/>
                    <a:lstStyle/>
                    <a:p>
                      <a:pPr algn="ctr"/>
                      <a:r>
                        <a:rPr lang="en-US" sz="2400" dirty="0" smtClean="0"/>
                        <a:t>CH0</a:t>
                      </a:r>
                      <a:endParaRPr lang="en-US" sz="2400" dirty="0"/>
                    </a:p>
                  </a:txBody>
                  <a:tcPr/>
                </a:tc>
                <a:tc>
                  <a:txBody>
                    <a:bodyPr/>
                    <a:lstStyle/>
                    <a:p>
                      <a:pPr algn="ctr"/>
                      <a:r>
                        <a:rPr lang="en-US" sz="2400" dirty="0" smtClean="0"/>
                        <a:t>CH1</a:t>
                      </a:r>
                      <a:endParaRPr lang="en-US" sz="2400" dirty="0"/>
                    </a:p>
                  </a:txBody>
                  <a:tcPr/>
                </a:tc>
                <a:tc>
                  <a:txBody>
                    <a:bodyPr/>
                    <a:lstStyle/>
                    <a:p>
                      <a:pPr algn="ctr"/>
                      <a:r>
                        <a:rPr lang="en-US" sz="2400" dirty="0" smtClean="0"/>
                        <a:t>CO</a:t>
                      </a:r>
                      <a:endParaRPr lang="en-US" sz="2400" dirty="0"/>
                    </a:p>
                  </a:txBody>
                  <a:tcPr/>
                </a:tc>
                <a:tc>
                  <a:txBody>
                    <a:bodyPr/>
                    <a:lstStyle/>
                    <a:p>
                      <a:pPr algn="ctr"/>
                      <a:r>
                        <a:rPr lang="en-US" sz="2400" dirty="0" smtClean="0"/>
                        <a:t>SO</a:t>
                      </a:r>
                      <a:endParaRPr lang="en-US" sz="2400" dirty="0"/>
                    </a:p>
                  </a:txBody>
                  <a:tcPr/>
                </a:tc>
                <a:tc>
                  <a:txBody>
                    <a:bodyPr/>
                    <a:lstStyle/>
                    <a:p>
                      <a:pPr algn="ctr"/>
                      <a:r>
                        <a:rPr lang="en-US" sz="2400" dirty="0" smtClean="0"/>
                        <a:t>ST</a:t>
                      </a:r>
                      <a:endParaRPr lang="en-US" sz="2400" dirty="0"/>
                    </a:p>
                  </a:txBody>
                  <a:tcPr/>
                </a:tc>
                <a:tc>
                  <a:txBody>
                    <a:bodyPr/>
                    <a:lstStyle/>
                    <a:p>
                      <a:pPr algn="ctr"/>
                      <a:r>
                        <a:rPr lang="en-US" sz="2400" dirty="0" smtClean="0"/>
                        <a:t>MP*</a:t>
                      </a:r>
                      <a:endParaRPr lang="en-US" sz="2400" dirty="0"/>
                    </a:p>
                  </a:txBody>
                  <a:tcPr/>
                </a:tc>
              </a:tr>
              <a:tr h="457200">
                <a:tc>
                  <a:txBody>
                    <a:bodyPr/>
                    <a:lstStyle/>
                    <a:p>
                      <a:pPr algn="ctr"/>
                      <a:r>
                        <a:rPr lang="en-US" sz="2400" dirty="0" smtClean="0">
                          <a:solidFill>
                            <a:schemeClr val="tx1"/>
                          </a:solidFill>
                        </a:rPr>
                        <a:t>LGR</a:t>
                      </a:r>
                    </a:p>
                  </a:txBody>
                  <a:tcPr anchor="ctr"/>
                </a:tc>
                <a:tc>
                  <a:txBody>
                    <a:bodyPr/>
                    <a:lstStyle/>
                    <a:p>
                      <a:pPr algn="ctr" fontAlgn="b"/>
                      <a:r>
                        <a:rPr lang="en-US" sz="2400" b="1" i="0" u="none" strike="noStrike" dirty="0" smtClean="0">
                          <a:solidFill>
                            <a:srgbClr val="FF0000"/>
                          </a:solidFill>
                          <a:effectLst/>
                          <a:latin typeface="+mj-lt"/>
                        </a:rPr>
                        <a:t>8.5</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5.3</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4.2</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5.7</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N/A</a:t>
                      </a:r>
                      <a:endParaRPr lang="en-US" sz="2400" b="0" i="0" u="none" strike="noStrike" dirty="0">
                        <a:solidFill>
                          <a:srgbClr val="000000"/>
                        </a:solidFill>
                        <a:effectLst/>
                        <a:latin typeface="+mj-lt"/>
                      </a:endParaRPr>
                    </a:p>
                  </a:txBody>
                  <a:tcPr marL="9525" marR="9525" marT="9525" marB="0" anchor="ctr"/>
                </a:tc>
              </a:tr>
              <a:tr h="457200">
                <a:tc>
                  <a:txBody>
                    <a:bodyPr/>
                    <a:lstStyle/>
                    <a:p>
                      <a:pPr algn="ctr"/>
                      <a:r>
                        <a:rPr lang="en-US" sz="2400" dirty="0" smtClean="0">
                          <a:solidFill>
                            <a:schemeClr val="tx1"/>
                          </a:solidFill>
                        </a:rPr>
                        <a:t>LGS</a:t>
                      </a:r>
                      <a:endParaRPr lang="en-US" sz="2400" dirty="0">
                        <a:solidFill>
                          <a:schemeClr val="tx1"/>
                        </a:solidFill>
                      </a:endParaRPr>
                    </a:p>
                  </a:txBody>
                  <a:tcPr anchor="ctr"/>
                </a:tc>
                <a:tc>
                  <a:txBody>
                    <a:bodyPr/>
                    <a:lstStyle/>
                    <a:p>
                      <a:pPr algn="ctr" fontAlgn="b"/>
                      <a:r>
                        <a:rPr lang="en-US" sz="2400" b="0" i="0" u="none" strike="noStrike" dirty="0" smtClean="0">
                          <a:solidFill>
                            <a:srgbClr val="000000"/>
                          </a:solidFill>
                          <a:effectLst/>
                          <a:latin typeface="+mj-lt"/>
                        </a:rPr>
                        <a:t>10.4</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8.8</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9.0</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4.6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457200">
                <a:tc>
                  <a:txBody>
                    <a:bodyPr/>
                    <a:lstStyle/>
                    <a:p>
                      <a:pPr algn="ctr"/>
                      <a:r>
                        <a:rPr lang="en-US" sz="2400" dirty="0" smtClean="0">
                          <a:solidFill>
                            <a:schemeClr val="tx1"/>
                          </a:solidFill>
                        </a:rPr>
                        <a:t>LMN</a:t>
                      </a:r>
                      <a:endParaRPr lang="en-US" sz="2400" dirty="0">
                        <a:solidFill>
                          <a:schemeClr val="tx1"/>
                        </a:solidFill>
                      </a:endParaRPr>
                    </a:p>
                  </a:txBody>
                  <a:tcPr anchor="ctr"/>
                </a:tc>
                <a:tc>
                  <a:txBody>
                    <a:bodyPr/>
                    <a:lstStyle/>
                    <a:p>
                      <a:pPr algn="ctr" fontAlgn="b"/>
                      <a:r>
                        <a:rPr lang="en-US" sz="2400" b="1" i="0" u="none" strike="noStrike" dirty="0" smtClean="0">
                          <a:solidFill>
                            <a:srgbClr val="FFCC00"/>
                          </a:solidFill>
                          <a:effectLst/>
                          <a:latin typeface="+mj-lt"/>
                        </a:rPr>
                        <a:t>7.7</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7.6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4.9</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rgbClr val="000000"/>
                          </a:solidFill>
                          <a:effectLst/>
                          <a:latin typeface="+mj-lt"/>
                        </a:rPr>
                        <a:t>7.6</a:t>
                      </a:r>
                      <a:endParaRPr lang="en-US" sz="2400" b="0" i="0" u="none" strike="noStrike" dirty="0">
                        <a:solidFill>
                          <a:srgbClr val="000000"/>
                        </a:solidFill>
                        <a:effectLst/>
                        <a:latin typeface="+mj-lt"/>
                      </a:endParaRPr>
                    </a:p>
                  </a:txBody>
                  <a:tcPr marL="9525" marR="9525" marT="9525" marB="0" anchor="ctr"/>
                </a:tc>
                <a:tc>
                  <a:txBody>
                    <a:bodyPr/>
                    <a:lstStyle/>
                    <a:p>
                      <a:pPr algn="ctr" fontAlgn="b"/>
                      <a:r>
                        <a:rPr lang="en-US" sz="2400" b="0" i="0" u="none" strike="noStrike" kern="1200" dirty="0" smtClean="0">
                          <a:solidFill>
                            <a:srgbClr val="000000"/>
                          </a:solidFill>
                          <a:effectLst/>
                          <a:latin typeface="+mn-lt"/>
                          <a:ea typeface="+mn-ea"/>
                          <a:cs typeface="+mn-cs"/>
                        </a:rPr>
                        <a:t>N/A</a:t>
                      </a:r>
                      <a:endParaRPr lang="en-US" sz="2400" b="0" i="0" u="none" strike="noStrike" dirty="0">
                        <a:solidFill>
                          <a:srgbClr val="000000"/>
                        </a:solidFill>
                        <a:effectLst/>
                        <a:latin typeface="+mj-lt"/>
                      </a:endParaRPr>
                    </a:p>
                  </a:txBody>
                  <a:tcPr marL="9525" marR="9525" marT="9525" marB="0" anchor="ctr"/>
                </a:tc>
              </a:tr>
              <a:tr h="488800">
                <a:tc>
                  <a:txBody>
                    <a:bodyPr/>
                    <a:lstStyle/>
                    <a:p>
                      <a:pPr algn="ctr"/>
                      <a:r>
                        <a:rPr lang="en-US" sz="2400" b="0" dirty="0" smtClean="0">
                          <a:solidFill>
                            <a:schemeClr val="tx1"/>
                          </a:solidFill>
                        </a:rPr>
                        <a:t>MCN</a:t>
                      </a:r>
                      <a:endParaRPr lang="en-US" sz="2400" b="0" dirty="0">
                        <a:solidFill>
                          <a:schemeClr val="tx1"/>
                        </a:solidFill>
                      </a:endParaRPr>
                    </a:p>
                  </a:txBody>
                  <a:tcPr anchor="ctr"/>
                </a:tc>
                <a:tc>
                  <a:txBody>
                    <a:bodyPr/>
                    <a:lstStyle/>
                    <a:p>
                      <a:pPr algn="ctr" fontAlgn="b"/>
                      <a:r>
                        <a:rPr lang="en-US" sz="2400" b="0" i="0" u="none" strike="noStrike" dirty="0" smtClean="0">
                          <a:solidFill>
                            <a:schemeClr val="tx1"/>
                          </a:solidFill>
                          <a:effectLst/>
                          <a:latin typeface="+mj-lt"/>
                        </a:rPr>
                        <a:t>1.2</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3.1</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1.6</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1.5</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4.5</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00B050"/>
                          </a:solidFill>
                          <a:effectLst/>
                          <a:latin typeface="+mj-lt"/>
                        </a:rPr>
                        <a:t>0.0</a:t>
                      </a:r>
                      <a:endParaRPr lang="en-US" sz="2400" b="1" i="0" u="none" strike="noStrike" dirty="0">
                        <a:solidFill>
                          <a:srgbClr val="00B050"/>
                        </a:solidFill>
                        <a:effectLst/>
                        <a:latin typeface="+mj-lt"/>
                      </a:endParaRPr>
                    </a:p>
                  </a:txBody>
                  <a:tcPr marL="9525" marR="9525" marT="9525" marB="0" anchor="ctr"/>
                </a:tc>
              </a:tr>
              <a:tr h="457200">
                <a:tc>
                  <a:txBody>
                    <a:bodyPr/>
                    <a:lstStyle/>
                    <a:p>
                      <a:pPr algn="ctr"/>
                      <a:r>
                        <a:rPr lang="en-US" sz="2400" dirty="0" smtClean="0">
                          <a:solidFill>
                            <a:schemeClr val="tx1"/>
                          </a:solidFill>
                        </a:rPr>
                        <a:t>JDA</a:t>
                      </a:r>
                      <a:endParaRPr lang="en-US" sz="2400" dirty="0">
                        <a:solidFill>
                          <a:schemeClr val="tx1"/>
                        </a:solidFill>
                      </a:endParaRPr>
                    </a:p>
                  </a:txBody>
                  <a:tcPr anchor="ctr"/>
                </a:tc>
                <a:tc>
                  <a:txBody>
                    <a:bodyPr/>
                    <a:lstStyle/>
                    <a:p>
                      <a:pPr algn="ctr" fontAlgn="b"/>
                      <a:r>
                        <a:rPr lang="en-US" sz="2400" b="1" i="0" u="none" strike="noStrike" dirty="0" smtClean="0">
                          <a:solidFill>
                            <a:srgbClr val="FF0000"/>
                          </a:solidFill>
                          <a:effectLst/>
                          <a:latin typeface="+mj-lt"/>
                        </a:rPr>
                        <a:t>4.2</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4.7</a:t>
                      </a:r>
                    </a:p>
                  </a:txBody>
                  <a:tcPr marL="9525" marR="9525" marT="9525" marB="0" anchor="ctr"/>
                </a:tc>
                <a:tc>
                  <a:txBody>
                    <a:bodyPr/>
                    <a:lstStyle/>
                    <a:p>
                      <a:pPr algn="ctr" fontAlgn="b"/>
                      <a:r>
                        <a:rPr lang="en-US" sz="2400" b="1" i="0" u="none" strike="noStrike" dirty="0" smtClean="0">
                          <a:solidFill>
                            <a:srgbClr val="FFCC00"/>
                          </a:solidFill>
                          <a:effectLst/>
                          <a:latin typeface="+mj-lt"/>
                        </a:rPr>
                        <a:t>4.2</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4.8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5.8</a:t>
                      </a:r>
                      <a:endParaRPr lang="en-US" sz="2400" b="0" i="0" u="none" strike="noStrike" dirty="0">
                        <a:solidFill>
                          <a:schemeClr val="tx1"/>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2.7</a:t>
                      </a:r>
                      <a:endParaRPr lang="en-US" sz="2400" b="0" i="0" u="none" strike="noStrike" dirty="0">
                        <a:solidFill>
                          <a:schemeClr val="tx1"/>
                        </a:solidFill>
                        <a:effectLst/>
                        <a:latin typeface="+mj-lt"/>
                      </a:endParaRPr>
                    </a:p>
                  </a:txBody>
                  <a:tcPr marL="9525" marR="9525" marT="9525" marB="0" anchor="ctr"/>
                </a:tc>
              </a:tr>
              <a:tr h="457200">
                <a:tc>
                  <a:txBody>
                    <a:bodyPr/>
                    <a:lstStyle/>
                    <a:p>
                      <a:pPr algn="ctr"/>
                      <a:r>
                        <a:rPr lang="en-US" sz="2400" dirty="0" smtClean="0">
                          <a:solidFill>
                            <a:schemeClr val="tx1"/>
                          </a:solidFill>
                        </a:rPr>
                        <a:t>BON</a:t>
                      </a:r>
                      <a:endParaRPr lang="en-US" sz="2400" dirty="0">
                        <a:solidFill>
                          <a:schemeClr val="tx1"/>
                        </a:solidFill>
                      </a:endParaRPr>
                    </a:p>
                  </a:txBody>
                  <a:tcPr anchor="ctr"/>
                </a:tc>
                <a:tc>
                  <a:txBody>
                    <a:bodyPr/>
                    <a:lstStyle/>
                    <a:p>
                      <a:pPr algn="ctr" fontAlgn="b"/>
                      <a:r>
                        <a:rPr lang="en-US" sz="2400" b="1" i="0" u="none" strike="noStrike" dirty="0" smtClean="0">
                          <a:solidFill>
                            <a:srgbClr val="FFCC00"/>
                          </a:solidFill>
                          <a:effectLst/>
                          <a:latin typeface="+mj-lt"/>
                        </a:rPr>
                        <a:t>5.8</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11.2</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8.8</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1" i="0" u="none" strike="noStrike" dirty="0" smtClean="0">
                          <a:solidFill>
                            <a:srgbClr val="FFCC00"/>
                          </a:solidFill>
                          <a:effectLst/>
                          <a:latin typeface="+mj-lt"/>
                        </a:rPr>
                        <a:t>13.1</a:t>
                      </a:r>
                      <a:endParaRPr lang="en-US" sz="2400" b="1" i="0" u="none" strike="noStrike" dirty="0">
                        <a:solidFill>
                          <a:srgbClr val="FFCC00"/>
                        </a:solidFill>
                        <a:effectLst/>
                        <a:latin typeface="+mj-lt"/>
                      </a:endParaRPr>
                    </a:p>
                  </a:txBody>
                  <a:tcPr marL="9525" marR="9525" marT="9525" marB="0" anchor="ctr"/>
                </a:tc>
                <a:tc>
                  <a:txBody>
                    <a:bodyPr/>
                    <a:lstStyle/>
                    <a:p>
                      <a:pPr algn="ctr" fontAlgn="b"/>
                      <a:r>
                        <a:rPr lang="en-US" sz="2400" b="1" i="0" u="none" strike="noStrike" dirty="0" smtClean="0">
                          <a:solidFill>
                            <a:srgbClr val="FF0000"/>
                          </a:solidFill>
                          <a:effectLst/>
                          <a:latin typeface="+mj-lt"/>
                        </a:rPr>
                        <a:t>16.6</a:t>
                      </a:r>
                      <a:endParaRPr lang="en-US" sz="2400" b="1" i="0" u="none" strike="noStrike" dirty="0">
                        <a:solidFill>
                          <a:srgbClr val="FF0000"/>
                        </a:solidFill>
                        <a:effectLst/>
                        <a:latin typeface="+mj-lt"/>
                      </a:endParaRPr>
                    </a:p>
                  </a:txBody>
                  <a:tcPr marL="9525" marR="9525" marT="9525" marB="0" anchor="ctr"/>
                </a:tc>
                <a:tc>
                  <a:txBody>
                    <a:bodyPr/>
                    <a:lstStyle/>
                    <a:p>
                      <a:pPr algn="ctr" fontAlgn="b"/>
                      <a:r>
                        <a:rPr lang="en-US" sz="2400" b="0" i="0" u="none" strike="noStrike" dirty="0" smtClean="0">
                          <a:solidFill>
                            <a:schemeClr val="tx1"/>
                          </a:solidFill>
                          <a:effectLst/>
                          <a:latin typeface="+mj-lt"/>
                        </a:rPr>
                        <a:t>3.6</a:t>
                      </a:r>
                      <a:endParaRPr lang="en-US" sz="2400" b="0" i="0" u="none" strike="noStrike" dirty="0">
                        <a:solidFill>
                          <a:schemeClr val="tx1"/>
                        </a:solidFill>
                        <a:effectLst/>
                        <a:latin typeface="+mj-lt"/>
                      </a:endParaRPr>
                    </a:p>
                  </a:txBody>
                  <a:tcPr marL="9525" marR="9525" marT="9525" marB="0" anchor="ctr"/>
                </a:tc>
              </a:tr>
            </a:tbl>
          </a:graphicData>
        </a:graphic>
      </p:graphicFrame>
      <p:sp>
        <p:nvSpPr>
          <p:cNvPr id="6" name="TextBox 5"/>
          <p:cNvSpPr txBox="1"/>
          <p:nvPr/>
        </p:nvSpPr>
        <p:spPr>
          <a:xfrm>
            <a:off x="6246812" y="5137000"/>
            <a:ext cx="5769928" cy="461665"/>
          </a:xfrm>
          <a:prstGeom prst="rect">
            <a:avLst/>
          </a:prstGeom>
          <a:noFill/>
        </p:spPr>
        <p:txBody>
          <a:bodyPr wrap="square" rtlCol="0">
            <a:spAutoFit/>
          </a:bodyPr>
          <a:lstStyle/>
          <a:p>
            <a:pPr marL="228600" indent="-228600"/>
            <a:r>
              <a:rPr lang="en-US" sz="1200" b="1" dirty="0" smtClean="0">
                <a:latin typeface="Times New Roman"/>
                <a:cs typeface="Times New Roman"/>
              </a:rPr>
              <a:t>--- Unable to estimate due to no or too few samples with ≥20 fish examined</a:t>
            </a:r>
            <a:endParaRPr lang="en-US" sz="1200" b="1" baseline="30000" dirty="0" smtClean="0">
              <a:latin typeface="Times New Roman"/>
              <a:cs typeface="Times New Roman"/>
            </a:endParaRPr>
          </a:p>
          <a:p>
            <a:pPr marL="228600" indent="-228600"/>
            <a:r>
              <a:rPr lang="en-US" sz="1200" baseline="30000" dirty="0" smtClean="0">
                <a:latin typeface="Times New Roman"/>
                <a:cs typeface="Times New Roman"/>
              </a:rPr>
              <a:t>* </a:t>
            </a:r>
            <a:r>
              <a:rPr lang="en-US" sz="1200" b="1" dirty="0" smtClean="0">
                <a:latin typeface="Times New Roman"/>
                <a:cs typeface="Times New Roman"/>
              </a:rPr>
              <a:t>Weighted by estimated collection or sample count, instead of passage index</a:t>
            </a:r>
            <a:endParaRPr lang="en-US" sz="1200" b="1" dirty="0"/>
          </a:p>
        </p:txBody>
      </p:sp>
    </p:spTree>
    <p:extLst>
      <p:ext uri="{BB962C8B-B14F-4D97-AF65-F5344CB8AC3E}">
        <p14:creationId xmlns:p14="http://schemas.microsoft.com/office/powerpoint/2010/main" val="1867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6346" y="6492875"/>
            <a:ext cx="609600" cy="365125"/>
          </a:xfrm>
        </p:spPr>
        <p:txBody>
          <a:bodyPr/>
          <a:lstStyle/>
          <a:p>
            <a:fld id="{8F319B71-44EC-4BD8-AEEA-B509D2671A44}" type="slidenum">
              <a:rPr lang="en-US" sz="2000"/>
              <a:t>24</a:t>
            </a:fld>
            <a:endParaRPr lang="en-US" sz="2000" dirty="0"/>
          </a:p>
        </p:txBody>
      </p:sp>
      <p:sp>
        <p:nvSpPr>
          <p:cNvPr id="5" name="Title 1"/>
          <p:cNvSpPr txBox="1">
            <a:spLocks/>
          </p:cNvSpPr>
          <p:nvPr/>
        </p:nvSpPr>
        <p:spPr>
          <a:xfrm>
            <a:off x="1522413" y="0"/>
            <a:ext cx="9143999" cy="685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en-US" sz="44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Noteworthy Events:</a:t>
            </a:r>
          </a:p>
          <a:p>
            <a:pPr marL="182880" indent="0" algn="ctr">
              <a:buNone/>
            </a:pPr>
            <a:r>
              <a:rPr lang="en-US" sz="4400" spc="50" dirty="0">
                <a:ln w="11430"/>
                <a:gradFill>
                  <a:gsLst>
                    <a:gs pos="37900">
                      <a:srgbClr val="1A334E"/>
                    </a:gs>
                    <a:gs pos="25000">
                      <a:schemeClr val="tx2">
                        <a:lumMod val="75000"/>
                      </a:schemeClr>
                    </a:gs>
                    <a:gs pos="100000">
                      <a:schemeClr val="accent2">
                        <a:shade val="45000"/>
                        <a:satMod val="165000"/>
                      </a:schemeClr>
                    </a:gs>
                  </a:gsLst>
                  <a:lin ang="5400000"/>
                </a:gradFill>
                <a:effectLst>
                  <a:innerShdw blurRad="63500" dist="50800" dir="13500000">
                    <a:prstClr val="black">
                      <a:alpha val="50000"/>
                    </a:prstClr>
                  </a:innerShdw>
                </a:effectLst>
              </a:rPr>
              <a:t>Injury Types</a:t>
            </a:r>
          </a:p>
        </p:txBody>
      </p:sp>
      <p:sp>
        <p:nvSpPr>
          <p:cNvPr id="11" name="Content Placeholder 2"/>
          <p:cNvSpPr>
            <a:spLocks noGrp="1"/>
          </p:cNvSpPr>
          <p:nvPr>
            <p:ph idx="1"/>
          </p:nvPr>
        </p:nvSpPr>
        <p:spPr>
          <a:xfrm>
            <a:off x="826761" y="1906095"/>
            <a:ext cx="4886651" cy="4800600"/>
          </a:xfrm>
        </p:spPr>
        <p:txBody>
          <a:bodyPr>
            <a:normAutofit/>
          </a:bodyPr>
          <a:lstStyle/>
          <a:p>
            <a:r>
              <a:rPr lang="en-US" sz="2800" dirty="0" smtClean="0"/>
              <a:t>As in previous years, most common injury in 2017 was Fin Injury</a:t>
            </a:r>
          </a:p>
          <a:p>
            <a:r>
              <a:rPr lang="en-US" sz="2800" dirty="0" smtClean="0"/>
              <a:t>Fin injury is any cut, abrasion, laceration, swelling, or other injury to the fins.  Split fins should only be reported when the split reaches from the outer margin of the fin to where the fin meets the body</a:t>
            </a:r>
          </a:p>
        </p:txBody>
      </p:sp>
      <p:pic>
        <p:nvPicPr>
          <p:cNvPr id="3" name="Picture 2"/>
          <p:cNvPicPr>
            <a:picLocks noChangeAspect="1"/>
          </p:cNvPicPr>
          <p:nvPr/>
        </p:nvPicPr>
        <p:blipFill>
          <a:blip r:embed="rId3"/>
          <a:stretch>
            <a:fillRect/>
          </a:stretch>
        </p:blipFill>
        <p:spPr>
          <a:xfrm>
            <a:off x="5627730" y="2134695"/>
            <a:ext cx="6463714" cy="3885105"/>
          </a:xfrm>
          <a:prstGeom prst="rect">
            <a:avLst/>
          </a:prstGeom>
        </p:spPr>
      </p:pic>
    </p:spTree>
    <p:extLst>
      <p:ext uri="{BB962C8B-B14F-4D97-AF65-F5344CB8AC3E}">
        <p14:creationId xmlns:p14="http://schemas.microsoft.com/office/powerpoint/2010/main" val="18759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762000"/>
          </a:xfrm>
        </p:spPr>
        <p:txBody>
          <a:bodyPr>
            <a:normAutofit/>
          </a:bodyPr>
          <a:lstStyle/>
          <a:p>
            <a:pPr algn="ctr"/>
            <a:r>
              <a:rPr lang="en-US" sz="4800" dirty="0" smtClean="0"/>
              <a:t>GBT Monitoring Results</a:t>
            </a:r>
            <a:endParaRPr lang="en-US" sz="4800" dirty="0"/>
          </a:p>
        </p:txBody>
      </p:sp>
      <p:sp>
        <p:nvSpPr>
          <p:cNvPr id="3" name="Content Placeholder 2"/>
          <p:cNvSpPr>
            <a:spLocks noGrp="1"/>
          </p:cNvSpPr>
          <p:nvPr>
            <p:ph idx="1"/>
          </p:nvPr>
        </p:nvSpPr>
        <p:spPr>
          <a:xfrm>
            <a:off x="836612" y="1524000"/>
            <a:ext cx="11352213" cy="4495800"/>
          </a:xfrm>
        </p:spPr>
        <p:txBody>
          <a:bodyPr>
            <a:noAutofit/>
          </a:bodyPr>
          <a:lstStyle/>
          <a:p>
            <a:r>
              <a:rPr lang="en-US" sz="2800" dirty="0" smtClean="0"/>
              <a:t>GBT Monitoring Program has been implemented since 1995</a:t>
            </a:r>
          </a:p>
          <a:p>
            <a:r>
              <a:rPr lang="en-US" sz="2800" dirty="0" smtClean="0"/>
              <a:t>Objective is to provide measure of exposure to harmful levels of total dissolved gas (TDG) experienced by migrating juvenile salmonids</a:t>
            </a:r>
          </a:p>
          <a:p>
            <a:r>
              <a:rPr lang="en-US" sz="2800" dirty="0" smtClean="0"/>
              <a:t>Provides an “early warning” of potentially harmful levels of TDG</a:t>
            </a:r>
          </a:p>
          <a:p>
            <a:r>
              <a:rPr lang="en-US" sz="2800" dirty="0" smtClean="0"/>
              <a:t>GBT Monitoring Program conducted at six projects:</a:t>
            </a:r>
          </a:p>
          <a:p>
            <a:pPr lvl="1"/>
            <a:r>
              <a:rPr lang="en-US" sz="2400" dirty="0" smtClean="0"/>
              <a:t>3 Snake River (LGR, LGS, LMN) - One sample per site per week</a:t>
            </a:r>
          </a:p>
          <a:p>
            <a:pPr lvl="1"/>
            <a:r>
              <a:rPr lang="en-US" sz="2400" dirty="0" smtClean="0"/>
              <a:t>1 Upper Columbia (RIS) – Two samples per week</a:t>
            </a:r>
          </a:p>
          <a:p>
            <a:pPr lvl="1"/>
            <a:r>
              <a:rPr lang="en-US" sz="2400" dirty="0" smtClean="0"/>
              <a:t>2 Middle Columbia (BON, MCN) – Two samples per site per week</a:t>
            </a:r>
          </a:p>
          <a:p>
            <a:r>
              <a:rPr lang="en-US" sz="2800" dirty="0" smtClean="0"/>
              <a:t>Target 100 total CH and/or ST to assure sample observation accurately represents population incidences of signs of GBT</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25</a:t>
            </a:fld>
            <a:endParaRPr lang="en-US" sz="2000" dirty="0"/>
          </a:p>
        </p:txBody>
      </p:sp>
    </p:spTree>
    <p:extLst>
      <p:ext uri="{BB962C8B-B14F-4D97-AF65-F5344CB8AC3E}">
        <p14:creationId xmlns:p14="http://schemas.microsoft.com/office/powerpoint/2010/main" val="185073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762000"/>
          </a:xfrm>
        </p:spPr>
        <p:txBody>
          <a:bodyPr>
            <a:normAutofit/>
          </a:bodyPr>
          <a:lstStyle/>
          <a:p>
            <a:pPr algn="ctr"/>
            <a:r>
              <a:rPr lang="en-US" sz="4800" dirty="0" smtClean="0"/>
              <a:t>GBT Monitoring Results</a:t>
            </a:r>
            <a:endParaRPr lang="en-US" sz="4800" dirty="0"/>
          </a:p>
        </p:txBody>
      </p:sp>
      <p:sp>
        <p:nvSpPr>
          <p:cNvPr id="3" name="Content Placeholder 2"/>
          <p:cNvSpPr>
            <a:spLocks noGrp="1"/>
          </p:cNvSpPr>
          <p:nvPr>
            <p:ph idx="1"/>
          </p:nvPr>
        </p:nvSpPr>
        <p:spPr>
          <a:xfrm>
            <a:off x="836613" y="1752600"/>
            <a:ext cx="11352212" cy="990600"/>
          </a:xfrm>
        </p:spPr>
        <p:txBody>
          <a:bodyPr>
            <a:noAutofit/>
          </a:bodyPr>
          <a:lstStyle/>
          <a:p>
            <a:r>
              <a:rPr lang="en-US" sz="2800" dirty="0" smtClean="0"/>
              <a:t>Fish are anesthetized and examined under dissecting microscopes</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26</a:t>
            </a:fld>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725278054"/>
              </p:ext>
            </p:extLst>
          </p:nvPr>
        </p:nvGraphicFramePr>
        <p:xfrm>
          <a:off x="6399212" y="2300659"/>
          <a:ext cx="5562599" cy="2730200"/>
        </p:xfrm>
        <a:graphic>
          <a:graphicData uri="http://schemas.openxmlformats.org/drawingml/2006/table">
            <a:tbl>
              <a:tblPr firstRow="1" bandRow="1">
                <a:tableStyleId>{5C22544A-7EE6-4342-B048-85BDC9FD1C3A}</a:tableStyleId>
              </a:tblPr>
              <a:tblGrid>
                <a:gridCol w="934964"/>
                <a:gridCol w="4627635"/>
              </a:tblGrid>
              <a:tr h="412600">
                <a:tc>
                  <a:txBody>
                    <a:bodyPr/>
                    <a:lstStyle/>
                    <a:p>
                      <a:pPr algn="ctr"/>
                      <a:r>
                        <a:rPr lang="en-US" sz="1800" dirty="0" smtClean="0"/>
                        <a:t>Rank</a:t>
                      </a:r>
                      <a:endParaRPr lang="en-US" sz="1800" dirty="0"/>
                    </a:p>
                  </a:txBody>
                  <a:tcPr/>
                </a:tc>
                <a:tc>
                  <a:txBody>
                    <a:bodyPr/>
                    <a:lstStyle/>
                    <a:p>
                      <a:pPr marL="0" indent="176213" algn="l"/>
                      <a:r>
                        <a:rPr lang="en-US" sz="1800" dirty="0" smtClean="0"/>
                        <a:t>Sign</a:t>
                      </a:r>
                      <a:endParaRPr lang="en-US" sz="1800" dirty="0"/>
                    </a:p>
                  </a:txBody>
                  <a:tcPr/>
                </a:tc>
              </a:tr>
              <a:tr h="457200">
                <a:tc>
                  <a:txBody>
                    <a:bodyPr/>
                    <a:lstStyle/>
                    <a:p>
                      <a:pPr algn="ctr"/>
                      <a:r>
                        <a:rPr lang="en-US" sz="1800" dirty="0" smtClean="0">
                          <a:solidFill>
                            <a:schemeClr val="tx1"/>
                          </a:solidFill>
                        </a:rPr>
                        <a:t>0</a:t>
                      </a:r>
                    </a:p>
                  </a:txBody>
                  <a:tcPr anchor="ctr"/>
                </a:tc>
                <a:tc>
                  <a:txBody>
                    <a:bodyPr/>
                    <a:lstStyle/>
                    <a:p>
                      <a:pPr marL="0" indent="231775" algn="l" fontAlgn="b"/>
                      <a:r>
                        <a:rPr lang="en-US" sz="1800" b="0" i="0" u="none" strike="noStrike" dirty="0" smtClean="0">
                          <a:solidFill>
                            <a:schemeClr val="tx1"/>
                          </a:solidFill>
                          <a:effectLst/>
                          <a:latin typeface="+mj-lt"/>
                        </a:rPr>
                        <a:t>No bubbles</a:t>
                      </a:r>
                      <a:r>
                        <a:rPr lang="en-US" sz="1800" b="0" i="0" u="none" strike="noStrike" baseline="0" dirty="0" smtClean="0">
                          <a:solidFill>
                            <a:schemeClr val="tx1"/>
                          </a:solidFill>
                          <a:effectLst/>
                          <a:latin typeface="+mj-lt"/>
                        </a:rPr>
                        <a:t> present</a:t>
                      </a:r>
                      <a:endParaRPr lang="en-US" sz="1800" b="0" i="0" u="none" strike="noStrike" dirty="0">
                        <a:solidFill>
                          <a:schemeClr val="tx1"/>
                        </a:solidFill>
                        <a:effectLst/>
                        <a:latin typeface="+mj-lt"/>
                      </a:endParaRPr>
                    </a:p>
                  </a:txBody>
                  <a:tcPr marL="9525" marR="9525" marT="9525" marB="0" anchor="ctr"/>
                </a:tc>
              </a:tr>
              <a:tr h="457200">
                <a:tc>
                  <a:txBody>
                    <a:bodyPr/>
                    <a:lstStyle/>
                    <a:p>
                      <a:pPr algn="ctr"/>
                      <a:r>
                        <a:rPr lang="en-US" sz="1800" dirty="0" smtClean="0">
                          <a:solidFill>
                            <a:schemeClr val="tx1"/>
                          </a:solidFill>
                        </a:rPr>
                        <a:t>1</a:t>
                      </a:r>
                      <a:endParaRPr lang="en-US" sz="1800" dirty="0">
                        <a:solidFill>
                          <a:schemeClr val="tx1"/>
                        </a:solidFill>
                      </a:endParaRPr>
                    </a:p>
                  </a:txBody>
                  <a:tcPr anchor="ctr"/>
                </a:tc>
                <a:tc>
                  <a:txBody>
                    <a:bodyPr/>
                    <a:lstStyle/>
                    <a:p>
                      <a:pPr marL="0" indent="231775" algn="l" fontAlgn="b"/>
                      <a:r>
                        <a:rPr lang="en-US" sz="1800" b="0" i="0" u="none" strike="noStrike" dirty="0" smtClean="0">
                          <a:solidFill>
                            <a:srgbClr val="000000"/>
                          </a:solidFill>
                          <a:effectLst/>
                          <a:latin typeface="+mj-lt"/>
                        </a:rPr>
                        <a:t>Up to 5% of</a:t>
                      </a:r>
                      <a:r>
                        <a:rPr lang="en-US" sz="1800" b="0" i="0" u="none" strike="noStrike" baseline="0" dirty="0" smtClean="0">
                          <a:solidFill>
                            <a:srgbClr val="000000"/>
                          </a:solidFill>
                          <a:effectLst/>
                          <a:latin typeface="+mj-lt"/>
                        </a:rPr>
                        <a:t> fin or eye covered in bubbles</a:t>
                      </a:r>
                      <a:endParaRPr lang="en-US" sz="1800" b="0" i="0" u="none" strike="noStrike" dirty="0">
                        <a:solidFill>
                          <a:srgbClr val="000000"/>
                        </a:solidFill>
                        <a:effectLst/>
                        <a:latin typeface="+mj-lt"/>
                      </a:endParaRPr>
                    </a:p>
                  </a:txBody>
                  <a:tcPr marL="9525" marR="9525" marT="9525" marB="0" anchor="ctr"/>
                </a:tc>
              </a:tr>
              <a:tr h="457200">
                <a:tc>
                  <a:txBody>
                    <a:bodyPr/>
                    <a:lstStyle/>
                    <a:p>
                      <a:pPr algn="ctr"/>
                      <a:r>
                        <a:rPr lang="en-US" sz="1800" dirty="0" smtClean="0">
                          <a:solidFill>
                            <a:schemeClr val="tx1"/>
                          </a:solidFill>
                        </a:rPr>
                        <a:t>2</a:t>
                      </a:r>
                      <a:endParaRPr lang="en-US" sz="1800" dirty="0">
                        <a:solidFill>
                          <a:schemeClr val="tx1"/>
                        </a:solidFill>
                      </a:endParaRPr>
                    </a:p>
                  </a:txBody>
                  <a:tcPr anchor="ctr"/>
                </a:tc>
                <a:tc>
                  <a:txBody>
                    <a:bodyPr/>
                    <a:lstStyle/>
                    <a:p>
                      <a:pPr marL="0" marR="0" lvl="0" indent="231775"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6%-25% of</a:t>
                      </a:r>
                      <a:r>
                        <a:rPr lang="en-US" sz="1800" b="0" i="0" u="none" strike="noStrike" kern="1200" baseline="0" dirty="0" smtClean="0">
                          <a:solidFill>
                            <a:srgbClr val="000000"/>
                          </a:solidFill>
                          <a:effectLst/>
                          <a:latin typeface="+mn-lt"/>
                          <a:ea typeface="+mn-ea"/>
                          <a:cs typeface="+mn-cs"/>
                        </a:rPr>
                        <a:t> fin or eye covered in bubbles</a:t>
                      </a:r>
                      <a:endParaRPr lang="en-US" sz="1800" b="0" i="0" u="none" strike="noStrike" kern="1200" dirty="0" smtClean="0">
                        <a:solidFill>
                          <a:srgbClr val="000000"/>
                        </a:solidFill>
                        <a:effectLst/>
                        <a:latin typeface="+mn-lt"/>
                        <a:ea typeface="+mn-ea"/>
                        <a:cs typeface="+mn-cs"/>
                      </a:endParaRPr>
                    </a:p>
                  </a:txBody>
                  <a:tcPr marL="9525" marR="9525" marT="9525" marB="0" anchor="ctr"/>
                </a:tc>
              </a:tr>
              <a:tr h="488800">
                <a:tc>
                  <a:txBody>
                    <a:bodyPr/>
                    <a:lstStyle/>
                    <a:p>
                      <a:pPr algn="ctr"/>
                      <a:r>
                        <a:rPr lang="en-US" sz="1800" b="0" dirty="0" smtClean="0">
                          <a:solidFill>
                            <a:schemeClr val="tx1"/>
                          </a:solidFill>
                        </a:rPr>
                        <a:t>3</a:t>
                      </a:r>
                      <a:endParaRPr lang="en-US" sz="1800" b="0" dirty="0">
                        <a:solidFill>
                          <a:schemeClr val="tx1"/>
                        </a:solidFill>
                      </a:endParaRPr>
                    </a:p>
                  </a:txBody>
                  <a:tcPr anchor="ctr"/>
                </a:tc>
                <a:tc>
                  <a:txBody>
                    <a:bodyPr/>
                    <a:lstStyle/>
                    <a:p>
                      <a:pPr marL="0" marR="0" lvl="0" indent="231775"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26%-50% of</a:t>
                      </a:r>
                      <a:r>
                        <a:rPr lang="en-US" sz="1800" b="0" i="0" u="none" strike="noStrike" kern="1200" baseline="0" dirty="0" smtClean="0">
                          <a:solidFill>
                            <a:srgbClr val="000000"/>
                          </a:solidFill>
                          <a:effectLst/>
                          <a:latin typeface="+mn-lt"/>
                          <a:ea typeface="+mn-ea"/>
                          <a:cs typeface="+mn-cs"/>
                        </a:rPr>
                        <a:t> fin or eye covered in bubbles</a:t>
                      </a:r>
                      <a:endParaRPr lang="en-US" sz="1800" b="0" i="0" u="none" strike="noStrike" kern="1200" dirty="0" smtClean="0">
                        <a:solidFill>
                          <a:srgbClr val="000000"/>
                        </a:solidFill>
                        <a:effectLst/>
                        <a:latin typeface="+mn-lt"/>
                        <a:ea typeface="+mn-ea"/>
                        <a:cs typeface="+mn-cs"/>
                      </a:endParaRPr>
                    </a:p>
                  </a:txBody>
                  <a:tcPr marL="9525" marR="9525" marT="9525" marB="0" anchor="ctr"/>
                </a:tc>
              </a:tr>
              <a:tr h="457200">
                <a:tc>
                  <a:txBody>
                    <a:bodyPr/>
                    <a:lstStyle/>
                    <a:p>
                      <a:pPr algn="ctr"/>
                      <a:r>
                        <a:rPr lang="en-US" sz="1800" dirty="0" smtClean="0">
                          <a:solidFill>
                            <a:schemeClr val="tx1"/>
                          </a:solidFill>
                        </a:rPr>
                        <a:t>4</a:t>
                      </a:r>
                      <a:endParaRPr lang="en-US" sz="1800" dirty="0">
                        <a:solidFill>
                          <a:schemeClr val="tx1"/>
                        </a:solidFill>
                      </a:endParaRPr>
                    </a:p>
                  </a:txBody>
                  <a:tcPr anchor="ctr"/>
                </a:tc>
                <a:tc>
                  <a:txBody>
                    <a:bodyPr/>
                    <a:lstStyle/>
                    <a:p>
                      <a:pPr marL="0" marR="0" lvl="0" indent="231775" algn="l"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&gt;50% of</a:t>
                      </a:r>
                      <a:r>
                        <a:rPr lang="en-US" sz="1800" b="0" i="0" u="none" strike="noStrike" kern="1200" baseline="0" dirty="0" smtClean="0">
                          <a:solidFill>
                            <a:srgbClr val="000000"/>
                          </a:solidFill>
                          <a:effectLst/>
                          <a:latin typeface="+mn-lt"/>
                          <a:ea typeface="+mn-ea"/>
                          <a:cs typeface="+mn-cs"/>
                        </a:rPr>
                        <a:t> fin or eye covered in bubbles</a:t>
                      </a:r>
                      <a:endParaRPr lang="en-US" sz="1800" b="0" i="0" u="none" strike="noStrike" kern="1200" dirty="0" smtClean="0">
                        <a:solidFill>
                          <a:srgbClr val="000000"/>
                        </a:solidFill>
                        <a:effectLst/>
                        <a:latin typeface="+mn-lt"/>
                        <a:ea typeface="+mn-ea"/>
                        <a:cs typeface="+mn-cs"/>
                      </a:endParaRPr>
                    </a:p>
                  </a:txBody>
                  <a:tcPr marL="9525" marR="9525" marT="9525" marB="0" anchor="ctr"/>
                </a:tc>
              </a:tr>
            </a:tbl>
          </a:graphicData>
        </a:graphic>
      </p:graphicFrame>
      <p:sp>
        <p:nvSpPr>
          <p:cNvPr id="8" name="Content Placeholder 2"/>
          <p:cNvSpPr txBox="1">
            <a:spLocks/>
          </p:cNvSpPr>
          <p:nvPr/>
        </p:nvSpPr>
        <p:spPr>
          <a:xfrm>
            <a:off x="836612" y="5088639"/>
            <a:ext cx="11352213" cy="1769361"/>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Action criteria for reducing spill (i.e., TDG) based on GBT Monitoring Results:</a:t>
            </a:r>
          </a:p>
          <a:p>
            <a:pPr lvl="1"/>
            <a:r>
              <a:rPr lang="en-US" sz="2400" dirty="0" smtClean="0"/>
              <a:t>15% of fish showing any signs of fin GBT  </a:t>
            </a:r>
            <a:r>
              <a:rPr lang="en-US" sz="2400" u="sng" dirty="0" smtClean="0"/>
              <a:t>OR</a:t>
            </a:r>
          </a:p>
          <a:p>
            <a:pPr lvl="1"/>
            <a:r>
              <a:rPr lang="en-US" sz="2400" dirty="0" smtClean="0"/>
              <a:t> 5% of fish showing severe signs of GBT (Rank 3 or 4)</a:t>
            </a:r>
          </a:p>
          <a:p>
            <a:pPr lvl="1"/>
            <a:endParaRPr lang="en-US" dirty="0" smtClean="0"/>
          </a:p>
        </p:txBody>
      </p:sp>
      <p:pic>
        <p:nvPicPr>
          <p:cNvPr id="9" name="Picture 8"/>
          <p:cNvPicPr>
            <a:picLocks noChangeAspect="1"/>
          </p:cNvPicPr>
          <p:nvPr/>
        </p:nvPicPr>
        <p:blipFill>
          <a:blip r:embed="rId2"/>
          <a:stretch>
            <a:fillRect/>
          </a:stretch>
        </p:blipFill>
        <p:spPr>
          <a:xfrm>
            <a:off x="1217612" y="3655522"/>
            <a:ext cx="2743424" cy="1297478"/>
          </a:xfrm>
          <a:prstGeom prst="rect">
            <a:avLst/>
          </a:prstGeom>
        </p:spPr>
      </p:pic>
      <p:pic>
        <p:nvPicPr>
          <p:cNvPr id="10" name="Picture 9"/>
          <p:cNvPicPr>
            <a:picLocks noChangeAspect="1"/>
          </p:cNvPicPr>
          <p:nvPr/>
        </p:nvPicPr>
        <p:blipFill>
          <a:blip r:embed="rId3"/>
          <a:stretch>
            <a:fillRect/>
          </a:stretch>
        </p:blipFill>
        <p:spPr>
          <a:xfrm>
            <a:off x="4136078" y="3655522"/>
            <a:ext cx="2065712" cy="1276759"/>
          </a:xfrm>
          <a:prstGeom prst="rect">
            <a:avLst/>
          </a:prstGeom>
        </p:spPr>
      </p:pic>
      <p:sp>
        <p:nvSpPr>
          <p:cNvPr id="11" name="Content Placeholder 2"/>
          <p:cNvSpPr txBox="1">
            <a:spLocks/>
          </p:cNvSpPr>
          <p:nvPr/>
        </p:nvSpPr>
        <p:spPr>
          <a:xfrm>
            <a:off x="836613" y="2286000"/>
            <a:ext cx="5562599" cy="27432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Unpaired fins and eyes are examined and bubbles present are quantified and ranked</a:t>
            </a:r>
          </a:p>
        </p:txBody>
      </p:sp>
    </p:spTree>
    <p:extLst>
      <p:ext uri="{BB962C8B-B14F-4D97-AF65-F5344CB8AC3E}">
        <p14:creationId xmlns:p14="http://schemas.microsoft.com/office/powerpoint/2010/main" val="30078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000" dirty="0" smtClean="0"/>
              <a:t>Lower Granite Dam</a:t>
            </a:r>
            <a:endParaRPr lang="en-US" sz="4000" dirty="0"/>
          </a:p>
        </p:txBody>
      </p:sp>
      <p:sp>
        <p:nvSpPr>
          <p:cNvPr id="3" name="Content Placeholder 2"/>
          <p:cNvSpPr>
            <a:spLocks noGrp="1"/>
          </p:cNvSpPr>
          <p:nvPr>
            <p:ph idx="1"/>
          </p:nvPr>
        </p:nvSpPr>
        <p:spPr>
          <a:xfrm>
            <a:off x="836613" y="1882856"/>
            <a:ext cx="5029199" cy="2689144"/>
          </a:xfrm>
        </p:spPr>
        <p:txBody>
          <a:bodyPr>
            <a:noAutofit/>
          </a:bodyPr>
          <a:lstStyle/>
          <a:p>
            <a:r>
              <a:rPr lang="en-US" sz="2800" dirty="0" smtClean="0"/>
              <a:t>Monitoring at LGR extended due to high spill from DWOR</a:t>
            </a:r>
          </a:p>
          <a:p>
            <a:pPr lvl="1"/>
            <a:r>
              <a:rPr lang="en-US" sz="2400" dirty="0" smtClean="0"/>
              <a:t>Started earlier (3/30) and ended later (7/27)</a:t>
            </a:r>
          </a:p>
          <a:p>
            <a:r>
              <a:rPr lang="en-US" sz="2800" dirty="0" smtClean="0"/>
              <a:t>9 of 16 samples had fish with signs of GBT, all of which were below 15% criterion</a:t>
            </a:r>
          </a:p>
          <a:p>
            <a:r>
              <a:rPr lang="en-US" sz="2800" dirty="0" smtClean="0"/>
              <a:t>All fish with GBT at LGR were Rank 1</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27</a:t>
            </a:fld>
            <a:endParaRPr lang="en-US" sz="2000" dirty="0"/>
          </a:p>
        </p:txBody>
      </p:sp>
      <p:pic>
        <p:nvPicPr>
          <p:cNvPr id="6" name="Picture 5"/>
          <p:cNvPicPr>
            <a:picLocks noChangeAspect="1"/>
          </p:cNvPicPr>
          <p:nvPr/>
        </p:nvPicPr>
        <p:blipFill>
          <a:blip r:embed="rId2"/>
          <a:stretch>
            <a:fillRect/>
          </a:stretch>
        </p:blipFill>
        <p:spPr>
          <a:xfrm>
            <a:off x="5935212" y="1915561"/>
            <a:ext cx="6140020" cy="4180439"/>
          </a:xfrm>
          <a:prstGeom prst="rect">
            <a:avLst/>
          </a:prstGeom>
        </p:spPr>
      </p:pic>
      <p:cxnSp>
        <p:nvCxnSpPr>
          <p:cNvPr id="10" name="Straight Connector 9"/>
          <p:cNvCxnSpPr/>
          <p:nvPr/>
        </p:nvCxnSpPr>
        <p:spPr>
          <a:xfrm>
            <a:off x="6399212" y="3853149"/>
            <a:ext cx="5257800" cy="0"/>
          </a:xfrm>
          <a:prstGeom prst="line">
            <a:avLst/>
          </a:prstGeom>
          <a:ln w="28575">
            <a:solidFill>
              <a:srgbClr val="003399"/>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99212" y="3537332"/>
            <a:ext cx="5257800"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000" dirty="0" smtClean="0"/>
              <a:t>Little Goose Dam</a:t>
            </a:r>
            <a:endParaRPr lang="en-US" sz="4000" dirty="0"/>
          </a:p>
        </p:txBody>
      </p:sp>
      <p:sp>
        <p:nvSpPr>
          <p:cNvPr id="3" name="Content Placeholder 2"/>
          <p:cNvSpPr>
            <a:spLocks noGrp="1"/>
          </p:cNvSpPr>
          <p:nvPr>
            <p:ph idx="1"/>
          </p:nvPr>
        </p:nvSpPr>
        <p:spPr>
          <a:xfrm>
            <a:off x="836613" y="1828800"/>
            <a:ext cx="5029199" cy="2689144"/>
          </a:xfrm>
        </p:spPr>
        <p:txBody>
          <a:bodyPr>
            <a:noAutofit/>
          </a:bodyPr>
          <a:lstStyle/>
          <a:p>
            <a:r>
              <a:rPr lang="en-US" sz="2800" dirty="0" smtClean="0"/>
              <a:t>TDG at LGR TR exceeded 120% for most of spring</a:t>
            </a:r>
          </a:p>
          <a:p>
            <a:r>
              <a:rPr lang="en-US" sz="2800" dirty="0" smtClean="0"/>
              <a:t>TDG at LGS FB exceeded 115% for most of spring</a:t>
            </a:r>
            <a:endParaRPr lang="en-US" sz="2400" dirty="0" smtClean="0"/>
          </a:p>
          <a:p>
            <a:r>
              <a:rPr lang="en-US" sz="2800" dirty="0" smtClean="0"/>
              <a:t>7 of 21 GBT samples had fish with signs of GBT, all of which were below 15% criterion</a:t>
            </a:r>
          </a:p>
          <a:p>
            <a:r>
              <a:rPr lang="en-US" sz="2800" dirty="0" smtClean="0"/>
              <a:t>All fish with GBT at LGS were Rank 1 or 2</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28</a:t>
            </a:fld>
            <a:endParaRPr lang="en-US" sz="2000" dirty="0"/>
          </a:p>
        </p:txBody>
      </p:sp>
      <p:pic>
        <p:nvPicPr>
          <p:cNvPr id="5" name="Picture 4"/>
          <p:cNvPicPr>
            <a:picLocks noChangeAspect="1"/>
          </p:cNvPicPr>
          <p:nvPr/>
        </p:nvPicPr>
        <p:blipFill>
          <a:blip r:embed="rId2"/>
          <a:stretch>
            <a:fillRect/>
          </a:stretch>
        </p:blipFill>
        <p:spPr>
          <a:xfrm>
            <a:off x="5942012" y="1849733"/>
            <a:ext cx="6133220" cy="4170067"/>
          </a:xfrm>
          <a:prstGeom prst="rect">
            <a:avLst/>
          </a:prstGeom>
        </p:spPr>
      </p:pic>
      <p:cxnSp>
        <p:nvCxnSpPr>
          <p:cNvPr id="10" name="Straight Connector 9"/>
          <p:cNvCxnSpPr/>
          <p:nvPr/>
        </p:nvCxnSpPr>
        <p:spPr>
          <a:xfrm>
            <a:off x="6410229" y="4038600"/>
            <a:ext cx="5257800" cy="0"/>
          </a:xfrm>
          <a:prstGeom prst="line">
            <a:avLst/>
          </a:prstGeom>
          <a:ln w="28575">
            <a:solidFill>
              <a:srgbClr val="003399"/>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10229" y="3689732"/>
            <a:ext cx="5257800"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000" dirty="0" smtClean="0"/>
              <a:t>Lower Monumental Dam</a:t>
            </a:r>
            <a:endParaRPr lang="en-US" sz="4000" dirty="0"/>
          </a:p>
        </p:txBody>
      </p:sp>
      <p:sp>
        <p:nvSpPr>
          <p:cNvPr id="3" name="Content Placeholder 2"/>
          <p:cNvSpPr>
            <a:spLocks noGrp="1"/>
          </p:cNvSpPr>
          <p:nvPr>
            <p:ph idx="1"/>
          </p:nvPr>
        </p:nvSpPr>
        <p:spPr>
          <a:xfrm>
            <a:off x="836613" y="1371600"/>
            <a:ext cx="5029199" cy="2689144"/>
          </a:xfrm>
        </p:spPr>
        <p:txBody>
          <a:bodyPr>
            <a:noAutofit/>
          </a:bodyPr>
          <a:lstStyle/>
          <a:p>
            <a:r>
              <a:rPr lang="en-US" sz="2800" dirty="0" smtClean="0"/>
              <a:t>TDG at LGS TR exceeded 120% for most of spring</a:t>
            </a:r>
          </a:p>
          <a:p>
            <a:r>
              <a:rPr lang="en-US" sz="2800" dirty="0" smtClean="0"/>
              <a:t>TDG at LMN FB exceeded 115% for most of spring</a:t>
            </a:r>
            <a:endParaRPr lang="en-US" sz="2400" dirty="0" smtClean="0"/>
          </a:p>
          <a:p>
            <a:r>
              <a:rPr lang="en-US" sz="2800" dirty="0" smtClean="0"/>
              <a:t>7 of 18 samples had fish of signs of GBT, </a:t>
            </a:r>
            <a:r>
              <a:rPr lang="en-US" sz="2800" u="sng" dirty="0" smtClean="0"/>
              <a:t>one</a:t>
            </a:r>
            <a:r>
              <a:rPr lang="en-US" sz="2800" dirty="0" smtClean="0"/>
              <a:t> of which exceeded 15% criterion</a:t>
            </a:r>
          </a:p>
          <a:p>
            <a:pPr lvl="1"/>
            <a:r>
              <a:rPr lang="en-US" sz="2400" dirty="0" smtClean="0"/>
              <a:t>22% on May 10</a:t>
            </a:r>
            <a:r>
              <a:rPr lang="en-US" sz="2400" baseline="30000" dirty="0" smtClean="0"/>
              <a:t>th</a:t>
            </a:r>
            <a:r>
              <a:rPr lang="en-US" sz="2400" dirty="0" smtClean="0"/>
              <a:t>, when TDG in LMN FB was 132%</a:t>
            </a:r>
          </a:p>
          <a:p>
            <a:pPr lvl="1"/>
            <a:r>
              <a:rPr lang="en-US" sz="2400" dirty="0" smtClean="0"/>
              <a:t>High flows precluded ability to reduce spill (i.e., TDG) upstream</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29</a:t>
            </a:fld>
            <a:endParaRPr lang="en-US" sz="2000" dirty="0"/>
          </a:p>
        </p:txBody>
      </p:sp>
      <p:pic>
        <p:nvPicPr>
          <p:cNvPr id="6" name="Picture 5"/>
          <p:cNvPicPr>
            <a:picLocks noChangeAspect="1"/>
          </p:cNvPicPr>
          <p:nvPr/>
        </p:nvPicPr>
        <p:blipFill>
          <a:blip r:embed="rId2"/>
          <a:stretch>
            <a:fillRect/>
          </a:stretch>
        </p:blipFill>
        <p:spPr>
          <a:xfrm>
            <a:off x="5957867" y="1600200"/>
            <a:ext cx="6117365" cy="4159287"/>
          </a:xfrm>
          <a:prstGeom prst="rect">
            <a:avLst/>
          </a:prstGeom>
        </p:spPr>
      </p:pic>
      <p:cxnSp>
        <p:nvCxnSpPr>
          <p:cNvPr id="10" name="Straight Connector 9"/>
          <p:cNvCxnSpPr/>
          <p:nvPr/>
        </p:nvCxnSpPr>
        <p:spPr>
          <a:xfrm>
            <a:off x="6443280" y="3844389"/>
            <a:ext cx="5257800" cy="0"/>
          </a:xfrm>
          <a:prstGeom prst="line">
            <a:avLst/>
          </a:prstGeom>
          <a:ln w="28575">
            <a:solidFill>
              <a:srgbClr val="003399"/>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3280" y="3484504"/>
            <a:ext cx="5257800"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833189" y="6324600"/>
            <a:ext cx="10867891" cy="5334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Of 44 total fish with signs of GBT, 3 had severe signs (Rank 3)</a:t>
            </a:r>
          </a:p>
        </p:txBody>
      </p:sp>
    </p:spTree>
    <p:extLst>
      <p:ext uri="{BB962C8B-B14F-4D97-AF65-F5344CB8AC3E}">
        <p14:creationId xmlns:p14="http://schemas.microsoft.com/office/powerpoint/2010/main" val="149762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762000"/>
          </a:xfrm>
        </p:spPr>
        <p:txBody>
          <a:bodyPr>
            <a:normAutofit/>
          </a:bodyPr>
          <a:lstStyle/>
          <a:p>
            <a:pPr algn="ctr"/>
            <a:r>
              <a:rPr lang="en-US" sz="4800" dirty="0" smtClean="0"/>
              <a:t>Lower Granite Dam</a:t>
            </a:r>
            <a:endParaRPr lang="en-US" sz="4800" dirty="0"/>
          </a:p>
        </p:txBody>
      </p:sp>
      <p:sp>
        <p:nvSpPr>
          <p:cNvPr id="5" name="Content Placeholder 13"/>
          <p:cNvSpPr>
            <a:spLocks noGrp="1"/>
          </p:cNvSpPr>
          <p:nvPr>
            <p:ph idx="1"/>
          </p:nvPr>
        </p:nvSpPr>
        <p:spPr>
          <a:xfrm>
            <a:off x="836611" y="1828800"/>
            <a:ext cx="11277601" cy="4495800"/>
          </a:xfrm>
        </p:spPr>
        <p:txBody>
          <a:bodyPr>
            <a:normAutofit/>
          </a:bodyPr>
          <a:lstStyle/>
          <a:p>
            <a:r>
              <a:rPr lang="en-US" sz="2800" dirty="0" smtClean="0"/>
              <a:t>Snake River runoff volume (Jan-Jul) at LGR ranked 9</a:t>
            </a:r>
            <a:r>
              <a:rPr lang="en-US" sz="2800" baseline="30000" dirty="0" smtClean="0"/>
              <a:t>th</a:t>
            </a:r>
            <a:r>
              <a:rPr lang="en-US" sz="2800" dirty="0" smtClean="0"/>
              <a:t>, over last 89 years</a:t>
            </a:r>
          </a:p>
        </p:txBody>
      </p:sp>
      <p:pic>
        <p:nvPicPr>
          <p:cNvPr id="4" name="Picture 3"/>
          <p:cNvPicPr>
            <a:picLocks noChangeAspect="1"/>
          </p:cNvPicPr>
          <p:nvPr/>
        </p:nvPicPr>
        <p:blipFill>
          <a:blip r:embed="rId2"/>
          <a:stretch>
            <a:fillRect/>
          </a:stretch>
        </p:blipFill>
        <p:spPr>
          <a:xfrm>
            <a:off x="6170612" y="2665164"/>
            <a:ext cx="5831659" cy="3505200"/>
          </a:xfrm>
          <a:prstGeom prst="rect">
            <a:avLst/>
          </a:prstGeom>
        </p:spPr>
      </p:pic>
      <p:sp>
        <p:nvSpPr>
          <p:cNvPr id="7" name="Content Placeholder 13"/>
          <p:cNvSpPr txBox="1">
            <a:spLocks/>
          </p:cNvSpPr>
          <p:nvPr/>
        </p:nvSpPr>
        <p:spPr>
          <a:xfrm>
            <a:off x="836611" y="2819400"/>
            <a:ext cx="5334001" cy="3505200"/>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err="1" smtClean="0"/>
              <a:t>BiOp</a:t>
            </a:r>
            <a:r>
              <a:rPr lang="en-US" sz="2800" dirty="0" smtClean="0"/>
              <a:t> flow objective met in spring, not met in summer</a:t>
            </a:r>
            <a:endParaRPr lang="en-US" dirty="0" smtClean="0"/>
          </a:p>
          <a:p>
            <a:r>
              <a:rPr lang="en-US" sz="2800" dirty="0" smtClean="0"/>
              <a:t>Spill exceeded FOP for all of spring</a:t>
            </a:r>
          </a:p>
          <a:p>
            <a:r>
              <a:rPr lang="en-US" sz="2800" dirty="0" smtClean="0"/>
              <a:t>Spill exceeded FOP for small portion of summer, otherwise FOP spill met in summer</a:t>
            </a:r>
            <a:endParaRPr lang="en-US" sz="28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3</a:t>
            </a:fld>
            <a:endParaRPr lang="en-US" sz="200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000" dirty="0" smtClean="0"/>
              <a:t>McNary Dam</a:t>
            </a:r>
            <a:endParaRPr lang="en-US" sz="4000" dirty="0"/>
          </a:p>
        </p:txBody>
      </p:sp>
      <p:sp>
        <p:nvSpPr>
          <p:cNvPr id="3" name="Content Placeholder 2"/>
          <p:cNvSpPr>
            <a:spLocks noGrp="1"/>
          </p:cNvSpPr>
          <p:nvPr>
            <p:ph idx="1"/>
          </p:nvPr>
        </p:nvSpPr>
        <p:spPr>
          <a:xfrm>
            <a:off x="836613" y="1654256"/>
            <a:ext cx="5029199" cy="2689144"/>
          </a:xfrm>
        </p:spPr>
        <p:txBody>
          <a:bodyPr>
            <a:noAutofit/>
          </a:bodyPr>
          <a:lstStyle/>
          <a:p>
            <a:r>
              <a:rPr lang="en-US" sz="2800" dirty="0" smtClean="0"/>
              <a:t>TDG at IHR TR and PRD TR exceeded 120% for most of spring</a:t>
            </a:r>
          </a:p>
          <a:p>
            <a:r>
              <a:rPr lang="en-US" sz="2800" dirty="0" smtClean="0"/>
              <a:t>TDG at MCN FB exceeded 115% for most of spring</a:t>
            </a:r>
            <a:endParaRPr lang="en-US" sz="2400" dirty="0" smtClean="0"/>
          </a:p>
          <a:p>
            <a:r>
              <a:rPr lang="en-US" sz="2800" dirty="0" smtClean="0"/>
              <a:t>3 of 33 samples had fish with signs of GBT, all of which were </a:t>
            </a:r>
            <a:r>
              <a:rPr lang="en-US" sz="2800" dirty="0"/>
              <a:t>below 15% criterion</a:t>
            </a:r>
          </a:p>
          <a:p>
            <a:r>
              <a:rPr lang="en-US" sz="2800" dirty="0" smtClean="0"/>
              <a:t>All fish with signs of GBT were Rank 1 or 2</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30</a:t>
            </a:fld>
            <a:endParaRPr lang="en-US" sz="2000" dirty="0"/>
          </a:p>
        </p:txBody>
      </p:sp>
      <p:pic>
        <p:nvPicPr>
          <p:cNvPr id="5" name="Picture 4"/>
          <p:cNvPicPr>
            <a:picLocks noChangeAspect="1"/>
          </p:cNvPicPr>
          <p:nvPr/>
        </p:nvPicPr>
        <p:blipFill>
          <a:blip r:embed="rId2"/>
          <a:stretch>
            <a:fillRect/>
          </a:stretch>
        </p:blipFill>
        <p:spPr>
          <a:xfrm>
            <a:off x="5957867" y="1860513"/>
            <a:ext cx="6117365" cy="4159287"/>
          </a:xfrm>
          <a:prstGeom prst="rect">
            <a:avLst/>
          </a:prstGeom>
        </p:spPr>
      </p:pic>
      <p:cxnSp>
        <p:nvCxnSpPr>
          <p:cNvPr id="10" name="Straight Connector 9"/>
          <p:cNvCxnSpPr/>
          <p:nvPr/>
        </p:nvCxnSpPr>
        <p:spPr>
          <a:xfrm>
            <a:off x="6443280" y="4104702"/>
            <a:ext cx="5257800" cy="0"/>
          </a:xfrm>
          <a:prstGeom prst="line">
            <a:avLst/>
          </a:prstGeom>
          <a:ln w="28575">
            <a:solidFill>
              <a:srgbClr val="003399"/>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3280" y="3744817"/>
            <a:ext cx="5257800"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0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000" dirty="0" smtClean="0"/>
              <a:t>Bonneville Dam</a:t>
            </a:r>
            <a:endParaRPr lang="en-US" sz="4000" dirty="0"/>
          </a:p>
        </p:txBody>
      </p:sp>
      <p:sp>
        <p:nvSpPr>
          <p:cNvPr id="3" name="Content Placeholder 2"/>
          <p:cNvSpPr>
            <a:spLocks noGrp="1"/>
          </p:cNvSpPr>
          <p:nvPr>
            <p:ph idx="1"/>
          </p:nvPr>
        </p:nvSpPr>
        <p:spPr>
          <a:xfrm>
            <a:off x="836613" y="1654256"/>
            <a:ext cx="5029199" cy="2689144"/>
          </a:xfrm>
        </p:spPr>
        <p:txBody>
          <a:bodyPr>
            <a:noAutofit/>
          </a:bodyPr>
          <a:lstStyle/>
          <a:p>
            <a:r>
              <a:rPr lang="en-US" sz="2800" dirty="0" smtClean="0"/>
              <a:t>TDG at TDA TR exceeded 120% for most of spring</a:t>
            </a:r>
          </a:p>
          <a:p>
            <a:r>
              <a:rPr lang="en-US" sz="2800" dirty="0" smtClean="0"/>
              <a:t>TDG at BON FB exceeded 115% for most of spring</a:t>
            </a:r>
            <a:endParaRPr lang="en-US" sz="2400" dirty="0" smtClean="0"/>
          </a:p>
          <a:p>
            <a:r>
              <a:rPr lang="en-US" sz="2800" dirty="0" smtClean="0"/>
              <a:t>24 of 33 samples had fish with signs of GBT, all of which were below 15% criterion</a:t>
            </a:r>
            <a:endParaRPr lang="en-US" dirty="0"/>
          </a:p>
          <a:p>
            <a:r>
              <a:rPr lang="en-US" sz="2800" dirty="0" smtClean="0"/>
              <a:t>All fish with signs of GBT were Rank 1 or 2</a:t>
            </a:r>
          </a:p>
        </p:txBody>
      </p:sp>
      <p:sp>
        <p:nvSpPr>
          <p:cNvPr id="4" name="Slide Number Placeholder 3"/>
          <p:cNvSpPr>
            <a:spLocks noGrp="1"/>
          </p:cNvSpPr>
          <p:nvPr>
            <p:ph type="sldNum" sz="quarter" idx="12"/>
          </p:nvPr>
        </p:nvSpPr>
        <p:spPr>
          <a:xfrm>
            <a:off x="9344766" y="6478186"/>
            <a:ext cx="2844059" cy="365125"/>
          </a:xfrm>
        </p:spPr>
        <p:txBody>
          <a:bodyPr/>
          <a:lstStyle/>
          <a:p>
            <a:fld id="{81FEFA0A-2F20-4B60-98C6-5FFDA469AA1C}" type="slidenum">
              <a:rPr lang="en-US" sz="2000" smtClean="0"/>
              <a:pPr/>
              <a:t>31</a:t>
            </a:fld>
            <a:endParaRPr lang="en-US" sz="2000" dirty="0"/>
          </a:p>
        </p:txBody>
      </p:sp>
      <p:pic>
        <p:nvPicPr>
          <p:cNvPr id="6" name="Picture 5"/>
          <p:cNvPicPr>
            <a:picLocks noChangeAspect="1"/>
          </p:cNvPicPr>
          <p:nvPr/>
        </p:nvPicPr>
        <p:blipFill>
          <a:blip r:embed="rId2"/>
          <a:stretch>
            <a:fillRect/>
          </a:stretch>
        </p:blipFill>
        <p:spPr>
          <a:xfrm>
            <a:off x="5964542" y="1860513"/>
            <a:ext cx="6117365" cy="4159287"/>
          </a:xfrm>
          <a:prstGeom prst="rect">
            <a:avLst/>
          </a:prstGeom>
        </p:spPr>
      </p:pic>
      <p:cxnSp>
        <p:nvCxnSpPr>
          <p:cNvPr id="10" name="Straight Connector 9"/>
          <p:cNvCxnSpPr/>
          <p:nvPr/>
        </p:nvCxnSpPr>
        <p:spPr>
          <a:xfrm>
            <a:off x="6443280" y="4104702"/>
            <a:ext cx="5257800" cy="0"/>
          </a:xfrm>
          <a:prstGeom prst="line">
            <a:avLst/>
          </a:prstGeom>
          <a:ln w="28575">
            <a:solidFill>
              <a:srgbClr val="003399"/>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3280" y="3744817"/>
            <a:ext cx="5257800"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5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33400"/>
            <a:ext cx="9601200" cy="762000"/>
          </a:xfrm>
        </p:spPr>
        <p:txBody>
          <a:bodyPr>
            <a:noAutofit/>
          </a:bodyPr>
          <a:lstStyle/>
          <a:p>
            <a:pPr algn="ctr"/>
            <a:r>
              <a:rPr lang="en-US" sz="4800" dirty="0" smtClean="0"/>
              <a:t>GBT Monitoring Results</a:t>
            </a:r>
            <a:br>
              <a:rPr lang="en-US" sz="4800" dirty="0" smtClean="0"/>
            </a:br>
            <a:r>
              <a:rPr lang="en-US" sz="4800" dirty="0" smtClean="0"/>
              <a:t>Historical Summary</a:t>
            </a:r>
            <a:endParaRPr lang="en-US" sz="4000" dirty="0"/>
          </a:p>
        </p:txBody>
      </p:sp>
      <p:sp>
        <p:nvSpPr>
          <p:cNvPr id="4" name="Slide Number Placeholder 3"/>
          <p:cNvSpPr>
            <a:spLocks noGrp="1"/>
          </p:cNvSpPr>
          <p:nvPr>
            <p:ph type="sldNum" sz="quarter" idx="12"/>
          </p:nvPr>
        </p:nvSpPr>
        <p:spPr>
          <a:xfrm>
            <a:off x="9344766" y="6473269"/>
            <a:ext cx="2844059" cy="365125"/>
          </a:xfrm>
        </p:spPr>
        <p:txBody>
          <a:bodyPr/>
          <a:lstStyle/>
          <a:p>
            <a:fld id="{81FEFA0A-2F20-4B60-98C6-5FFDA469AA1C}" type="slidenum">
              <a:rPr lang="en-US" sz="2000" smtClean="0"/>
              <a:pPr/>
              <a:t>32</a:t>
            </a:fld>
            <a:endParaRPr lang="en-US" sz="2000" dirty="0"/>
          </a:p>
        </p:txBody>
      </p:sp>
      <p:pic>
        <p:nvPicPr>
          <p:cNvPr id="11" name="Picture 10"/>
          <p:cNvPicPr>
            <a:picLocks noChangeAspect="1"/>
          </p:cNvPicPr>
          <p:nvPr/>
        </p:nvPicPr>
        <p:blipFill>
          <a:blip r:embed="rId2"/>
          <a:stretch>
            <a:fillRect/>
          </a:stretch>
        </p:blipFill>
        <p:spPr>
          <a:xfrm>
            <a:off x="6171937" y="1676400"/>
            <a:ext cx="5942275" cy="3571687"/>
          </a:xfrm>
          <a:prstGeom prst="rect">
            <a:avLst/>
          </a:prstGeom>
        </p:spPr>
      </p:pic>
      <p:sp>
        <p:nvSpPr>
          <p:cNvPr id="14" name="Content Placeholder 2"/>
          <p:cNvSpPr>
            <a:spLocks noGrp="1"/>
          </p:cNvSpPr>
          <p:nvPr>
            <p:ph idx="1"/>
          </p:nvPr>
        </p:nvSpPr>
        <p:spPr>
          <a:xfrm>
            <a:off x="836612" y="1371600"/>
            <a:ext cx="5486400" cy="2689144"/>
          </a:xfrm>
        </p:spPr>
        <p:txBody>
          <a:bodyPr>
            <a:noAutofit/>
          </a:bodyPr>
          <a:lstStyle/>
          <a:p>
            <a:pPr>
              <a:spcBef>
                <a:spcPts val="600"/>
              </a:spcBef>
            </a:pPr>
            <a:r>
              <a:rPr lang="en-US" sz="2800" dirty="0" smtClean="0"/>
              <a:t>Over the 20+ years, GBT samples conducted at wide range of TR TDG levels</a:t>
            </a:r>
          </a:p>
          <a:p>
            <a:pPr>
              <a:spcBef>
                <a:spcPts val="600"/>
              </a:spcBef>
            </a:pPr>
            <a:r>
              <a:rPr lang="en-US" sz="2800" dirty="0"/>
              <a:t>Of 2,771 </a:t>
            </a:r>
            <a:r>
              <a:rPr lang="en-US" sz="2800" dirty="0" smtClean="0"/>
              <a:t>GBT samples </a:t>
            </a:r>
            <a:r>
              <a:rPr lang="en-US" sz="2800" dirty="0"/>
              <a:t>conducted, 35 </a:t>
            </a:r>
            <a:r>
              <a:rPr lang="en-US" sz="2800" dirty="0" smtClean="0"/>
              <a:t>(1.3%) have </a:t>
            </a:r>
            <a:r>
              <a:rPr lang="en-US" sz="2800" dirty="0"/>
              <a:t>exceeded 15% action </a:t>
            </a:r>
            <a:r>
              <a:rPr lang="en-US" sz="2800" dirty="0" smtClean="0"/>
              <a:t>criteria</a:t>
            </a:r>
          </a:p>
          <a:p>
            <a:pPr lvl="1"/>
            <a:r>
              <a:rPr lang="en-US" sz="2400" dirty="0"/>
              <a:t>5 attributed to late migrating ST in 2002 and </a:t>
            </a:r>
            <a:r>
              <a:rPr lang="en-US" sz="2400" dirty="0" smtClean="0"/>
              <a:t>2007</a:t>
            </a:r>
          </a:p>
          <a:p>
            <a:pPr lvl="1"/>
            <a:r>
              <a:rPr lang="en-US" sz="2400" dirty="0"/>
              <a:t>3 corresponded with upstream TR TDG between 120% and 125</a:t>
            </a:r>
            <a:r>
              <a:rPr lang="en-US" sz="2400" dirty="0" smtClean="0"/>
              <a:t>%</a:t>
            </a:r>
          </a:p>
          <a:p>
            <a:pPr lvl="1"/>
            <a:r>
              <a:rPr lang="en-US" sz="2400" dirty="0"/>
              <a:t>27 corresponded with upstream TR TDG of &gt;125%</a:t>
            </a:r>
          </a:p>
          <a:p>
            <a:pPr lvl="1"/>
            <a:endParaRPr lang="en-US" sz="2400" dirty="0" smtClean="0"/>
          </a:p>
        </p:txBody>
      </p:sp>
      <p:sp>
        <p:nvSpPr>
          <p:cNvPr id="8" name="Rectangle 7"/>
          <p:cNvSpPr/>
          <p:nvPr/>
        </p:nvSpPr>
        <p:spPr>
          <a:xfrm>
            <a:off x="8598127" y="2083526"/>
            <a:ext cx="2743200" cy="19812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9715001" y="3048000"/>
            <a:ext cx="1792261" cy="1632355"/>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ontent Placeholder 2"/>
          <p:cNvSpPr txBox="1">
            <a:spLocks/>
          </p:cNvSpPr>
          <p:nvPr/>
        </p:nvSpPr>
        <p:spPr>
          <a:xfrm>
            <a:off x="843142" y="6019800"/>
            <a:ext cx="11345683" cy="1009571"/>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a:spcBef>
                <a:spcPts val="600"/>
              </a:spcBef>
            </a:pPr>
            <a:r>
              <a:rPr lang="en-US" sz="2800" dirty="0" smtClean="0"/>
              <a:t>Of 303 GBT samples conducted with corresponding </a:t>
            </a:r>
            <a:r>
              <a:rPr lang="en-US" sz="2800" dirty="0"/>
              <a:t>TR TDG </a:t>
            </a:r>
            <a:r>
              <a:rPr lang="en-US" sz="2800" dirty="0" smtClean="0"/>
              <a:t>≥125</a:t>
            </a:r>
            <a:r>
              <a:rPr lang="en-US" sz="2800" dirty="0"/>
              <a:t>%, only 27 </a:t>
            </a:r>
            <a:r>
              <a:rPr lang="en-US" sz="2800" dirty="0" smtClean="0"/>
              <a:t>(8.9%) had GBT of </a:t>
            </a:r>
            <a:r>
              <a:rPr lang="en-US" sz="2800" dirty="0"/>
              <a:t>≥</a:t>
            </a:r>
            <a:r>
              <a:rPr lang="en-US" sz="2800" dirty="0" smtClean="0"/>
              <a:t>15%</a:t>
            </a:r>
          </a:p>
        </p:txBody>
      </p:sp>
    </p:spTree>
    <p:extLst>
      <p:ext uri="{BB962C8B-B14F-4D97-AF65-F5344CB8AC3E}">
        <p14:creationId xmlns:p14="http://schemas.microsoft.com/office/powerpoint/2010/main" val="413962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33400"/>
            <a:ext cx="9601200" cy="762000"/>
          </a:xfrm>
        </p:spPr>
        <p:txBody>
          <a:bodyPr>
            <a:noAutofit/>
          </a:bodyPr>
          <a:lstStyle/>
          <a:p>
            <a:pPr algn="ctr"/>
            <a:r>
              <a:rPr lang="en-US" sz="4800" dirty="0" smtClean="0"/>
              <a:t>Lower Granite Dam</a:t>
            </a:r>
            <a:br>
              <a:rPr lang="en-US" sz="4800" dirty="0" smtClean="0"/>
            </a:br>
            <a:r>
              <a:rPr lang="en-US" sz="4000" dirty="0" smtClean="0"/>
              <a:t>Yearling Chinook</a:t>
            </a:r>
            <a:endParaRPr lang="en-US" sz="4000" dirty="0"/>
          </a:p>
        </p:txBody>
      </p:sp>
      <p:sp>
        <p:nvSpPr>
          <p:cNvPr id="5" name="Content Placeholder 13"/>
          <p:cNvSpPr>
            <a:spLocks noGrp="1"/>
          </p:cNvSpPr>
          <p:nvPr>
            <p:ph idx="1"/>
          </p:nvPr>
        </p:nvSpPr>
        <p:spPr>
          <a:xfrm>
            <a:off x="836611" y="1828800"/>
            <a:ext cx="3810001" cy="4495800"/>
          </a:xfrm>
        </p:spPr>
        <p:txBody>
          <a:bodyPr>
            <a:normAutofit/>
          </a:bodyPr>
          <a:lstStyle/>
          <a:p>
            <a:r>
              <a:rPr lang="en-US" sz="2800" dirty="0" smtClean="0"/>
              <a:t>Some hatchery releases earlier than usual due to DWOR operations</a:t>
            </a:r>
          </a:p>
          <a:p>
            <a:r>
              <a:rPr lang="en-US" sz="2800" dirty="0" smtClean="0"/>
              <a:t>Collection for transportation began on May 1</a:t>
            </a:r>
            <a:r>
              <a:rPr lang="en-US" sz="2800" baseline="30000" dirty="0" smtClean="0"/>
              <a:t>st</a:t>
            </a:r>
            <a:r>
              <a:rPr lang="en-US" sz="2800" dirty="0" smtClean="0"/>
              <a:t>, first barge on May 2</a:t>
            </a:r>
            <a:r>
              <a:rPr lang="en-US" sz="2800" baseline="30000" dirty="0" smtClean="0"/>
              <a:t>nd</a:t>
            </a:r>
            <a:endParaRPr lang="en-US" sz="2800" dirty="0"/>
          </a:p>
          <a:p>
            <a:pPr lvl="1"/>
            <a:r>
              <a:rPr lang="en-US" sz="2400" dirty="0" smtClean="0"/>
              <a:t>Based on PI, ~56% of CH1 passed LGR prior to start of transport</a:t>
            </a:r>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4</a:t>
            </a:fld>
            <a:endParaRPr lang="en-US" sz="2000"/>
          </a:p>
        </p:txBody>
      </p:sp>
      <p:pic>
        <p:nvPicPr>
          <p:cNvPr id="3" name="Picture 2"/>
          <p:cNvPicPr>
            <a:picLocks noChangeAspect="1"/>
          </p:cNvPicPr>
          <p:nvPr/>
        </p:nvPicPr>
        <p:blipFill>
          <a:blip r:embed="rId2"/>
          <a:stretch>
            <a:fillRect/>
          </a:stretch>
        </p:blipFill>
        <p:spPr>
          <a:xfrm>
            <a:off x="4736335" y="1842571"/>
            <a:ext cx="7377877" cy="4298786"/>
          </a:xfrm>
          <a:prstGeom prst="rect">
            <a:avLst/>
          </a:prstGeom>
        </p:spPr>
      </p:pic>
    </p:spTree>
    <p:extLst>
      <p:ext uri="{BB962C8B-B14F-4D97-AF65-F5344CB8AC3E}">
        <p14:creationId xmlns:p14="http://schemas.microsoft.com/office/powerpoint/2010/main" val="120299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a:spLocks noGrp="1"/>
          </p:cNvSpPr>
          <p:nvPr>
            <p:ph idx="1"/>
          </p:nvPr>
        </p:nvSpPr>
        <p:spPr>
          <a:xfrm>
            <a:off x="836611" y="1828800"/>
            <a:ext cx="3810001" cy="4495800"/>
          </a:xfrm>
        </p:spPr>
        <p:txBody>
          <a:bodyPr>
            <a:normAutofit/>
          </a:bodyPr>
          <a:lstStyle/>
          <a:p>
            <a:r>
              <a:rPr lang="en-US" sz="2800" dirty="0" smtClean="0"/>
              <a:t>Some hatchery </a:t>
            </a:r>
            <a:r>
              <a:rPr lang="en-US" sz="2800" dirty="0"/>
              <a:t>releases earlier than usual due to DWOR operations</a:t>
            </a:r>
          </a:p>
          <a:p>
            <a:r>
              <a:rPr lang="en-US" sz="2800" dirty="0" smtClean="0"/>
              <a:t>Collection for transportation began on May 1</a:t>
            </a:r>
            <a:r>
              <a:rPr lang="en-US" sz="2800" baseline="30000" dirty="0" smtClean="0"/>
              <a:t>st</a:t>
            </a:r>
            <a:r>
              <a:rPr lang="en-US" sz="2800" dirty="0" smtClean="0"/>
              <a:t>, first barge on May 2</a:t>
            </a:r>
            <a:r>
              <a:rPr lang="en-US" sz="2800" baseline="30000" dirty="0" smtClean="0"/>
              <a:t>nd</a:t>
            </a:r>
            <a:endParaRPr lang="en-US" sz="2800" dirty="0"/>
          </a:p>
          <a:p>
            <a:pPr lvl="1"/>
            <a:r>
              <a:rPr lang="en-US" sz="2400" dirty="0" smtClean="0"/>
              <a:t>Based on PI, ~58% of ST passed LGR prior to start of transport</a:t>
            </a:r>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5</a:t>
            </a:fld>
            <a:endParaRPr lang="en-US" sz="2000"/>
          </a:p>
        </p:txBody>
      </p:sp>
      <p:pic>
        <p:nvPicPr>
          <p:cNvPr id="7" name="Picture 6"/>
          <p:cNvPicPr>
            <a:picLocks noChangeAspect="1"/>
          </p:cNvPicPr>
          <p:nvPr/>
        </p:nvPicPr>
        <p:blipFill>
          <a:blip r:embed="rId2"/>
          <a:stretch>
            <a:fillRect/>
          </a:stretch>
        </p:blipFill>
        <p:spPr>
          <a:xfrm>
            <a:off x="4736335" y="1842571"/>
            <a:ext cx="7377877" cy="4298786"/>
          </a:xfrm>
          <a:prstGeom prst="rect">
            <a:avLst/>
          </a:prstGeom>
        </p:spPr>
      </p:pic>
      <p:sp>
        <p:nvSpPr>
          <p:cNvPr id="9" name="Title 1"/>
          <p:cNvSpPr txBox="1">
            <a:spLocks/>
          </p:cNvSpPr>
          <p:nvPr/>
        </p:nvSpPr>
        <p:spPr>
          <a:xfrm>
            <a:off x="1293813" y="533400"/>
            <a:ext cx="9601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800" dirty="0" smtClean="0"/>
              <a:t>Lower Granite Dam</a:t>
            </a:r>
            <a:br>
              <a:rPr lang="en-US" sz="4800" dirty="0" smtClean="0"/>
            </a:br>
            <a:r>
              <a:rPr lang="en-US" sz="4000" dirty="0" smtClean="0"/>
              <a:t>Steelhead</a:t>
            </a:r>
            <a:endParaRPr lang="en-US" sz="4000" dirty="0"/>
          </a:p>
        </p:txBody>
      </p:sp>
    </p:spTree>
    <p:extLst>
      <p:ext uri="{BB962C8B-B14F-4D97-AF65-F5344CB8AC3E}">
        <p14:creationId xmlns:p14="http://schemas.microsoft.com/office/powerpoint/2010/main" val="188246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a:spLocks noGrp="1"/>
          </p:cNvSpPr>
          <p:nvPr>
            <p:ph idx="1"/>
          </p:nvPr>
        </p:nvSpPr>
        <p:spPr>
          <a:xfrm>
            <a:off x="864401" y="1905000"/>
            <a:ext cx="3810001" cy="4495800"/>
          </a:xfrm>
        </p:spPr>
        <p:txBody>
          <a:bodyPr>
            <a:noAutofit/>
          </a:bodyPr>
          <a:lstStyle/>
          <a:p>
            <a:pPr lvl="1"/>
            <a:r>
              <a:rPr lang="en-US" sz="2400" dirty="0" smtClean="0"/>
              <a:t>DWOR spilled from early Jan through most of spring and summer</a:t>
            </a:r>
          </a:p>
          <a:p>
            <a:pPr lvl="1"/>
            <a:r>
              <a:rPr lang="en-US" sz="2400" dirty="0" smtClean="0"/>
              <a:t>Hatchery releases began on April 17</a:t>
            </a:r>
            <a:r>
              <a:rPr lang="en-US" sz="2400" baseline="30000" dirty="0" smtClean="0"/>
              <a:t>th</a:t>
            </a:r>
            <a:r>
              <a:rPr lang="en-US" sz="2400" dirty="0" smtClean="0"/>
              <a:t>, earlier than usual</a:t>
            </a:r>
          </a:p>
          <a:p>
            <a:r>
              <a:rPr lang="en-US" sz="2800" dirty="0" smtClean="0"/>
              <a:t>1</a:t>
            </a:r>
            <a:r>
              <a:rPr lang="en-US" sz="2800" baseline="30000" dirty="0" smtClean="0"/>
              <a:t>st</a:t>
            </a:r>
            <a:r>
              <a:rPr lang="en-US" sz="2800" dirty="0" smtClean="0"/>
              <a:t> PIT-tag detection was April 30</a:t>
            </a:r>
            <a:r>
              <a:rPr lang="en-US" sz="2800" baseline="30000" dirty="0" smtClean="0"/>
              <a:t>th</a:t>
            </a:r>
          </a:p>
          <a:p>
            <a:pPr lvl="1"/>
            <a:r>
              <a:rPr lang="en-US" sz="2400" dirty="0" smtClean="0"/>
              <a:t>HSK from Springfield Hatchery</a:t>
            </a:r>
          </a:p>
          <a:p>
            <a:pPr lvl="1"/>
            <a:r>
              <a:rPr lang="en-US" sz="2400" dirty="0" smtClean="0"/>
              <a:t>1</a:t>
            </a:r>
            <a:r>
              <a:rPr lang="en-US" sz="2400" baseline="30000" dirty="0" smtClean="0"/>
              <a:t>st</a:t>
            </a:r>
            <a:r>
              <a:rPr lang="en-US" sz="2400" dirty="0" smtClean="0"/>
              <a:t> wild detection was May 6</a:t>
            </a:r>
            <a:r>
              <a:rPr lang="en-US" sz="2400" baseline="30000" dirty="0" smtClean="0"/>
              <a:t>th</a:t>
            </a:r>
            <a:endParaRPr lang="en-US" sz="2400" dirty="0" smtClean="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6</a:t>
            </a:fld>
            <a:endParaRPr lang="en-US" sz="2000"/>
          </a:p>
        </p:txBody>
      </p:sp>
      <p:pic>
        <p:nvPicPr>
          <p:cNvPr id="3" name="Picture 2"/>
          <p:cNvPicPr>
            <a:picLocks noChangeAspect="1"/>
          </p:cNvPicPr>
          <p:nvPr/>
        </p:nvPicPr>
        <p:blipFill>
          <a:blip r:embed="rId2"/>
          <a:stretch>
            <a:fillRect/>
          </a:stretch>
        </p:blipFill>
        <p:spPr>
          <a:xfrm>
            <a:off x="4674402" y="2025814"/>
            <a:ext cx="7377877" cy="4298786"/>
          </a:xfrm>
          <a:prstGeom prst="rect">
            <a:avLst/>
          </a:prstGeom>
        </p:spPr>
      </p:pic>
      <p:cxnSp>
        <p:nvCxnSpPr>
          <p:cNvPr id="6" name="Straight Connector 5"/>
          <p:cNvCxnSpPr/>
          <p:nvPr/>
        </p:nvCxnSpPr>
        <p:spPr>
          <a:xfrm flipV="1">
            <a:off x="7650544" y="2209800"/>
            <a:ext cx="0" cy="3429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2612" y="2297668"/>
            <a:ext cx="838200" cy="369332"/>
          </a:xfrm>
          <a:prstGeom prst="rect">
            <a:avLst/>
          </a:prstGeom>
          <a:noFill/>
        </p:spPr>
        <p:txBody>
          <a:bodyPr wrap="square" rtlCol="0">
            <a:spAutoFit/>
          </a:bodyPr>
          <a:lstStyle/>
          <a:p>
            <a:pPr>
              <a:lnSpc>
                <a:spcPct val="90000"/>
              </a:lnSpc>
            </a:pPr>
            <a:r>
              <a:rPr lang="en-US" sz="1000" dirty="0" smtClean="0"/>
              <a:t>1</a:t>
            </a:r>
            <a:r>
              <a:rPr lang="en-US" sz="1000" baseline="30000" dirty="0" smtClean="0"/>
              <a:t>st</a:t>
            </a:r>
            <a:r>
              <a:rPr lang="en-US" sz="1000" dirty="0" smtClean="0"/>
              <a:t> PIT-tag Detection</a:t>
            </a:r>
            <a:endParaRPr lang="en-US" sz="1000" dirty="0"/>
          </a:p>
        </p:txBody>
      </p:sp>
      <p:sp>
        <p:nvSpPr>
          <p:cNvPr id="10" name="Content Placeholder 13"/>
          <p:cNvSpPr txBox="1">
            <a:spLocks/>
          </p:cNvSpPr>
          <p:nvPr/>
        </p:nvSpPr>
        <p:spPr>
          <a:xfrm>
            <a:off x="836612" y="1447800"/>
            <a:ext cx="11330452" cy="487444"/>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Sockeye collected in March and April likely kokanee from DWOR</a:t>
            </a:r>
          </a:p>
        </p:txBody>
      </p:sp>
      <p:cxnSp>
        <p:nvCxnSpPr>
          <p:cNvPr id="11" name="Straight Connector 10"/>
          <p:cNvCxnSpPr/>
          <p:nvPr/>
        </p:nvCxnSpPr>
        <p:spPr>
          <a:xfrm flipV="1">
            <a:off x="8837612" y="4419600"/>
            <a:ext cx="381000" cy="6096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999412" y="4267200"/>
            <a:ext cx="152400" cy="762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407733" y="4953000"/>
            <a:ext cx="330952" cy="27174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1293813" y="533400"/>
            <a:ext cx="9601200" cy="762000"/>
          </a:xfrm>
        </p:spPr>
        <p:txBody>
          <a:bodyPr>
            <a:noAutofit/>
          </a:bodyPr>
          <a:lstStyle/>
          <a:p>
            <a:pPr algn="ctr"/>
            <a:r>
              <a:rPr lang="en-US" sz="4800" dirty="0" smtClean="0"/>
              <a:t>Lower Granite Dam</a:t>
            </a:r>
            <a:br>
              <a:rPr lang="en-US" sz="4800" dirty="0" smtClean="0"/>
            </a:br>
            <a:r>
              <a:rPr lang="en-US" sz="4000" dirty="0" smtClean="0"/>
              <a:t>Sockeye</a:t>
            </a:r>
            <a:endParaRPr lang="en-US" sz="4000" dirty="0"/>
          </a:p>
        </p:txBody>
      </p:sp>
    </p:spTree>
    <p:extLst>
      <p:ext uri="{BB962C8B-B14F-4D97-AF65-F5344CB8AC3E}">
        <p14:creationId xmlns:p14="http://schemas.microsoft.com/office/powerpoint/2010/main" val="114314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7</a:t>
            </a:fld>
            <a:endParaRPr lang="en-US" sz="2000"/>
          </a:p>
        </p:txBody>
      </p:sp>
      <p:sp>
        <p:nvSpPr>
          <p:cNvPr id="10" name="Content Placeholder 13"/>
          <p:cNvSpPr txBox="1">
            <a:spLocks/>
          </p:cNvSpPr>
          <p:nvPr/>
        </p:nvSpPr>
        <p:spPr>
          <a:xfrm>
            <a:off x="836612" y="1722356"/>
            <a:ext cx="3837788" cy="487444"/>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smtClean="0"/>
              <a:t>Quicker start to CH0 passage than previous years</a:t>
            </a:r>
          </a:p>
          <a:p>
            <a:r>
              <a:rPr lang="en-US" sz="2800" dirty="0" smtClean="0"/>
              <a:t>Sampling at LGR ended ~Sept 1</a:t>
            </a:r>
            <a:r>
              <a:rPr lang="en-US" sz="2800" baseline="30000" dirty="0" smtClean="0"/>
              <a:t>st</a:t>
            </a:r>
            <a:r>
              <a:rPr lang="en-US" sz="2800" dirty="0" smtClean="0"/>
              <a:t>, two months earlier than usual (due to construction)</a:t>
            </a:r>
          </a:p>
        </p:txBody>
      </p:sp>
      <p:pic>
        <p:nvPicPr>
          <p:cNvPr id="11" name="Picture 10"/>
          <p:cNvPicPr>
            <a:picLocks noChangeAspect="1"/>
          </p:cNvPicPr>
          <p:nvPr/>
        </p:nvPicPr>
        <p:blipFill>
          <a:blip r:embed="rId2"/>
          <a:stretch>
            <a:fillRect/>
          </a:stretch>
        </p:blipFill>
        <p:spPr>
          <a:xfrm>
            <a:off x="4674401" y="1709613"/>
            <a:ext cx="7377877" cy="4295817"/>
          </a:xfrm>
          <a:prstGeom prst="rect">
            <a:avLst/>
          </a:prstGeom>
        </p:spPr>
      </p:pic>
      <p:cxnSp>
        <p:nvCxnSpPr>
          <p:cNvPr id="12" name="Straight Connector 11"/>
          <p:cNvCxnSpPr/>
          <p:nvPr/>
        </p:nvCxnSpPr>
        <p:spPr>
          <a:xfrm flipH="1">
            <a:off x="6601660" y="3209740"/>
            <a:ext cx="254752" cy="2954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37412" y="3763081"/>
            <a:ext cx="152400" cy="2119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1293813" y="533400"/>
            <a:ext cx="9601200" cy="762000"/>
          </a:xfrm>
        </p:spPr>
        <p:txBody>
          <a:bodyPr>
            <a:noAutofit/>
          </a:bodyPr>
          <a:lstStyle/>
          <a:p>
            <a:pPr algn="ctr"/>
            <a:r>
              <a:rPr lang="en-US" sz="4800" dirty="0" smtClean="0"/>
              <a:t>Lower Granite Dam</a:t>
            </a:r>
            <a:br>
              <a:rPr lang="en-US" sz="4800" dirty="0" smtClean="0"/>
            </a:br>
            <a:r>
              <a:rPr lang="en-US" sz="4000" dirty="0" err="1" smtClean="0"/>
              <a:t>Subyearling</a:t>
            </a:r>
            <a:r>
              <a:rPr lang="en-US" sz="4000" dirty="0" smtClean="0"/>
              <a:t> Chinook</a:t>
            </a:r>
            <a:endParaRPr lang="en-US" sz="4000" dirty="0"/>
          </a:p>
        </p:txBody>
      </p:sp>
    </p:spTree>
    <p:extLst>
      <p:ext uri="{BB962C8B-B14F-4D97-AF65-F5344CB8AC3E}">
        <p14:creationId xmlns:p14="http://schemas.microsoft.com/office/powerpoint/2010/main" val="14707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57200"/>
            <a:ext cx="9601200" cy="762000"/>
          </a:xfrm>
        </p:spPr>
        <p:txBody>
          <a:bodyPr>
            <a:noAutofit/>
          </a:bodyPr>
          <a:lstStyle/>
          <a:p>
            <a:pPr algn="ctr"/>
            <a:r>
              <a:rPr lang="en-US" sz="4800" dirty="0" smtClean="0"/>
              <a:t>Lower Granite Dam</a:t>
            </a:r>
            <a:br>
              <a:rPr lang="en-US" sz="4800" dirty="0" smtClean="0"/>
            </a:br>
            <a:r>
              <a:rPr lang="en-US" sz="4000" dirty="0" smtClean="0"/>
              <a:t>Juvenile Lamprey</a:t>
            </a:r>
            <a:endParaRPr lang="en-US" sz="40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8</a:t>
            </a:fld>
            <a:endParaRPr lang="en-US" sz="2000"/>
          </a:p>
        </p:txBody>
      </p:sp>
      <p:cxnSp>
        <p:nvCxnSpPr>
          <p:cNvPr id="12" name="Straight Connector 11"/>
          <p:cNvCxnSpPr/>
          <p:nvPr/>
        </p:nvCxnSpPr>
        <p:spPr>
          <a:xfrm flipH="1">
            <a:off x="6601660" y="3209740"/>
            <a:ext cx="254752" cy="29546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37412" y="3763081"/>
            <a:ext cx="152400" cy="2119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1761436" y="1421227"/>
            <a:ext cx="8828776" cy="5131973"/>
          </a:xfrm>
          <a:prstGeom prst="rect">
            <a:avLst/>
          </a:prstGeom>
        </p:spPr>
      </p:pic>
    </p:spTree>
    <p:extLst>
      <p:ext uri="{BB962C8B-B14F-4D97-AF65-F5344CB8AC3E}">
        <p14:creationId xmlns:p14="http://schemas.microsoft.com/office/powerpoint/2010/main" val="75443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762000"/>
          </a:xfrm>
        </p:spPr>
        <p:txBody>
          <a:bodyPr>
            <a:normAutofit/>
          </a:bodyPr>
          <a:lstStyle/>
          <a:p>
            <a:pPr algn="ctr"/>
            <a:r>
              <a:rPr lang="en-US" sz="4800" dirty="0" smtClean="0"/>
              <a:t>McNary Dam</a:t>
            </a:r>
            <a:endParaRPr lang="en-US" sz="4800" dirty="0"/>
          </a:p>
        </p:txBody>
      </p:sp>
      <p:sp>
        <p:nvSpPr>
          <p:cNvPr id="5" name="Content Placeholder 13"/>
          <p:cNvSpPr>
            <a:spLocks noGrp="1"/>
          </p:cNvSpPr>
          <p:nvPr>
            <p:ph idx="1"/>
          </p:nvPr>
        </p:nvSpPr>
        <p:spPr>
          <a:xfrm>
            <a:off x="836611" y="1828800"/>
            <a:ext cx="11277601" cy="4495800"/>
          </a:xfrm>
        </p:spPr>
        <p:txBody>
          <a:bodyPr>
            <a:normAutofit/>
          </a:bodyPr>
          <a:lstStyle/>
          <a:p>
            <a:r>
              <a:rPr lang="en-US" sz="2800" dirty="0" smtClean="0"/>
              <a:t>Mid-Columbia runoff volume (Jan-Jul) at TDA ranked 8</a:t>
            </a:r>
            <a:r>
              <a:rPr lang="en-US" sz="2800" baseline="30000" dirty="0" smtClean="0"/>
              <a:t>th</a:t>
            </a:r>
            <a:r>
              <a:rPr lang="en-US" sz="2800" dirty="0" smtClean="0"/>
              <a:t>, over last 89 years</a:t>
            </a:r>
          </a:p>
        </p:txBody>
      </p:sp>
      <p:sp>
        <p:nvSpPr>
          <p:cNvPr id="7" name="Content Placeholder 13"/>
          <p:cNvSpPr txBox="1">
            <a:spLocks/>
          </p:cNvSpPr>
          <p:nvPr/>
        </p:nvSpPr>
        <p:spPr>
          <a:xfrm>
            <a:off x="836612" y="2819400"/>
            <a:ext cx="5171710" cy="3441431"/>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2800" dirty="0" err="1" smtClean="0"/>
              <a:t>BiOp</a:t>
            </a:r>
            <a:r>
              <a:rPr lang="en-US" sz="2800" dirty="0" smtClean="0"/>
              <a:t> flow objective met in spring, not met in summer</a:t>
            </a:r>
            <a:endParaRPr lang="en-US" dirty="0" smtClean="0"/>
          </a:p>
          <a:p>
            <a:r>
              <a:rPr lang="en-US" sz="2800" dirty="0" smtClean="0"/>
              <a:t>Spill exceeded FOP specified levels for all of spring</a:t>
            </a:r>
          </a:p>
          <a:p>
            <a:r>
              <a:rPr lang="en-US" sz="2800" dirty="0" smtClean="0"/>
              <a:t>Spill exceeded FOP for small portion of summer, otherwise FOP spill met in summer</a:t>
            </a:r>
            <a:endParaRPr lang="en-US" sz="2800" dirty="0"/>
          </a:p>
        </p:txBody>
      </p:sp>
      <p:sp>
        <p:nvSpPr>
          <p:cNvPr id="8" name="Slide Number Placeholder 7"/>
          <p:cNvSpPr>
            <a:spLocks noGrp="1"/>
          </p:cNvSpPr>
          <p:nvPr>
            <p:ph type="sldNum" sz="quarter" idx="12"/>
          </p:nvPr>
        </p:nvSpPr>
        <p:spPr>
          <a:xfrm>
            <a:off x="9323005" y="6492875"/>
            <a:ext cx="2844059" cy="365125"/>
          </a:xfrm>
        </p:spPr>
        <p:txBody>
          <a:bodyPr/>
          <a:lstStyle/>
          <a:p>
            <a:fld id="{81FEFA0A-2F20-4B60-98C6-5FFDA469AA1C}" type="slidenum">
              <a:rPr lang="en-US" sz="2000" smtClean="0"/>
              <a:pPr/>
              <a:t>9</a:t>
            </a:fld>
            <a:endParaRPr lang="en-US" sz="2000"/>
          </a:p>
        </p:txBody>
      </p:sp>
      <p:pic>
        <p:nvPicPr>
          <p:cNvPr id="3" name="Picture 2"/>
          <p:cNvPicPr>
            <a:picLocks noChangeAspect="1"/>
          </p:cNvPicPr>
          <p:nvPr/>
        </p:nvPicPr>
        <p:blipFill>
          <a:blip r:embed="rId2"/>
          <a:stretch>
            <a:fillRect/>
          </a:stretch>
        </p:blipFill>
        <p:spPr>
          <a:xfrm>
            <a:off x="6008321" y="2590800"/>
            <a:ext cx="6105891" cy="3670031"/>
          </a:xfrm>
          <a:prstGeom prst="rect">
            <a:avLst/>
          </a:prstGeom>
        </p:spPr>
      </p:pic>
    </p:spTree>
    <p:extLst>
      <p:ext uri="{BB962C8B-B14F-4D97-AF65-F5344CB8AC3E}">
        <p14:creationId xmlns:p14="http://schemas.microsoft.com/office/powerpoint/2010/main" val="1824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4873beb7-5857-4685-be1f-d57550cc96c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1826</TotalTime>
  <Words>1526</Words>
  <Application>Microsoft Office PowerPoint</Application>
  <PresentationFormat>Custom</PresentationFormat>
  <Paragraphs>332</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Serenity 16x9</vt:lpstr>
      <vt:lpstr>2017 Smolt Monitoring Program Juvenile Passage, Fish Condition, &amp; Gas Bubble Trauma Monitoring Data</vt:lpstr>
      <vt:lpstr>Juvenile Timing</vt:lpstr>
      <vt:lpstr>Lower Granite Dam</vt:lpstr>
      <vt:lpstr>Lower Granite Dam Yearling Chinook</vt:lpstr>
      <vt:lpstr>PowerPoint Presentation</vt:lpstr>
      <vt:lpstr>Lower Granite Dam Sockeye</vt:lpstr>
      <vt:lpstr>Lower Granite Dam Subyearling Chinook</vt:lpstr>
      <vt:lpstr>Lower Granite Dam Juvenile Lamprey</vt:lpstr>
      <vt:lpstr>McNary Dam</vt:lpstr>
      <vt:lpstr>McNary Dam Yearling Chinook</vt:lpstr>
      <vt:lpstr>McNary Dam Steelhead</vt:lpstr>
      <vt:lpstr>McNary Dam Sockeye</vt:lpstr>
      <vt:lpstr>McNary Dam Subyearling Chinook</vt:lpstr>
      <vt:lpstr>McNary Dam Juvenile Lamprey</vt:lpstr>
      <vt:lpstr>Bonneville Dam</vt:lpstr>
      <vt:lpstr>Bonneville Dam Yearling Chinook</vt:lpstr>
      <vt:lpstr>Bonneville Dam Steelhead</vt:lpstr>
      <vt:lpstr>Bonneville Dam Sockeye</vt:lpstr>
      <vt:lpstr>Bonneville Dam Subyearling Chinook</vt:lpstr>
      <vt:lpstr>Bonneville Dam Juvenile Lamprey</vt:lpstr>
      <vt:lpstr>Noteworthy Events: Weighted Average Mortality</vt:lpstr>
      <vt:lpstr>Noteworthy Events: Weighted Average Descaling</vt:lpstr>
      <vt:lpstr>Noteworthy Events: Weighted Average Injury</vt:lpstr>
      <vt:lpstr>PowerPoint Presentation</vt:lpstr>
      <vt:lpstr>GBT Monitoring Results</vt:lpstr>
      <vt:lpstr>GBT Monitoring Results</vt:lpstr>
      <vt:lpstr>GBT Monitoring Results Lower Granite Dam</vt:lpstr>
      <vt:lpstr>GBT Monitoring Results Little Goose Dam</vt:lpstr>
      <vt:lpstr>GBT Monitoring Results Lower Monumental Dam</vt:lpstr>
      <vt:lpstr>GBT Monitoring Results McNary Dam</vt:lpstr>
      <vt:lpstr>GBT Monitoring Results Bonneville Dam</vt:lpstr>
      <vt:lpstr>GBT Monitoring Results Historical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Smolt Monitoring Program Juvenile Passage, Fish Condition, &amp; Gas Bubble Trauma Monitoring Data</dc:title>
  <dc:creator>Brandon Chockley</dc:creator>
  <cp:lastModifiedBy>mimi</cp:lastModifiedBy>
  <cp:revision>70</cp:revision>
  <cp:lastPrinted>2017-12-11T17:56:10Z</cp:lastPrinted>
  <dcterms:created xsi:type="dcterms:W3CDTF">2017-11-22T16:48:32Z</dcterms:created>
  <dcterms:modified xsi:type="dcterms:W3CDTF">2017-12-11T20:05:16Z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