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16" r:id="rId4"/>
    <p:sldMasterId id="2147483744" r:id="rId5"/>
    <p:sldMasterId id="2147483772" r:id="rId6"/>
    <p:sldMasterId id="2147483800" r:id="rId7"/>
    <p:sldMasterId id="2147483828" r:id="rId8"/>
  </p:sldMasterIdLst>
  <p:notesMasterIdLst>
    <p:notesMasterId r:id="rId33"/>
  </p:notesMasterIdLst>
  <p:handoutMasterIdLst>
    <p:handoutMasterId r:id="rId34"/>
  </p:handoutMasterIdLst>
  <p:sldIdLst>
    <p:sldId id="256" r:id="rId9"/>
    <p:sldId id="267" r:id="rId10"/>
    <p:sldId id="266" r:id="rId11"/>
    <p:sldId id="259" r:id="rId12"/>
    <p:sldId id="269" r:id="rId13"/>
    <p:sldId id="270" r:id="rId14"/>
    <p:sldId id="271" r:id="rId15"/>
    <p:sldId id="272" r:id="rId16"/>
    <p:sldId id="273" r:id="rId17"/>
    <p:sldId id="286" r:id="rId18"/>
    <p:sldId id="276" r:id="rId19"/>
    <p:sldId id="277" r:id="rId20"/>
    <p:sldId id="28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5" r:id="rId29"/>
    <p:sldId id="268" r:id="rId30"/>
    <p:sldId id="274" r:id="rId31"/>
    <p:sldId id="28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3278" autoAdjust="0"/>
  </p:normalViewPr>
  <p:slideViewPr>
    <p:cSldViewPr>
      <p:cViewPr varScale="1">
        <p:scale>
          <a:sx n="84" d="100"/>
          <a:sy n="84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wank\Documents\CRFPO\Columbia%20River%20Fish%20Passage\Background%20Docs\Dworshak%20Hatchery\Dworshak%20TDG%20GBD%20Tracking%20May%203%20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wank\Documents\CRFPO\Columbia%20River%20Fish%20Passage\Background%20Docs\Dworshak%20Hatchery\Dworshak%20TDG%20GBD%20Tracking%20May%203%20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615608946317"/>
          <c:y val="0.1785576518876463"/>
          <c:w val="0.77746881993420147"/>
          <c:h val="0.65153254370182989"/>
        </c:manualLayout>
      </c:layout>
      <c:lineChart>
        <c:grouping val="standard"/>
        <c:varyColors val="0"/>
        <c:ser>
          <c:idx val="0"/>
          <c:order val="0"/>
          <c:tx>
            <c:v>North Fork %TDG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'GBD Track S2 and S3'!$A$6:$A$25</c:f>
              <c:numCache>
                <c:formatCode>mm/dd/yy;@</c:formatCode>
                <c:ptCount val="20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</c:numCache>
            </c:numRef>
          </c:cat>
          <c:val>
            <c:numRef>
              <c:f>'GBD Track S2 and S3'!$C$6:$C$25</c:f>
              <c:numCache>
                <c:formatCode>General</c:formatCode>
                <c:ptCount val="20"/>
                <c:pt idx="0">
                  <c:v>119</c:v>
                </c:pt>
                <c:pt idx="1">
                  <c:v>119</c:v>
                </c:pt>
                <c:pt idx="2">
                  <c:v>120.6</c:v>
                </c:pt>
                <c:pt idx="3">
                  <c:v>122.3</c:v>
                </c:pt>
                <c:pt idx="4">
                  <c:v>122.4</c:v>
                </c:pt>
                <c:pt idx="5">
                  <c:v>122.2</c:v>
                </c:pt>
                <c:pt idx="6">
                  <c:v>122.5</c:v>
                </c:pt>
                <c:pt idx="7">
                  <c:v>123.2</c:v>
                </c:pt>
                <c:pt idx="8">
                  <c:v>124.3</c:v>
                </c:pt>
                <c:pt idx="9">
                  <c:v>124.4</c:v>
                </c:pt>
                <c:pt idx="10">
                  <c:v>124.6</c:v>
                </c:pt>
                <c:pt idx="11">
                  <c:v>125.1</c:v>
                </c:pt>
                <c:pt idx="12">
                  <c:v>125.2</c:v>
                </c:pt>
                <c:pt idx="13">
                  <c:v>125.3</c:v>
                </c:pt>
                <c:pt idx="14">
                  <c:v>125.3</c:v>
                </c:pt>
                <c:pt idx="15">
                  <c:v>119.8</c:v>
                </c:pt>
                <c:pt idx="16">
                  <c:v>119.7</c:v>
                </c:pt>
                <c:pt idx="17">
                  <c:v>106.5</c:v>
                </c:pt>
                <c:pt idx="18">
                  <c:v>108.4</c:v>
                </c:pt>
                <c:pt idx="19">
                  <c:v>126.3</c:v>
                </c:pt>
              </c:numCache>
            </c:numRef>
          </c:val>
          <c:smooth val="0"/>
        </c:ser>
        <c:ser>
          <c:idx val="1"/>
          <c:order val="1"/>
          <c:tx>
            <c:v>Collection Channel %TDG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'GBD Track S2 and S3'!$A$6:$A$25</c:f>
              <c:numCache>
                <c:formatCode>mm/dd/yy;@</c:formatCode>
                <c:ptCount val="20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</c:numCache>
            </c:numRef>
          </c:cat>
          <c:val>
            <c:numRef>
              <c:f>'GBD Track S2 and S3'!$D$6:$D$25</c:f>
              <c:numCache>
                <c:formatCode>General</c:formatCode>
                <c:ptCount val="20"/>
                <c:pt idx="0">
                  <c:v>102</c:v>
                </c:pt>
                <c:pt idx="1">
                  <c:v>102</c:v>
                </c:pt>
                <c:pt idx="2">
                  <c:v>103</c:v>
                </c:pt>
                <c:pt idx="3">
                  <c:v>104</c:v>
                </c:pt>
                <c:pt idx="4">
                  <c:v>104</c:v>
                </c:pt>
                <c:pt idx="5">
                  <c:v>104</c:v>
                </c:pt>
                <c:pt idx="6">
                  <c:v>104</c:v>
                </c:pt>
                <c:pt idx="7">
                  <c:v>105</c:v>
                </c:pt>
                <c:pt idx="8">
                  <c:v>104.4</c:v>
                </c:pt>
                <c:pt idx="9">
                  <c:v>104.4</c:v>
                </c:pt>
                <c:pt idx="10">
                  <c:v>104.5</c:v>
                </c:pt>
                <c:pt idx="11">
                  <c:v>104.5</c:v>
                </c:pt>
                <c:pt idx="12">
                  <c:v>104.6</c:v>
                </c:pt>
                <c:pt idx="13">
                  <c:v>104.8</c:v>
                </c:pt>
                <c:pt idx="14">
                  <c:v>105.2</c:v>
                </c:pt>
                <c:pt idx="15">
                  <c:v>102.3</c:v>
                </c:pt>
                <c:pt idx="16">
                  <c:v>101.7</c:v>
                </c:pt>
                <c:pt idx="17">
                  <c:v>97.2</c:v>
                </c:pt>
                <c:pt idx="18">
                  <c:v>99</c:v>
                </c:pt>
                <c:pt idx="19">
                  <c:v>105.2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60672"/>
        <c:axId val="141948800"/>
      </c:lineChart>
      <c:lineChart>
        <c:grouping val="standard"/>
        <c:varyColors val="0"/>
        <c:ser>
          <c:idx val="2"/>
          <c:order val="2"/>
          <c:tx>
            <c:v>Discharge CFS</c:v>
          </c:tx>
          <c:spPr>
            <a:ln cmpd="dbl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c:spPr>
          <c:marker>
            <c:symbol val="none"/>
          </c:marker>
          <c:val>
            <c:numRef>
              <c:f>'GBD Track S2 and S3'!$G$36:$G$55</c:f>
              <c:numCache>
                <c:formatCode>General</c:formatCode>
                <c:ptCount val="20"/>
                <c:pt idx="0">
                  <c:v>12500</c:v>
                </c:pt>
                <c:pt idx="1">
                  <c:v>12500</c:v>
                </c:pt>
                <c:pt idx="2">
                  <c:v>13900</c:v>
                </c:pt>
                <c:pt idx="3">
                  <c:v>14600</c:v>
                </c:pt>
                <c:pt idx="4">
                  <c:v>15600</c:v>
                </c:pt>
                <c:pt idx="5">
                  <c:v>16500</c:v>
                </c:pt>
                <c:pt idx="6">
                  <c:v>17500</c:v>
                </c:pt>
                <c:pt idx="7">
                  <c:v>18500</c:v>
                </c:pt>
                <c:pt idx="8">
                  <c:v>19500</c:v>
                </c:pt>
                <c:pt idx="9">
                  <c:v>20500</c:v>
                </c:pt>
                <c:pt idx="10">
                  <c:v>21500</c:v>
                </c:pt>
                <c:pt idx="11">
                  <c:v>22500</c:v>
                </c:pt>
                <c:pt idx="12">
                  <c:v>22500</c:v>
                </c:pt>
                <c:pt idx="13">
                  <c:v>22500</c:v>
                </c:pt>
                <c:pt idx="14">
                  <c:v>22500</c:v>
                </c:pt>
                <c:pt idx="15">
                  <c:v>12500</c:v>
                </c:pt>
                <c:pt idx="16">
                  <c:v>12500</c:v>
                </c:pt>
                <c:pt idx="17">
                  <c:v>7500</c:v>
                </c:pt>
                <c:pt idx="18">
                  <c:v>13700</c:v>
                </c:pt>
                <c:pt idx="19">
                  <c:v>25000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74144"/>
        <c:axId val="141972224"/>
      </c:lineChart>
      <c:dateAx>
        <c:axId val="10486067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41948800"/>
        <c:crosses val="autoZero"/>
        <c:auto val="1"/>
        <c:lblOffset val="100"/>
        <c:baseTimeUnit val="days"/>
        <c:majorUnit val="1"/>
        <c:majorTimeUnit val="days"/>
      </c:dateAx>
      <c:valAx>
        <c:axId val="141948800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%TDG</a:t>
                </a:r>
              </a:p>
            </c:rich>
          </c:tx>
          <c:layout>
            <c:manualLayout>
              <c:xMode val="edge"/>
              <c:yMode val="edge"/>
              <c:x val="1.1788977306218685E-2"/>
              <c:y val="0.436119781389676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860672"/>
        <c:crosses val="autoZero"/>
        <c:crossBetween val="midCat"/>
      </c:valAx>
      <c:valAx>
        <c:axId val="1419722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Dishcharge CFS</a:t>
                </a:r>
              </a:p>
            </c:rich>
          </c:tx>
          <c:layout>
            <c:manualLayout>
              <c:xMode val="edge"/>
              <c:yMode val="edge"/>
              <c:x val="0.9647498748774882"/>
              <c:y val="0.3798437408256392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974144"/>
        <c:crosses val="max"/>
        <c:crossBetween val="between"/>
      </c:valAx>
      <c:catAx>
        <c:axId val="141974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4197222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6784455877586475"/>
          <c:y val="1.2405431712813239E-2"/>
          <c:w val="0.34725515632385034"/>
          <c:h val="0.161166748268523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07950775021046"/>
          <c:y val="0.16394702934860414"/>
          <c:w val="0.77286386371514881"/>
          <c:h val="0.69391601049868767"/>
        </c:manualLayout>
      </c:layout>
      <c:lineChart>
        <c:grouping val="standard"/>
        <c:varyColors val="0"/>
        <c:ser>
          <c:idx val="0"/>
          <c:order val="0"/>
          <c:tx>
            <c:v>North Fork %TDG</c:v>
          </c:tx>
          <c:marker>
            <c:symbol val="none"/>
          </c:marker>
          <c:cat>
            <c:numRef>
              <c:f>'[Dworshak TDG GBD Tracking May 3 2017.xlsx]GBD Track S2 and S3'!$A$36:$A$67</c:f>
              <c:numCache>
                <c:formatCode>mm/dd/yy;@</c:formatCode>
                <c:ptCount val="32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  <c:pt idx="20">
                  <c:v>42817</c:v>
                </c:pt>
                <c:pt idx="21">
                  <c:v>42818</c:v>
                </c:pt>
                <c:pt idx="22">
                  <c:v>42821</c:v>
                </c:pt>
                <c:pt idx="23">
                  <c:v>42821</c:v>
                </c:pt>
                <c:pt idx="24">
                  <c:v>42823</c:v>
                </c:pt>
                <c:pt idx="25">
                  <c:v>42825</c:v>
                </c:pt>
                <c:pt idx="26">
                  <c:v>42828</c:v>
                </c:pt>
                <c:pt idx="27">
                  <c:v>42830</c:v>
                </c:pt>
                <c:pt idx="28">
                  <c:v>42832</c:v>
                </c:pt>
                <c:pt idx="29">
                  <c:v>42835</c:v>
                </c:pt>
                <c:pt idx="30">
                  <c:v>42838</c:v>
                </c:pt>
                <c:pt idx="31">
                  <c:v>42842</c:v>
                </c:pt>
              </c:numCache>
            </c:numRef>
          </c:cat>
          <c:val>
            <c:numRef>
              <c:f>'[Dworshak TDG GBD Tracking May 3 2017.xlsx]GBD Track S2 and S3'!$B$36:$B$67</c:f>
              <c:numCache>
                <c:formatCode>General</c:formatCode>
                <c:ptCount val="32"/>
                <c:pt idx="0">
                  <c:v>119</c:v>
                </c:pt>
                <c:pt idx="1">
                  <c:v>119</c:v>
                </c:pt>
                <c:pt idx="2">
                  <c:v>120.6</c:v>
                </c:pt>
                <c:pt idx="3">
                  <c:v>122.3</c:v>
                </c:pt>
                <c:pt idx="4">
                  <c:v>122.4</c:v>
                </c:pt>
                <c:pt idx="5">
                  <c:v>122.2</c:v>
                </c:pt>
                <c:pt idx="6">
                  <c:v>122.5</c:v>
                </c:pt>
                <c:pt idx="7">
                  <c:v>123.2</c:v>
                </c:pt>
                <c:pt idx="8">
                  <c:v>124.3</c:v>
                </c:pt>
                <c:pt idx="9">
                  <c:v>124.4</c:v>
                </c:pt>
                <c:pt idx="10">
                  <c:v>124.6</c:v>
                </c:pt>
                <c:pt idx="11">
                  <c:v>125.1</c:v>
                </c:pt>
                <c:pt idx="12">
                  <c:v>125.2</c:v>
                </c:pt>
                <c:pt idx="13">
                  <c:v>125.3</c:v>
                </c:pt>
                <c:pt idx="14">
                  <c:v>125.3</c:v>
                </c:pt>
                <c:pt idx="15">
                  <c:v>119.8</c:v>
                </c:pt>
                <c:pt idx="16">
                  <c:v>119.7</c:v>
                </c:pt>
                <c:pt idx="17">
                  <c:v>106.5</c:v>
                </c:pt>
                <c:pt idx="18">
                  <c:v>108.4</c:v>
                </c:pt>
                <c:pt idx="19">
                  <c:v>126.3</c:v>
                </c:pt>
                <c:pt idx="20">
                  <c:v>125.8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125.6</c:v>
                </c:pt>
                <c:pt idx="25">
                  <c:v>123.6</c:v>
                </c:pt>
                <c:pt idx="26">
                  <c:v>123.6</c:v>
                </c:pt>
                <c:pt idx="27">
                  <c:v>127.1</c:v>
                </c:pt>
                <c:pt idx="28">
                  <c:v>127.5</c:v>
                </c:pt>
                <c:pt idx="29">
                  <c:v>123.6</c:v>
                </c:pt>
                <c:pt idx="30">
                  <c:v>124.6</c:v>
                </c:pt>
                <c:pt idx="31">
                  <c:v>110.5</c:v>
                </c:pt>
              </c:numCache>
            </c:numRef>
          </c:val>
          <c:smooth val="0"/>
        </c:ser>
        <c:ser>
          <c:idx val="1"/>
          <c:order val="1"/>
          <c:tx>
            <c:v>Collection Channel %TDG</c:v>
          </c:tx>
          <c:marker>
            <c:symbol val="none"/>
          </c:marker>
          <c:cat>
            <c:numRef>
              <c:f>'[Dworshak TDG GBD Tracking May 3 2017.xlsx]GBD Track S2 and S3'!$A$36:$A$67</c:f>
              <c:numCache>
                <c:formatCode>mm/dd/yy;@</c:formatCode>
                <c:ptCount val="32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  <c:pt idx="20">
                  <c:v>42817</c:v>
                </c:pt>
                <c:pt idx="21">
                  <c:v>42818</c:v>
                </c:pt>
                <c:pt idx="22">
                  <c:v>42821</c:v>
                </c:pt>
                <c:pt idx="23">
                  <c:v>42821</c:v>
                </c:pt>
                <c:pt idx="24">
                  <c:v>42823</c:v>
                </c:pt>
                <c:pt idx="25">
                  <c:v>42825</c:v>
                </c:pt>
                <c:pt idx="26">
                  <c:v>42828</c:v>
                </c:pt>
                <c:pt idx="27">
                  <c:v>42830</c:v>
                </c:pt>
                <c:pt idx="28">
                  <c:v>42832</c:v>
                </c:pt>
                <c:pt idx="29">
                  <c:v>42835</c:v>
                </c:pt>
                <c:pt idx="30">
                  <c:v>42838</c:v>
                </c:pt>
                <c:pt idx="31">
                  <c:v>42842</c:v>
                </c:pt>
              </c:numCache>
            </c:numRef>
          </c:cat>
          <c:val>
            <c:numRef>
              <c:f>'[Dworshak TDG GBD Tracking May 3 2017.xlsx]GBD Track S2 and S3'!$C$36:$C$67</c:f>
              <c:numCache>
                <c:formatCode>General</c:formatCode>
                <c:ptCount val="32"/>
                <c:pt idx="0">
                  <c:v>102</c:v>
                </c:pt>
                <c:pt idx="1">
                  <c:v>102</c:v>
                </c:pt>
                <c:pt idx="2">
                  <c:v>103</c:v>
                </c:pt>
                <c:pt idx="3">
                  <c:v>104</c:v>
                </c:pt>
                <c:pt idx="4">
                  <c:v>104</c:v>
                </c:pt>
                <c:pt idx="5">
                  <c:v>104</c:v>
                </c:pt>
                <c:pt idx="6">
                  <c:v>104</c:v>
                </c:pt>
                <c:pt idx="7">
                  <c:v>105</c:v>
                </c:pt>
                <c:pt idx="8">
                  <c:v>104.4</c:v>
                </c:pt>
                <c:pt idx="9">
                  <c:v>104.4</c:v>
                </c:pt>
                <c:pt idx="10">
                  <c:v>104.5</c:v>
                </c:pt>
                <c:pt idx="11">
                  <c:v>104.5</c:v>
                </c:pt>
                <c:pt idx="12">
                  <c:v>104.6</c:v>
                </c:pt>
                <c:pt idx="13">
                  <c:v>104.8</c:v>
                </c:pt>
                <c:pt idx="14">
                  <c:v>105.2</c:v>
                </c:pt>
                <c:pt idx="15">
                  <c:v>102.3</c:v>
                </c:pt>
                <c:pt idx="16">
                  <c:v>101.7</c:v>
                </c:pt>
                <c:pt idx="17">
                  <c:v>97.2</c:v>
                </c:pt>
                <c:pt idx="18">
                  <c:v>99</c:v>
                </c:pt>
                <c:pt idx="19">
                  <c:v>105.2</c:v>
                </c:pt>
                <c:pt idx="20">
                  <c:v>105.4</c:v>
                </c:pt>
                <c:pt idx="21">
                  <c:v>105.6</c:v>
                </c:pt>
                <c:pt idx="22">
                  <c:v>105.8</c:v>
                </c:pt>
                <c:pt idx="23">
                  <c:v>105.8</c:v>
                </c:pt>
                <c:pt idx="24">
                  <c:v>105.5</c:v>
                </c:pt>
                <c:pt idx="25">
                  <c:v>104.9</c:v>
                </c:pt>
                <c:pt idx="26">
                  <c:v>105</c:v>
                </c:pt>
                <c:pt idx="27">
                  <c:v>106.2</c:v>
                </c:pt>
                <c:pt idx="28">
                  <c:v>105.4</c:v>
                </c:pt>
                <c:pt idx="29">
                  <c:v>104.8</c:v>
                </c:pt>
                <c:pt idx="30">
                  <c:v>104.9</c:v>
                </c:pt>
                <c:pt idx="31">
                  <c:v>100.6</c:v>
                </c:pt>
              </c:numCache>
            </c:numRef>
          </c:val>
          <c:smooth val="0"/>
        </c:ser>
        <c:ser>
          <c:idx val="2"/>
          <c:order val="2"/>
          <c:tx>
            <c:v>System 1 Burrows Pond %TDG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'[Dworshak TDG GBD Tracking May 3 2017.xlsx]GBD Track S2 and S3'!$A$36:$A$67</c:f>
              <c:numCache>
                <c:formatCode>mm/dd/yy;@</c:formatCode>
                <c:ptCount val="32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  <c:pt idx="20">
                  <c:v>42817</c:v>
                </c:pt>
                <c:pt idx="21">
                  <c:v>42818</c:v>
                </c:pt>
                <c:pt idx="22">
                  <c:v>42821</c:v>
                </c:pt>
                <c:pt idx="23">
                  <c:v>42821</c:v>
                </c:pt>
                <c:pt idx="24">
                  <c:v>42823</c:v>
                </c:pt>
                <c:pt idx="25">
                  <c:v>42825</c:v>
                </c:pt>
                <c:pt idx="26">
                  <c:v>42828</c:v>
                </c:pt>
                <c:pt idx="27">
                  <c:v>42830</c:v>
                </c:pt>
                <c:pt idx="28">
                  <c:v>42832</c:v>
                </c:pt>
                <c:pt idx="29">
                  <c:v>42835</c:v>
                </c:pt>
                <c:pt idx="30">
                  <c:v>42838</c:v>
                </c:pt>
                <c:pt idx="31">
                  <c:v>42842</c:v>
                </c:pt>
              </c:numCache>
            </c:numRef>
          </c:cat>
          <c:val>
            <c:numRef>
              <c:f>'[Dworshak TDG GBD Tracking May 3 2017.xlsx]GBD Track S2 and S3'!$E$36:$E$67</c:f>
              <c:numCache>
                <c:formatCode>General</c:formatCode>
                <c:ptCount val="32"/>
                <c:pt idx="20">
                  <c:v>102.3</c:v>
                </c:pt>
                <c:pt idx="21">
                  <c:v>102.2</c:v>
                </c:pt>
                <c:pt idx="22">
                  <c:v>101.8</c:v>
                </c:pt>
                <c:pt idx="23">
                  <c:v>101.8</c:v>
                </c:pt>
                <c:pt idx="24">
                  <c:v>101.6</c:v>
                </c:pt>
                <c:pt idx="25">
                  <c:v>100.4</c:v>
                </c:pt>
                <c:pt idx="26">
                  <c:v>100.8</c:v>
                </c:pt>
                <c:pt idx="27">
                  <c:v>101.2</c:v>
                </c:pt>
                <c:pt idx="28">
                  <c:v>101.1</c:v>
                </c:pt>
                <c:pt idx="29">
                  <c:v>100.8</c:v>
                </c:pt>
                <c:pt idx="30">
                  <c:v>100.8</c:v>
                </c:pt>
                <c:pt idx="31">
                  <c:v>98.4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55072"/>
        <c:axId val="116356608"/>
      </c:lineChart>
      <c:lineChart>
        <c:grouping val="standard"/>
        <c:varyColors val="0"/>
        <c:ser>
          <c:idx val="3"/>
          <c:order val="3"/>
          <c:tx>
            <c:v>Discharge CFS</c:v>
          </c:tx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  <a:prstDash val="dash"/>
            </a:ln>
          </c:spPr>
          <c:marker>
            <c:symbol val="none"/>
          </c:marker>
          <c:val>
            <c:numRef>
              <c:f>'[Dworshak TDG GBD Tracking May 3 2017.xlsx]GBD Track S2 and S3'!$G$36:$G$67</c:f>
              <c:numCache>
                <c:formatCode>General</c:formatCode>
                <c:ptCount val="32"/>
                <c:pt idx="0">
                  <c:v>12500</c:v>
                </c:pt>
                <c:pt idx="1">
                  <c:v>12500</c:v>
                </c:pt>
                <c:pt idx="2">
                  <c:v>13900</c:v>
                </c:pt>
                <c:pt idx="3">
                  <c:v>14600</c:v>
                </c:pt>
                <c:pt idx="4">
                  <c:v>15600</c:v>
                </c:pt>
                <c:pt idx="5">
                  <c:v>16500</c:v>
                </c:pt>
                <c:pt idx="6">
                  <c:v>17500</c:v>
                </c:pt>
                <c:pt idx="7">
                  <c:v>18500</c:v>
                </c:pt>
                <c:pt idx="8">
                  <c:v>19500</c:v>
                </c:pt>
                <c:pt idx="9">
                  <c:v>20500</c:v>
                </c:pt>
                <c:pt idx="10">
                  <c:v>21500</c:v>
                </c:pt>
                <c:pt idx="11">
                  <c:v>22500</c:v>
                </c:pt>
                <c:pt idx="12">
                  <c:v>22500</c:v>
                </c:pt>
                <c:pt idx="13">
                  <c:v>22500</c:v>
                </c:pt>
                <c:pt idx="14">
                  <c:v>22500</c:v>
                </c:pt>
                <c:pt idx="15">
                  <c:v>12500</c:v>
                </c:pt>
                <c:pt idx="16">
                  <c:v>12500</c:v>
                </c:pt>
                <c:pt idx="17">
                  <c:v>7500</c:v>
                </c:pt>
                <c:pt idx="18">
                  <c:v>13700</c:v>
                </c:pt>
                <c:pt idx="19">
                  <c:v>25000</c:v>
                </c:pt>
                <c:pt idx="20">
                  <c:v>24900</c:v>
                </c:pt>
                <c:pt idx="21">
                  <c:v>24900</c:v>
                </c:pt>
                <c:pt idx="22">
                  <c:v>24900</c:v>
                </c:pt>
                <c:pt idx="23">
                  <c:v>24900</c:v>
                </c:pt>
                <c:pt idx="24">
                  <c:v>24800</c:v>
                </c:pt>
                <c:pt idx="25">
                  <c:v>24800</c:v>
                </c:pt>
                <c:pt idx="26">
                  <c:v>25100</c:v>
                </c:pt>
                <c:pt idx="27">
                  <c:v>24900</c:v>
                </c:pt>
                <c:pt idx="28">
                  <c:v>24900</c:v>
                </c:pt>
                <c:pt idx="29">
                  <c:v>25200</c:v>
                </c:pt>
                <c:pt idx="30">
                  <c:v>25100</c:v>
                </c:pt>
                <c:pt idx="31">
                  <c:v>7600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60704"/>
        <c:axId val="116358528"/>
      </c:lineChart>
      <c:catAx>
        <c:axId val="11635507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5100000"/>
          <a:lstStyle/>
          <a:p>
            <a:pPr>
              <a:defRPr sz="1200"/>
            </a:pPr>
            <a:endParaRPr lang="en-US"/>
          </a:p>
        </c:txPr>
        <c:crossAx val="116356608"/>
        <c:crosses val="autoZero"/>
        <c:auto val="0"/>
        <c:lblAlgn val="ctr"/>
        <c:lblOffset val="100"/>
        <c:noMultiLvlLbl val="0"/>
      </c:catAx>
      <c:valAx>
        <c:axId val="116356608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%TDG</a:t>
                </a:r>
              </a:p>
            </c:rich>
          </c:tx>
          <c:layout>
            <c:manualLayout>
              <c:xMode val="edge"/>
              <c:yMode val="edge"/>
              <c:x val="6.41025641025641E-3"/>
              <c:y val="0.445882128370317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355072"/>
        <c:crosses val="autoZero"/>
        <c:crossBetween val="between"/>
      </c:valAx>
      <c:valAx>
        <c:axId val="1163585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Discharge </a:t>
                </a:r>
                <a:r>
                  <a:rPr lang="en-US" sz="1400" dirty="0"/>
                  <a:t>CFS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360704"/>
        <c:crosses val="max"/>
        <c:crossBetween val="between"/>
      </c:valAx>
      <c:catAx>
        <c:axId val="11636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63585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12652685241268"/>
          <c:y val="2.0709615843474111E-2"/>
          <c:w val="0.62482447506561678"/>
          <c:h val="0.1252474349797184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'GBD Track S2 and S3'!$AL$3</c:f>
              <c:strCache>
                <c:ptCount val="1"/>
                <c:pt idx="0">
                  <c:v>Drop in %TDG</c:v>
                </c:pt>
              </c:strCache>
            </c:strRef>
          </c:tx>
          <c:spPr>
            <a:ln>
              <a:solidFill>
                <a:srgbClr val="159B25"/>
              </a:solidFill>
            </a:ln>
          </c:spPr>
          <c:marker>
            <c:symbol val="none"/>
          </c:marker>
          <c:cat>
            <c:numRef>
              <c:f>'GBD Track S2 and S3'!$A$6:$A$25</c:f>
              <c:numCache>
                <c:formatCode>mm/dd/yy;@</c:formatCode>
                <c:ptCount val="20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</c:numCache>
            </c:numRef>
          </c:cat>
          <c:val>
            <c:numRef>
              <c:f>'GBD Track S2 and S3'!$AL$6:$AL$25</c:f>
              <c:numCache>
                <c:formatCode>General</c:formatCode>
                <c:ptCount val="20"/>
                <c:pt idx="0">
                  <c:v>17</c:v>
                </c:pt>
                <c:pt idx="1">
                  <c:v>17</c:v>
                </c:pt>
                <c:pt idx="2">
                  <c:v>17.599999999999994</c:v>
                </c:pt>
                <c:pt idx="3">
                  <c:v>18.299999999999997</c:v>
                </c:pt>
                <c:pt idx="4">
                  <c:v>18.400000000000006</c:v>
                </c:pt>
                <c:pt idx="5">
                  <c:v>18.200000000000003</c:v>
                </c:pt>
                <c:pt idx="6">
                  <c:v>18.5</c:v>
                </c:pt>
                <c:pt idx="7">
                  <c:v>18.200000000000003</c:v>
                </c:pt>
                <c:pt idx="8">
                  <c:v>19.899999999999991</c:v>
                </c:pt>
                <c:pt idx="9">
                  <c:v>20</c:v>
                </c:pt>
                <c:pt idx="10">
                  <c:v>20.099999999999994</c:v>
                </c:pt>
                <c:pt idx="11">
                  <c:v>20.599999999999994</c:v>
                </c:pt>
                <c:pt idx="12">
                  <c:v>20.600000000000009</c:v>
                </c:pt>
                <c:pt idx="13">
                  <c:v>20.5</c:v>
                </c:pt>
                <c:pt idx="14">
                  <c:v>20.099999999999994</c:v>
                </c:pt>
                <c:pt idx="15">
                  <c:v>17.5</c:v>
                </c:pt>
                <c:pt idx="16">
                  <c:v>18</c:v>
                </c:pt>
                <c:pt idx="17">
                  <c:v>9.2999999999999972</c:v>
                </c:pt>
                <c:pt idx="18">
                  <c:v>9.4000000000000057</c:v>
                </c:pt>
                <c:pt idx="19">
                  <c:v>21.099999999999994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63264"/>
        <c:axId val="92521984"/>
      </c:lineChart>
      <c:dateAx>
        <c:axId val="8396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crossAx val="92521984"/>
        <c:crosses val="autoZero"/>
        <c:auto val="1"/>
        <c:lblOffset val="100"/>
        <c:baseTimeUnit val="days"/>
      </c:dateAx>
      <c:valAx>
        <c:axId val="92521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raw  %TDG Reduction</a:t>
                </a:r>
              </a:p>
            </c:rich>
          </c:tx>
          <c:layout>
            <c:manualLayout>
              <c:xMode val="edge"/>
              <c:yMode val="edge"/>
              <c:x val="1.2965964343598054E-2"/>
              <c:y val="0.248221480405564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96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159B25"/>
              </a:solidFill>
            </a:ln>
          </c:spPr>
          <c:marker>
            <c:symbol val="none"/>
          </c:marker>
          <c:cat>
            <c:numRef>
              <c:f>'[Dworshak TDG GBD Tracking May 3 2017.xlsx]GBD Track S2 and S3'!$A$6:$A$25</c:f>
              <c:numCache>
                <c:formatCode>mm/dd/yy;@</c:formatCode>
                <c:ptCount val="20"/>
                <c:pt idx="0">
                  <c:v>42796</c:v>
                </c:pt>
                <c:pt idx="1">
                  <c:v>42797</c:v>
                </c:pt>
                <c:pt idx="2">
                  <c:v>42798</c:v>
                </c:pt>
                <c:pt idx="3">
                  <c:v>42799</c:v>
                </c:pt>
                <c:pt idx="4">
                  <c:v>42800</c:v>
                </c:pt>
                <c:pt idx="5">
                  <c:v>42801</c:v>
                </c:pt>
                <c:pt idx="6">
                  <c:v>42802</c:v>
                </c:pt>
                <c:pt idx="7">
                  <c:v>42803</c:v>
                </c:pt>
                <c:pt idx="8">
                  <c:v>42804</c:v>
                </c:pt>
                <c:pt idx="9">
                  <c:v>42805</c:v>
                </c:pt>
                <c:pt idx="10">
                  <c:v>42806</c:v>
                </c:pt>
                <c:pt idx="11">
                  <c:v>42807</c:v>
                </c:pt>
                <c:pt idx="12">
                  <c:v>42808</c:v>
                </c:pt>
                <c:pt idx="13">
                  <c:v>42809</c:v>
                </c:pt>
                <c:pt idx="14">
                  <c:v>42810</c:v>
                </c:pt>
                <c:pt idx="15">
                  <c:v>42811</c:v>
                </c:pt>
                <c:pt idx="16">
                  <c:v>42812</c:v>
                </c:pt>
                <c:pt idx="17">
                  <c:v>42813</c:v>
                </c:pt>
                <c:pt idx="18">
                  <c:v>42814</c:v>
                </c:pt>
                <c:pt idx="19">
                  <c:v>42815</c:v>
                </c:pt>
              </c:numCache>
            </c:numRef>
          </c:cat>
          <c:val>
            <c:numRef>
              <c:f>'[Dworshak TDG GBD Tracking May 3 2017.xlsx]GBD Track S2 and S3'!$D$36:$D$55</c:f>
              <c:numCache>
                <c:formatCode>General</c:formatCode>
                <c:ptCount val="20"/>
                <c:pt idx="0">
                  <c:v>14.285714285714285</c:v>
                </c:pt>
                <c:pt idx="1">
                  <c:v>14.285714285714285</c:v>
                </c:pt>
                <c:pt idx="2">
                  <c:v>14.593698175787722</c:v>
                </c:pt>
                <c:pt idx="3">
                  <c:v>14.963205233033522</c:v>
                </c:pt>
                <c:pt idx="4">
                  <c:v>15.032679738562097</c:v>
                </c:pt>
                <c:pt idx="5">
                  <c:v>14.893617021276597</c:v>
                </c:pt>
                <c:pt idx="6">
                  <c:v>15.102040816326531</c:v>
                </c:pt>
                <c:pt idx="7">
                  <c:v>14.772727272727273</c:v>
                </c:pt>
                <c:pt idx="8">
                  <c:v>16.009654062751402</c:v>
                </c:pt>
                <c:pt idx="9">
                  <c:v>16.077170418006432</c:v>
                </c:pt>
                <c:pt idx="10">
                  <c:v>16.13162118780096</c:v>
                </c:pt>
                <c:pt idx="11">
                  <c:v>16.466826538768981</c:v>
                </c:pt>
                <c:pt idx="12">
                  <c:v>16.453674121405758</c:v>
                </c:pt>
                <c:pt idx="13">
                  <c:v>16.36073423782921</c:v>
                </c:pt>
                <c:pt idx="14">
                  <c:v>16.041500399042295</c:v>
                </c:pt>
                <c:pt idx="15">
                  <c:v>14.607679465776293</c:v>
                </c:pt>
                <c:pt idx="16">
                  <c:v>15.037593984962406</c:v>
                </c:pt>
                <c:pt idx="17">
                  <c:v>8.7323943661971803</c:v>
                </c:pt>
                <c:pt idx="18">
                  <c:v>8.6715867158671642</c:v>
                </c:pt>
                <c:pt idx="19">
                  <c:v>16.706254948535229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34944"/>
        <c:axId val="148843520"/>
      </c:lineChart>
      <c:dateAx>
        <c:axId val="14883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Date</a:t>
                </a:r>
              </a:p>
            </c:rich>
          </c:tx>
          <c:layout>
            <c:manualLayout>
              <c:xMode val="edge"/>
              <c:yMode val="edge"/>
              <c:x val="0.50800986682220273"/>
              <c:y val="0.93842457511187105"/>
            </c:manualLayout>
          </c:layout>
          <c:overlay val="0"/>
        </c:title>
        <c:numFmt formatCode="m/d;@" sourceLinked="0"/>
        <c:majorTickMark val="out"/>
        <c:minorTickMark val="none"/>
        <c:tickLblPos val="nextTo"/>
        <c:crossAx val="148843520"/>
        <c:crosses val="autoZero"/>
        <c:auto val="1"/>
        <c:lblOffset val="100"/>
        <c:baseTimeUnit val="days"/>
      </c:dateAx>
      <c:valAx>
        <c:axId val="14884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%TDG Reduction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83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CE9BE7-2569-43EC-9844-007942B54C6A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A18FA2-DDF9-4F81-9114-287AABBE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A92676-32F1-4334-A189-E3F96DB39FC8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B11DBB-B0A7-41FB-80E3-3B9B5D4C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fish sampled and exhibiting gas bubbles by anatomical location. 10 fish sampled x 5 structures examined (gills, eyes, fins, </a:t>
            </a:r>
            <a:r>
              <a:rPr lang="en-US" dirty="0" err="1"/>
              <a:t>lat</a:t>
            </a:r>
            <a:r>
              <a:rPr lang="en-US" dirty="0"/>
              <a:t> line, stomach) = 50 maximum potential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1DBB-B0A7-41FB-80E3-3B9B5D4C1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upriver </a:t>
            </a:r>
            <a:r>
              <a:rPr lang="en-US" baseline="0" dirty="0" err="1" smtClean="0"/>
              <a:t>stt</a:t>
            </a:r>
            <a:r>
              <a:rPr lang="en-US" baseline="0" dirty="0" smtClean="0"/>
              <a:t> releases were moved to on-site at DNFH to maximize returns to the hatchery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1DBB-B0A7-41FB-80E3-3B9B5D4C1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7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0431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610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3511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3558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8939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3388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8113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9178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782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974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336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9926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64557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356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281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2374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6958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8547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53614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21129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4294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2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9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60731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57788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84657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91212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8349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87219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05768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9761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66091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27617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03445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3047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87569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6917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5378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24799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9141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60728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21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534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42707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82763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24581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10635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48021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47661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18302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4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4959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4283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19253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4752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21121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54547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5442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9700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9894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67373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3069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8494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94681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74155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70640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20297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24953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4217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35931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00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5058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665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20203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7197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56121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147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51829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3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52790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5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82982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1216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8182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75032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23281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0983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9618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0703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04211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39231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90876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9911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32861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264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43636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92639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9106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96087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6470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1218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1658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24895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66370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88331"/>
      </p:ext>
    </p:extLst>
  </p:cSld>
  <p:clrMapOvr>
    <a:masterClrMapping/>
  </p:clrMapOvr>
  <p:transition spd="slow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078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35214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447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9550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116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554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3607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3614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07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076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95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96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78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1139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8279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440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343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63926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602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937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5198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7460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517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7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235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062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529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373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592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893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5383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823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2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4301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40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904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9657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0021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0161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9672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7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941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954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5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0628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2203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72601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2194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3564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3692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9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6411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677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6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0407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26122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0371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07939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00557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25856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84107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26913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4614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09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8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8125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8299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46413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5169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92269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2010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7221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57745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1725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3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1947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28918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96445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4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33808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5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91226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9977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84584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731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0071-949E-40F6-8614-CDF1E835773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919F1-ACAF-463E-9F2D-834F8E0A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9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0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9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9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0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12/11/2017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80BD-9432-499F-8ED1-3533648F80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30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Dworshak</a:t>
            </a:r>
            <a:r>
              <a:rPr lang="en-US" sz="5400" dirty="0" smtClean="0"/>
              <a:t> Hatchery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1447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Impacts from elevated TDG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Spring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Acknowledgements    </a:t>
            </a:r>
          </a:p>
          <a:p>
            <a:endParaRPr lang="en-US" sz="1400" dirty="0"/>
          </a:p>
          <a:p>
            <a:r>
              <a:rPr lang="en-US" sz="2400" dirty="0" err="1" smtClean="0"/>
              <a:t>Dworshak</a:t>
            </a:r>
            <a:r>
              <a:rPr lang="en-US" sz="2400" dirty="0" smtClean="0"/>
              <a:t> National Fish Hatchery: Steve Rodgers, Mark </a:t>
            </a:r>
            <a:r>
              <a:rPr lang="en-US" sz="2400" dirty="0" err="1" smtClean="0"/>
              <a:t>Drobish</a:t>
            </a:r>
            <a:r>
              <a:rPr lang="en-US" sz="2400" dirty="0" smtClean="0"/>
              <a:t>, Doug Nemeth, Adam </a:t>
            </a:r>
            <a:r>
              <a:rPr lang="en-US" sz="2400" dirty="0" err="1" smtClean="0"/>
              <a:t>Izbicki</a:t>
            </a:r>
            <a:endParaRPr lang="en-US" sz="2400" dirty="0" smtClean="0"/>
          </a:p>
          <a:p>
            <a:r>
              <a:rPr lang="en-US" sz="2400" dirty="0" smtClean="0"/>
              <a:t>Nez Perce Tribe: Becky Johnson, Mike </a:t>
            </a:r>
            <a:r>
              <a:rPr lang="en-US" sz="2400" dirty="0" err="1" smtClean="0"/>
              <a:t>Tuell</a:t>
            </a:r>
            <a:endParaRPr lang="en-US" sz="2400" dirty="0"/>
          </a:p>
          <a:p>
            <a:r>
              <a:rPr lang="en-US" sz="2400" dirty="0" err="1" smtClean="0"/>
              <a:t>Dworshak</a:t>
            </a:r>
            <a:r>
              <a:rPr lang="en-US" sz="2400" dirty="0" smtClean="0"/>
              <a:t> Fish Health Center: Marilyn Blair (Guppy), Laura Sprague, </a:t>
            </a:r>
            <a:r>
              <a:rPr lang="en-US" sz="2400" dirty="0" err="1" smtClean="0"/>
              <a:t>Corie</a:t>
            </a:r>
            <a:r>
              <a:rPr lang="en-US" sz="2400" dirty="0" smtClean="0"/>
              <a:t> Samson</a:t>
            </a:r>
          </a:p>
          <a:p>
            <a:r>
              <a:rPr lang="en-US" sz="2400" dirty="0" smtClean="0"/>
              <a:t>Corps of Engineers: Steve </a:t>
            </a:r>
            <a:r>
              <a:rPr lang="en-US" sz="2400" dirty="0"/>
              <a:t>Hall, Darren </a:t>
            </a:r>
            <a:r>
              <a:rPr lang="en-US" sz="2400" dirty="0" err="1"/>
              <a:t>Pecora</a:t>
            </a:r>
            <a:r>
              <a:rPr lang="en-US" sz="2400" dirty="0"/>
              <a:t>, Russel </a:t>
            </a:r>
            <a:r>
              <a:rPr lang="en-US" sz="2400" dirty="0" smtClean="0"/>
              <a:t>Heaton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Vacuum Degassing Effectiveness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5257800"/>
            <a:ext cx="8382000" cy="7620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+mj-lt"/>
              </a:rPr>
              <a:t>TDG reduction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(raw)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after degassing at Dworshak NFH from 3/2/2017 to 3/21/2017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30274"/>
              </p:ext>
            </p:extLst>
          </p:nvPr>
        </p:nvGraphicFramePr>
        <p:xfrm>
          <a:off x="457200" y="9906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721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Spring Chinook - Raceways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46482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5410200"/>
            <a:ext cx="8458200" cy="83099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GB signs relative to %TDG in collection channel, anatomical structure, and time of exposure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48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Steelhead - Systems 2 &amp; 3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7" y="739806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5562600"/>
            <a:ext cx="8153400" cy="76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GB signs relative to % TDG in collection channel, anatomical structure, and time of exposure 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71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74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Changes to Releases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229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Early </a:t>
            </a:r>
            <a:r>
              <a:rPr lang="en-US" sz="3200" dirty="0" smtClean="0"/>
              <a:t>on-site </a:t>
            </a:r>
            <a:r>
              <a:rPr lang="en-US" sz="3200" dirty="0"/>
              <a:t>release of </a:t>
            </a:r>
            <a:r>
              <a:rPr lang="en-US" sz="3200" dirty="0" smtClean="0"/>
              <a:t>1.6 M </a:t>
            </a:r>
            <a:r>
              <a:rPr lang="en-US" sz="3200" dirty="0"/>
              <a:t>spring Chinook on March </a:t>
            </a:r>
            <a:r>
              <a:rPr lang="en-US" sz="3200" dirty="0" smtClean="0"/>
              <a:t>20th </a:t>
            </a:r>
            <a:r>
              <a:rPr lang="en-US" sz="3200" dirty="0"/>
              <a:t>into mainstem Clearwater </a:t>
            </a:r>
            <a:r>
              <a:rPr lang="en-US" sz="3200" dirty="0" smtClean="0"/>
              <a:t>during negotiated low spill window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Early </a:t>
            </a:r>
            <a:r>
              <a:rPr lang="en-US" sz="3200" dirty="0" smtClean="0"/>
              <a:t>(~1 month) on-site </a:t>
            </a:r>
            <a:r>
              <a:rPr lang="en-US" sz="3200" dirty="0"/>
              <a:t>and </a:t>
            </a:r>
            <a:r>
              <a:rPr lang="en-US" sz="3200" dirty="0" smtClean="0"/>
              <a:t>off-site </a:t>
            </a:r>
            <a:r>
              <a:rPr lang="en-US" sz="3200" dirty="0"/>
              <a:t>release of some </a:t>
            </a:r>
            <a:r>
              <a:rPr lang="en-US" sz="3200" dirty="0" smtClean="0"/>
              <a:t>(~300K) steelhead </a:t>
            </a:r>
            <a:r>
              <a:rPr lang="en-US" sz="3200" dirty="0"/>
              <a:t>on March </a:t>
            </a:r>
            <a:r>
              <a:rPr lang="en-US" sz="3200" dirty="0" smtClean="0"/>
              <a:t>22-24th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Moved remaining steelhead </a:t>
            </a:r>
            <a:r>
              <a:rPr lang="en-US" sz="3200" dirty="0" smtClean="0"/>
              <a:t>(~1.1 M)into </a:t>
            </a:r>
            <a:r>
              <a:rPr lang="en-US" sz="3200" dirty="0"/>
              <a:t>System 1 at same </a:t>
            </a:r>
            <a:r>
              <a:rPr lang="en-US" sz="3200" dirty="0" smtClean="0"/>
              <a:t>time, </a:t>
            </a:r>
            <a:r>
              <a:rPr lang="en-US" sz="3200" dirty="0"/>
              <a:t>and added more reservoir water from </a:t>
            </a:r>
            <a:r>
              <a:rPr lang="en-US" sz="3200" dirty="0" smtClean="0"/>
              <a:t>Clearwater Fish Hatchery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On-site </a:t>
            </a:r>
            <a:r>
              <a:rPr lang="en-US" sz="3200" dirty="0"/>
              <a:t>release of remaining steelhead </a:t>
            </a:r>
            <a:r>
              <a:rPr lang="en-US" sz="3200" dirty="0" smtClean="0"/>
              <a:t>on April 17th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8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91521" cy="40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Steelhead - System 1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4876800"/>
            <a:ext cx="8153400" cy="8382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GB signs relative to % TDG in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system 1, anatomical feature,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and time of exposure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and at different reservoir/river water blends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177080"/>
            <a:ext cx="914400" cy="502368"/>
            <a:chOff x="838200" y="1177080"/>
            <a:chExt cx="914400" cy="502368"/>
          </a:xfrm>
        </p:grpSpPr>
        <p:sp>
          <p:nvSpPr>
            <p:cNvPr id="5" name="Left Brace 4"/>
            <p:cNvSpPr/>
            <p:nvPr/>
          </p:nvSpPr>
          <p:spPr>
            <a:xfrm rot="5400000">
              <a:off x="1217676" y="1144524"/>
              <a:ext cx="155448" cy="914400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17708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20%</a:t>
              </a:r>
            </a:p>
          </p:txBody>
        </p:sp>
      </p:grpSp>
      <p:sp>
        <p:nvSpPr>
          <p:cNvPr id="11" name="Left Brace 10"/>
          <p:cNvSpPr/>
          <p:nvPr/>
        </p:nvSpPr>
        <p:spPr>
          <a:xfrm rot="5400000">
            <a:off x="2343548" y="921266"/>
            <a:ext cx="200909" cy="1347507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183504"/>
            <a:ext cx="67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40</a:t>
            </a:r>
            <a:r>
              <a:rPr lang="en-US" dirty="0">
                <a:solidFill>
                  <a:prstClr val="black"/>
                </a:solidFill>
              </a:rPr>
              <a:t>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0167" y="1185447"/>
            <a:ext cx="3283044" cy="499124"/>
            <a:chOff x="838200" y="1236310"/>
            <a:chExt cx="914400" cy="443138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1217676" y="1144524"/>
              <a:ext cx="155448" cy="914400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9084" y="1236310"/>
              <a:ext cx="176439" cy="32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53</a:t>
              </a:r>
              <a:r>
                <a:rPr lang="en-US" dirty="0">
                  <a:solidFill>
                    <a:prstClr val="black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94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9000"/>
            <a:ext cx="3505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85900" y="1514700"/>
            <a:ext cx="2971800" cy="457200"/>
          </a:xfrm>
        </p:spPr>
        <p:txBody>
          <a:bodyPr>
            <a:noAutofit/>
          </a:bodyPr>
          <a:lstStyle/>
          <a:p>
            <a:endParaRPr lang="en-US" sz="2800" b="1" dirty="0"/>
          </a:p>
        </p:txBody>
      </p:sp>
      <p:pic>
        <p:nvPicPr>
          <p:cNvPr id="2050" name="Picture 2" descr="F:\DCIM\122MEDIA\AMBA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7" y="181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:\Gas Bubble Disease\2017Dworshak\3-17-17\STT\SYS1\AMBA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432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Gas Bubble Disease\2017Dworshak\3-17-17\STT\SYS1\AMBA0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68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:\Gas Bubble Disease\2017Dworshak\3-17-17\STT\SYS1\AMBA0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8807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72000" y="13623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16423" y="15528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16905" y="3289712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480212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7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Lateral lines</a:t>
            </a:r>
            <a:endParaRPr lang="en-US" b="1" dirty="0"/>
          </a:p>
        </p:txBody>
      </p:sp>
      <p:pic>
        <p:nvPicPr>
          <p:cNvPr id="5" name="Picture 6" descr="S:\Gas Bubble Disease\2017Dworshak\3-14-17\SCS\Image-1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524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Gas Bubble Disease\2017Dworshak\3-10-17\SCS\Image-1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61" y="16764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:\Gas Bubble Disease\2017Dworshak\3-9-17\SCS\Image-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876800" y="36957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24003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799" y="688041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7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Fins</a:t>
            </a:r>
            <a:endParaRPr lang="en-US" b="1" dirty="0"/>
          </a:p>
        </p:txBody>
      </p:sp>
      <p:pic>
        <p:nvPicPr>
          <p:cNvPr id="3074" name="Picture 2" descr="S:\Gas Bubble Disease\2017Dworshak\3-10-17\STT\Image-1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77" y="304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Gas Bubble Disease\2017Dworshak\3-14-17\STT\Image-1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7" y="19050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Gas Bubble Disease\2017Dworshak\3-16-17\STT\Image-1 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819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48165" y="37338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977" y="2788024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60142" y="1143000"/>
            <a:ext cx="1040423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00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Eyes</a:t>
            </a:r>
            <a:endParaRPr lang="en-US" b="1" dirty="0"/>
          </a:p>
        </p:txBody>
      </p:sp>
      <p:pic>
        <p:nvPicPr>
          <p:cNvPr id="4098" name="Picture 2" descr="C:\Users\mblair\Downloads\Image-1 (16)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33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>
            <a:normAutofit fontScale="92500" lnSpcReduction="20000"/>
          </a:bodyPr>
          <a:lstStyle/>
          <a:p>
            <a:pPr marL="182880" indent="-1828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Vacuum degassers reduced river water gas saturation 9-22% (raw) percentage points; but not enough to avoid gas bubbles over time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Effectiveness of vacuum degassers was improved 1-2% by increasing air space in degassing chamber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Strong </a:t>
            </a:r>
            <a:r>
              <a:rPr lang="en-US" b="0" dirty="0">
                <a:latin typeface="+mj-lt"/>
              </a:rPr>
              <a:t>correlation between </a:t>
            </a:r>
            <a:r>
              <a:rPr lang="en-US" b="0" dirty="0" smtClean="0">
                <a:latin typeface="+mj-lt"/>
              </a:rPr>
              <a:t>elevated TDG exposure </a:t>
            </a:r>
            <a:r>
              <a:rPr lang="en-US" b="0" dirty="0">
                <a:latin typeface="+mj-lt"/>
              </a:rPr>
              <a:t>time and observed </a:t>
            </a:r>
            <a:r>
              <a:rPr lang="en-US" b="0" dirty="0" smtClean="0">
                <a:latin typeface="+mj-lt"/>
              </a:rPr>
              <a:t>symptoms in fish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At in-hatchery TDGs </a:t>
            </a:r>
            <a:r>
              <a:rPr lang="en-US" b="0" dirty="0">
                <a:latin typeface="+mj-lt"/>
              </a:rPr>
              <a:t>of </a:t>
            </a:r>
            <a:r>
              <a:rPr lang="en-US" b="0" dirty="0" smtClean="0">
                <a:latin typeface="+mj-lt"/>
              </a:rPr>
              <a:t>104% </a:t>
            </a:r>
            <a:r>
              <a:rPr lang="en-US" b="0" dirty="0">
                <a:latin typeface="+mj-lt"/>
              </a:rPr>
              <a:t>and above, feeding behavior </a:t>
            </a:r>
            <a:r>
              <a:rPr lang="en-US" b="0" dirty="0" smtClean="0">
                <a:latin typeface="+mj-lt"/>
              </a:rPr>
              <a:t>was impacted. No observed increase in </a:t>
            </a:r>
            <a:r>
              <a:rPr lang="en-US" b="0" dirty="0">
                <a:latin typeface="+mj-lt"/>
              </a:rPr>
              <a:t>mortality or </a:t>
            </a:r>
            <a:r>
              <a:rPr lang="en-US" b="0" dirty="0" smtClean="0">
                <a:latin typeface="+mj-lt"/>
              </a:rPr>
              <a:t>secondary </a:t>
            </a:r>
            <a:r>
              <a:rPr lang="en-US" b="0" dirty="0">
                <a:latin typeface="+mj-lt"/>
              </a:rPr>
              <a:t>disease outbreaks during </a:t>
            </a:r>
            <a:r>
              <a:rPr lang="en-US" b="0" dirty="0" smtClean="0">
                <a:latin typeface="+mj-lt"/>
              </a:rPr>
              <a:t>this extended high saturation exposure</a:t>
            </a:r>
            <a:endParaRPr lang="en-US" b="0" dirty="0">
              <a:latin typeface="+mj-lt"/>
            </a:endParaRP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Data </a:t>
            </a:r>
            <a:r>
              <a:rPr lang="en-US" b="0" dirty="0">
                <a:latin typeface="+mj-lt"/>
              </a:rPr>
              <a:t>not sufficient to establish a “safe” level of TDG exposure for fish produced at </a:t>
            </a:r>
            <a:r>
              <a:rPr lang="en-US" b="0" dirty="0" smtClean="0">
                <a:latin typeface="+mj-lt"/>
              </a:rPr>
              <a:t>DNFH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17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2017…The Perfect Storm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750" y="914400"/>
            <a:ext cx="8229600" cy="5181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+mj-lt"/>
              </a:rPr>
              <a:t>Dworshak Dam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Three turbines for power generation</a:t>
            </a:r>
          </a:p>
          <a:p>
            <a:pPr marL="1544638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Turbine 1 and 2 combined 5 </a:t>
            </a:r>
            <a:r>
              <a:rPr lang="en-US" sz="2400" dirty="0" err="1" smtClean="0">
                <a:latin typeface="+mj-lt"/>
              </a:rPr>
              <a:t>kcfs</a:t>
            </a:r>
            <a:r>
              <a:rPr lang="en-US" sz="2400" dirty="0" smtClean="0">
                <a:latin typeface="+mj-lt"/>
              </a:rPr>
              <a:t> capacity</a:t>
            </a:r>
          </a:p>
          <a:p>
            <a:pPr marL="1544638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Turbine 3 is 5 </a:t>
            </a:r>
            <a:r>
              <a:rPr lang="en-US" sz="2400" dirty="0" err="1" smtClean="0">
                <a:latin typeface="+mj-lt"/>
              </a:rPr>
              <a:t>kcfs</a:t>
            </a:r>
            <a:r>
              <a:rPr lang="en-US" sz="2400" dirty="0" smtClean="0">
                <a:latin typeface="+mj-lt"/>
              </a:rPr>
              <a:t> capacity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No or limited gas entrainment through turbines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+mj-lt"/>
              </a:rPr>
              <a:t>Unusual winter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Heavy snowpack – spill required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Wet spring with lots of rain – spill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+mj-lt"/>
              </a:rPr>
              <a:t>Repair of Turbine 3 in 2016-17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Unit 3 offline for repair – spill required</a:t>
            </a:r>
          </a:p>
          <a:p>
            <a:pPr marL="1141413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Delays by contractor into spring of 2017</a:t>
            </a:r>
          </a:p>
        </p:txBody>
      </p:sp>
      <p:pic>
        <p:nvPicPr>
          <p:cNvPr id="2050" name="Picture 2" descr="C:\Users\srodgers\AppData\Local\Microsoft\Windows\Temporary Internet Files\Content.IE5\EKIRC07Y\cloud-stor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746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94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62800" cy="533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2" y="1524000"/>
            <a:ext cx="895483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680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029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 What Did We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Negotiation and collaboration with partners on fish releases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N</a:t>
            </a:r>
            <a:r>
              <a:rPr lang="en-US" b="0" dirty="0" smtClean="0">
                <a:latin typeface="+mj-lt"/>
              </a:rPr>
              <a:t>egotiation with COE and TMT on spill on behalf of fish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Implemented </a:t>
            </a:r>
            <a:r>
              <a:rPr lang="en-US" b="0" dirty="0">
                <a:latin typeface="+mj-lt"/>
              </a:rPr>
              <a:t>new fish health monitoring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Early </a:t>
            </a:r>
            <a:r>
              <a:rPr lang="en-US" b="0" dirty="0">
                <a:latin typeface="+mj-lt"/>
              </a:rPr>
              <a:t>on site release of all spring Chinook on March 20 into mainstem Clearwater at negotiated lower </a:t>
            </a:r>
            <a:r>
              <a:rPr lang="en-US" b="0" dirty="0" smtClean="0">
                <a:latin typeface="+mj-lt"/>
              </a:rPr>
              <a:t>spill from dam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Early on site and off site release of some steelhead on March 22-24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Moved remaining steelhead into System 1 at same time and added more reservoir water from CFH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On site release of remaining steelhead April 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srodgers\AppData\Local\Microsoft\Windows\Temporary Internet Files\Content.IE5\IC1468RK\plan-plan-b-option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1"/>
            <a:ext cx="1981200" cy="1297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Vacuum Degassing Effectiveness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54475"/>
              </p:ext>
            </p:extLst>
          </p:nvPr>
        </p:nvGraphicFramePr>
        <p:xfrm>
          <a:off x="457200" y="9144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5257800"/>
            <a:ext cx="8153400" cy="7620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+mj-lt"/>
              </a:rPr>
              <a:t>TDG reduction percentage after degassing at Dworshak NFH from 3/2/2017 to 3/21/2017</a:t>
            </a:r>
          </a:p>
        </p:txBody>
      </p:sp>
    </p:spTree>
    <p:extLst>
      <p:ext uri="{BB962C8B-B14F-4D97-AF65-F5344CB8AC3E}">
        <p14:creationId xmlns:p14="http://schemas.microsoft.com/office/powerpoint/2010/main" val="380570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Pre-</a:t>
            </a:r>
            <a:r>
              <a:rPr lang="en-US" dirty="0" err="1" smtClean="0"/>
              <a:t>lim</a:t>
            </a:r>
            <a:r>
              <a:rPr lang="en-US" dirty="0" smtClean="0"/>
              <a:t> survival to LGR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707142"/>
              </p:ext>
            </p:extLst>
          </p:nvPr>
        </p:nvGraphicFramePr>
        <p:xfrm>
          <a:off x="609600" y="17526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Steelhead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466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47458"/>
            <a:ext cx="4319542" cy="838200"/>
          </a:xfrm>
          <a:solidFill>
            <a:srgbClr val="FF00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b="1" dirty="0" smtClean="0">
                <a:latin typeface="+mj-lt"/>
              </a:rPr>
              <a:t>Turbine 3 at Dworshak Dam down for maintenance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3733800" cy="8382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High amount of late season precipitation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42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2017 Conditions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86800" y="6705599"/>
            <a:ext cx="121778" cy="5412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3816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229242"/>
            <a:ext cx="42672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8130" y="2547715"/>
            <a:ext cx="4192424" cy="98881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/>
              </a:rPr>
              <a:t>Increased spill from Dworshak Dam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" y="3934870"/>
            <a:ext cx="76962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Gas supersaturation in the North Fork Clearwater River and Dworshak NFH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2726" y="5244553"/>
            <a:ext cx="3708519" cy="101566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b" anchorCtr="1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Segoe UI" panose="020B0502040204020203" pitchFamily="34" charset="0"/>
                <a:cs typeface="Segoe UI" panose="020B0502040204020203" pitchFamily="34" charset="0"/>
              </a:rPr>
              <a:t>Gas bubbles in hatchery fish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48000" y="1705242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07436" y="3532258"/>
            <a:ext cx="419100" cy="393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45536" y="4765867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373880" y="1694204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0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Monitoring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-New TDG meters in hatchery provided by </a:t>
            </a:r>
            <a:r>
              <a:rPr lang="en-US" sz="2800" dirty="0" err="1" smtClean="0"/>
              <a:t>CoE</a:t>
            </a:r>
            <a:endParaRPr lang="en-US" sz="2800" i="1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-real time, online </a:t>
            </a:r>
            <a:r>
              <a:rPr lang="en-US" sz="2800" dirty="0" smtClean="0"/>
              <a:t>reporting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-</a:t>
            </a:r>
            <a:r>
              <a:rPr lang="en-US" sz="2800" dirty="0"/>
              <a:t>Daily fish health reports on </a:t>
            </a:r>
            <a:r>
              <a:rPr lang="en-US" sz="2800" dirty="0" smtClean="0"/>
              <a:t>GBT by Fish Health </a:t>
            </a:r>
            <a:r>
              <a:rPr lang="en-US" sz="2800" dirty="0" smtClean="0"/>
              <a:t>Staff </a:t>
            </a:r>
            <a:r>
              <a:rPr lang="en-US" sz="2800" dirty="0"/>
              <a:t>	</a:t>
            </a:r>
            <a:r>
              <a:rPr lang="en-US" sz="2800" dirty="0" smtClean="0"/>
              <a:t>-10 fish/species</a:t>
            </a:r>
          </a:p>
          <a:p>
            <a:r>
              <a:rPr lang="en-US" sz="2800" dirty="0" smtClean="0"/>
              <a:t>	-gills, fins, lateral lines, stomach contents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800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Discharge from Dworshak Dam</a:t>
            </a:r>
            <a:endParaRPr lang="en-US" sz="4000" b="1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838200"/>
            <a:ext cx="8314678" cy="449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72200" y="190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Spring Chinook release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14665" y="2274332"/>
            <a:ext cx="228600" cy="10287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0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Percent TDG in North Fork Clearwater River Relative to Discharge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8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</a:t>
            </a:r>
            <a:r>
              <a:rPr lang="en-US" sz="3600" b="1" dirty="0" smtClean="0"/>
              <a:t>ercent TDG in Collection Channel  Relative to % TDG in River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51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%TDG in River vs. in Hatchery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5334000"/>
            <a:ext cx="8153400" cy="9906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+mj-lt"/>
              </a:rPr>
              <a:t>Comparison of %TDG in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North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Fork Clearwater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R. and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the collection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channel after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degassing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of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spill from Dworshak Dam from 3/2/2017 to 3/21/2017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411905"/>
              </p:ext>
            </p:extLst>
          </p:nvPr>
        </p:nvGraphicFramePr>
        <p:xfrm>
          <a:off x="304800" y="8382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24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9491"/>
            <a:ext cx="8610600" cy="652509"/>
          </a:xfrm>
        </p:spPr>
        <p:txBody>
          <a:bodyPr>
            <a:normAutofit/>
          </a:bodyPr>
          <a:lstStyle/>
          <a:p>
            <a:r>
              <a:rPr lang="en-US" sz="3200" b="1" dirty="0"/>
              <a:t>%</a:t>
            </a:r>
            <a:r>
              <a:rPr lang="en-US" sz="3200" b="1" dirty="0" smtClean="0"/>
              <a:t>TDG </a:t>
            </a:r>
            <a:r>
              <a:rPr lang="en-US" sz="3200" b="1" dirty="0"/>
              <a:t>in River vs. </a:t>
            </a:r>
            <a:r>
              <a:rPr lang="en-US" sz="3200" b="1" dirty="0" smtClean="0"/>
              <a:t>Collection Channel vs. System 1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65803"/>
              </p:ext>
            </p:extLst>
          </p:nvPr>
        </p:nvGraphicFramePr>
        <p:xfrm>
          <a:off x="457200" y="9906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5334000"/>
            <a:ext cx="8153400" cy="9906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+mj-lt"/>
              </a:rPr>
              <a:t>%TDG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North Fork Clearwater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R.,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the collection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channel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at Dworshak NFH, and a burrows pond in system 1 at Dworshak NFH compared to the discharge from Dworshak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Dam </a:t>
            </a:r>
            <a:r>
              <a:rPr lang="en-US" sz="1800" b="1" dirty="0">
                <a:solidFill>
                  <a:schemeClr val="tx2"/>
                </a:solidFill>
                <a:latin typeface="+mj-lt"/>
              </a:rPr>
              <a:t>from 3/2/2017 to 4/17/2017 on sampled days.</a:t>
            </a:r>
          </a:p>
        </p:txBody>
      </p:sp>
    </p:spTree>
    <p:extLst>
      <p:ext uri="{BB962C8B-B14F-4D97-AF65-F5344CB8AC3E}">
        <p14:creationId xmlns:p14="http://schemas.microsoft.com/office/powerpoint/2010/main" val="391872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751</Words>
  <Application>Microsoft Office PowerPoint</Application>
  <PresentationFormat>On-screen Show (4:3)</PresentationFormat>
  <Paragraphs>106</Paragraphs>
  <Slides>24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Office Theme</vt:lpstr>
      <vt:lpstr>Flow</vt:lpstr>
      <vt:lpstr>1_Flow</vt:lpstr>
      <vt:lpstr>2_Flow</vt:lpstr>
      <vt:lpstr>3_Flow</vt:lpstr>
      <vt:lpstr>4_Flow</vt:lpstr>
      <vt:lpstr>5_Flow</vt:lpstr>
      <vt:lpstr>6_Flow</vt:lpstr>
      <vt:lpstr>Dworshak Hatchery</vt:lpstr>
      <vt:lpstr>2017…The Perfect Storm</vt:lpstr>
      <vt:lpstr>2017 Conditions</vt:lpstr>
      <vt:lpstr>Monitoring</vt:lpstr>
      <vt:lpstr>Discharge from Dworshak Dam</vt:lpstr>
      <vt:lpstr>Percent TDG in North Fork Clearwater River Relative to Discharge</vt:lpstr>
      <vt:lpstr>Percent TDG in Collection Channel  Relative to % TDG in River</vt:lpstr>
      <vt:lpstr>%TDG in River vs. in Hatchery</vt:lpstr>
      <vt:lpstr>%TDG in River vs. Collection Channel vs. System 1</vt:lpstr>
      <vt:lpstr>Vacuum Degassing Effectiveness</vt:lpstr>
      <vt:lpstr>Spring Chinook - Raceways</vt:lpstr>
      <vt:lpstr>Steelhead - Systems 2 &amp; 3</vt:lpstr>
      <vt:lpstr>Changes to Releases</vt:lpstr>
      <vt:lpstr>Steelhead - System 1</vt:lpstr>
      <vt:lpstr>Gills</vt:lpstr>
      <vt:lpstr>Lateral lines</vt:lpstr>
      <vt:lpstr>Fins</vt:lpstr>
      <vt:lpstr>Eyes</vt:lpstr>
      <vt:lpstr>Summary</vt:lpstr>
      <vt:lpstr>PowerPoint Presentation</vt:lpstr>
      <vt:lpstr>Raw Data</vt:lpstr>
      <vt:lpstr>So What Did We DO?</vt:lpstr>
      <vt:lpstr>Vacuum Degassing Effectiveness</vt:lpstr>
      <vt:lpstr>Pre-lim survival to LGR</vt:lpstr>
    </vt:vector>
  </TitlesOfParts>
  <Company>U.S. Fish &amp; Wildlife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Dworshak Hatchery</dc:title>
  <dc:creator>Swank, David Rollin</dc:creator>
  <cp:lastModifiedBy>Swank, David Rollin</cp:lastModifiedBy>
  <cp:revision>40</cp:revision>
  <cp:lastPrinted>2017-12-11T21:53:32Z</cp:lastPrinted>
  <dcterms:created xsi:type="dcterms:W3CDTF">2017-11-14T23:49:42Z</dcterms:created>
  <dcterms:modified xsi:type="dcterms:W3CDTF">2017-12-12T01:30:01Z</dcterms:modified>
</cp:coreProperties>
</file>